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4400213" cy="11699875"/>
  <p:notesSz cx="15481300" cy="11055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048" userDrawn="1">
          <p15:clr>
            <a:srgbClr val="A4A3A4"/>
          </p15:clr>
        </p15:guide>
        <p15:guide id="2" pos="20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>
      <p:cViewPr varScale="1">
        <p:scale>
          <a:sx n="35" d="100"/>
          <a:sy n="35" d="100"/>
        </p:scale>
        <p:origin x="1604" y="32"/>
      </p:cViewPr>
      <p:guideLst>
        <p:guide orient="horz" pos="3048"/>
        <p:guide pos="20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7FB981C1-04C9-C903-EA1D-EFDFE4DA86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" r="342"/>
          <a:stretch>
            <a:fillRect/>
          </a:stretch>
        </p:blipFill>
        <p:spPr>
          <a:xfrm>
            <a:off x="5676106" y="9748251"/>
            <a:ext cx="8156495" cy="1409641"/>
          </a:xfrm>
          <a:prstGeom prst="rect">
            <a:avLst/>
          </a:prstGeom>
        </p:spPr>
      </p:pic>
      <p:sp>
        <p:nvSpPr>
          <p:cNvPr id="53" name="Holder 2">
            <a:extLst>
              <a:ext uri="{FF2B5EF4-FFF2-40B4-BE49-F238E27FC236}">
                <a16:creationId xmlns:a16="http://schemas.microsoft.com/office/drawing/2014/main" id="{7B704992-A83F-F2A9-9C13-E94AA5FEB7ED}"/>
              </a:ext>
            </a:extLst>
          </p:cNvPr>
          <p:cNvSpPr txBox="1">
            <a:spLocks/>
          </p:cNvSpPr>
          <p:nvPr userDrawn="1"/>
        </p:nvSpPr>
        <p:spPr>
          <a:xfrm>
            <a:off x="6742906" y="1851324"/>
            <a:ext cx="10019402" cy="140964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0" b="1" i="0">
                <a:solidFill>
                  <a:schemeClr val="tx1"/>
                </a:solidFill>
                <a:latin typeface="CenturyGothic-BoldItalic"/>
                <a:ea typeface="+mj-ea"/>
                <a:cs typeface="CenturyGothic-BoldItalic"/>
              </a:defRPr>
            </a:lvl1pPr>
          </a:lstStyle>
          <a:p>
            <a:endParaRPr lang="el-GR" sz="5400" b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0020">
        <a:defRPr>
          <a:latin typeface="+mn-lt"/>
          <a:ea typeface="+mn-ea"/>
          <a:cs typeface="+mn-cs"/>
        </a:defRPr>
      </a:lvl2pPr>
      <a:lvl3pPr marL="900038">
        <a:defRPr>
          <a:latin typeface="+mn-lt"/>
          <a:ea typeface="+mn-ea"/>
          <a:cs typeface="+mn-cs"/>
        </a:defRPr>
      </a:lvl3pPr>
      <a:lvl4pPr marL="1350063">
        <a:defRPr>
          <a:latin typeface="+mn-lt"/>
          <a:ea typeface="+mn-ea"/>
          <a:cs typeface="+mn-cs"/>
        </a:defRPr>
      </a:lvl4pPr>
      <a:lvl5pPr marL="1800082">
        <a:defRPr>
          <a:latin typeface="+mn-lt"/>
          <a:ea typeface="+mn-ea"/>
          <a:cs typeface="+mn-cs"/>
        </a:defRPr>
      </a:lvl5pPr>
      <a:lvl6pPr marL="2250102">
        <a:defRPr>
          <a:latin typeface="+mn-lt"/>
          <a:ea typeface="+mn-ea"/>
          <a:cs typeface="+mn-cs"/>
        </a:defRPr>
      </a:lvl6pPr>
      <a:lvl7pPr marL="2700124">
        <a:defRPr>
          <a:latin typeface="+mn-lt"/>
          <a:ea typeface="+mn-ea"/>
          <a:cs typeface="+mn-cs"/>
        </a:defRPr>
      </a:lvl7pPr>
      <a:lvl8pPr marL="3150144">
        <a:defRPr>
          <a:latin typeface="+mn-lt"/>
          <a:ea typeface="+mn-ea"/>
          <a:cs typeface="+mn-cs"/>
        </a:defRPr>
      </a:lvl8pPr>
      <a:lvl9pPr marL="360016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0020">
        <a:defRPr>
          <a:latin typeface="+mn-lt"/>
          <a:ea typeface="+mn-ea"/>
          <a:cs typeface="+mn-cs"/>
        </a:defRPr>
      </a:lvl2pPr>
      <a:lvl3pPr marL="900038">
        <a:defRPr>
          <a:latin typeface="+mn-lt"/>
          <a:ea typeface="+mn-ea"/>
          <a:cs typeface="+mn-cs"/>
        </a:defRPr>
      </a:lvl3pPr>
      <a:lvl4pPr marL="1350063">
        <a:defRPr>
          <a:latin typeface="+mn-lt"/>
          <a:ea typeface="+mn-ea"/>
          <a:cs typeface="+mn-cs"/>
        </a:defRPr>
      </a:lvl4pPr>
      <a:lvl5pPr marL="1800082">
        <a:defRPr>
          <a:latin typeface="+mn-lt"/>
          <a:ea typeface="+mn-ea"/>
          <a:cs typeface="+mn-cs"/>
        </a:defRPr>
      </a:lvl5pPr>
      <a:lvl6pPr marL="2250102">
        <a:defRPr>
          <a:latin typeface="+mn-lt"/>
          <a:ea typeface="+mn-ea"/>
          <a:cs typeface="+mn-cs"/>
        </a:defRPr>
      </a:lvl6pPr>
      <a:lvl7pPr marL="2700124">
        <a:defRPr>
          <a:latin typeface="+mn-lt"/>
          <a:ea typeface="+mn-ea"/>
          <a:cs typeface="+mn-cs"/>
        </a:defRPr>
      </a:lvl7pPr>
      <a:lvl8pPr marL="3150144">
        <a:defRPr>
          <a:latin typeface="+mn-lt"/>
          <a:ea typeface="+mn-ea"/>
          <a:cs typeface="+mn-cs"/>
        </a:defRPr>
      </a:lvl8pPr>
      <a:lvl9pPr marL="360016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33A73-A9F4-A341-1A2B-563F4C0C9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FFC25F8-BE1D-7673-43BE-0687A32153BC}"/>
              </a:ext>
            </a:extLst>
          </p:cNvPr>
          <p:cNvSpPr txBox="1">
            <a:spLocks/>
          </p:cNvSpPr>
          <p:nvPr/>
        </p:nvSpPr>
        <p:spPr>
          <a:xfrm>
            <a:off x="1269800" y="870923"/>
            <a:ext cx="10957275" cy="140964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0" b="1" i="0">
                <a:solidFill>
                  <a:schemeClr val="tx1"/>
                </a:solidFill>
                <a:latin typeface="CenturyGothic-BoldItalic"/>
                <a:ea typeface="+mj-ea"/>
                <a:cs typeface="CenturyGothic-BoldItalic"/>
              </a:defRPr>
            </a:lvl1pPr>
          </a:lstStyle>
          <a:p>
            <a:r>
              <a:rPr lang="el-GR" dirty="0"/>
              <a:t>Τίτλος του έργου</a:t>
            </a:r>
          </a:p>
        </p:txBody>
      </p:sp>
      <p:sp>
        <p:nvSpPr>
          <p:cNvPr id="3" name="Text Placeholder 57">
            <a:extLst>
              <a:ext uri="{FF2B5EF4-FFF2-40B4-BE49-F238E27FC236}">
                <a16:creationId xmlns:a16="http://schemas.microsoft.com/office/drawing/2014/main" id="{3C24F7B0-0FED-5ABB-FE4D-678E454E2444}"/>
              </a:ext>
            </a:extLst>
          </p:cNvPr>
          <p:cNvSpPr txBox="1">
            <a:spLocks/>
          </p:cNvSpPr>
          <p:nvPr/>
        </p:nvSpPr>
        <p:spPr>
          <a:xfrm>
            <a:off x="1269800" y="3041716"/>
            <a:ext cx="12765697" cy="1522412"/>
          </a:xfrm>
          <a:prstGeom prst="rect">
            <a:avLst/>
          </a:prstGeom>
        </p:spPr>
        <p:txBody>
          <a:bodyPr lIns="0"/>
          <a:lstStyle>
            <a:lvl1pPr marL="0">
              <a:defRPr sz="5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020">
              <a:defRPr>
                <a:latin typeface="+mn-lt"/>
                <a:ea typeface="+mn-ea"/>
                <a:cs typeface="+mn-cs"/>
              </a:defRPr>
            </a:lvl2pPr>
            <a:lvl3pPr marL="900038">
              <a:defRPr>
                <a:latin typeface="+mn-lt"/>
                <a:ea typeface="+mn-ea"/>
                <a:cs typeface="+mn-cs"/>
              </a:defRPr>
            </a:lvl3pPr>
            <a:lvl4pPr marL="1350063">
              <a:defRPr>
                <a:latin typeface="+mn-lt"/>
                <a:ea typeface="+mn-ea"/>
                <a:cs typeface="+mn-cs"/>
              </a:defRPr>
            </a:lvl4pPr>
            <a:lvl5pPr marL="1800082">
              <a:defRPr>
                <a:latin typeface="+mn-lt"/>
                <a:ea typeface="+mn-ea"/>
                <a:cs typeface="+mn-cs"/>
              </a:defRPr>
            </a:lvl5pPr>
            <a:lvl6pPr marL="2250102">
              <a:defRPr>
                <a:latin typeface="+mn-lt"/>
                <a:ea typeface="+mn-ea"/>
                <a:cs typeface="+mn-cs"/>
              </a:defRPr>
            </a:lvl6pPr>
            <a:lvl7pPr marL="2700124">
              <a:defRPr>
                <a:latin typeface="+mn-lt"/>
                <a:ea typeface="+mn-ea"/>
                <a:cs typeface="+mn-cs"/>
              </a:defRPr>
            </a:lvl7pPr>
            <a:lvl8pPr marL="3150144">
              <a:defRPr>
                <a:latin typeface="+mn-lt"/>
                <a:ea typeface="+mn-ea"/>
                <a:cs typeface="+mn-cs"/>
              </a:defRPr>
            </a:lvl8pPr>
            <a:lvl9pPr marL="3600165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Σύντομη περιγραφή του έργου </a:t>
            </a:r>
          </a:p>
          <a:p>
            <a:r>
              <a:rPr lang="el-GR" sz="4400" dirty="0"/>
              <a:t>(προαιρετικά και εφόσον κρίνεται σκόπιμο)</a:t>
            </a:r>
            <a:endParaRPr lang="en-GR" sz="4400" dirty="0"/>
          </a:p>
        </p:txBody>
      </p:sp>
      <p:sp>
        <p:nvSpPr>
          <p:cNvPr id="4" name="Text Placeholder 59">
            <a:extLst>
              <a:ext uri="{FF2B5EF4-FFF2-40B4-BE49-F238E27FC236}">
                <a16:creationId xmlns:a16="http://schemas.microsoft.com/office/drawing/2014/main" id="{A87EFC89-C713-1489-B40A-B15B794A8C2B}"/>
              </a:ext>
            </a:extLst>
          </p:cNvPr>
          <p:cNvSpPr txBox="1">
            <a:spLocks/>
          </p:cNvSpPr>
          <p:nvPr/>
        </p:nvSpPr>
        <p:spPr>
          <a:xfrm>
            <a:off x="1269800" y="4853822"/>
            <a:ext cx="6192043" cy="1066800"/>
          </a:xfrm>
          <a:prstGeom prst="rect">
            <a:avLst/>
          </a:prstGeom>
        </p:spPr>
        <p:txBody>
          <a:bodyPr lIns="0"/>
          <a:lstStyle>
            <a:lvl1pPr marL="0">
              <a:defRPr lang="el-GR" sz="5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020">
              <a:defRPr>
                <a:latin typeface="+mn-lt"/>
                <a:ea typeface="+mn-ea"/>
                <a:cs typeface="+mn-cs"/>
              </a:defRPr>
            </a:lvl2pPr>
            <a:lvl3pPr marL="900038">
              <a:defRPr>
                <a:latin typeface="+mn-lt"/>
                <a:ea typeface="+mn-ea"/>
                <a:cs typeface="+mn-cs"/>
              </a:defRPr>
            </a:lvl3pPr>
            <a:lvl4pPr marL="1350063">
              <a:defRPr>
                <a:latin typeface="+mn-lt"/>
                <a:ea typeface="+mn-ea"/>
                <a:cs typeface="+mn-cs"/>
              </a:defRPr>
            </a:lvl4pPr>
            <a:lvl5pPr marL="1800082">
              <a:defRPr>
                <a:latin typeface="+mn-lt"/>
                <a:ea typeface="+mn-ea"/>
                <a:cs typeface="+mn-cs"/>
              </a:defRPr>
            </a:lvl5pPr>
            <a:lvl6pPr marL="2250102">
              <a:defRPr>
                <a:latin typeface="+mn-lt"/>
                <a:ea typeface="+mn-ea"/>
                <a:cs typeface="+mn-cs"/>
              </a:defRPr>
            </a:lvl6pPr>
            <a:lvl7pPr marL="2700124">
              <a:defRPr>
                <a:latin typeface="+mn-lt"/>
                <a:ea typeface="+mn-ea"/>
                <a:cs typeface="+mn-cs"/>
              </a:defRPr>
            </a:lvl7pPr>
            <a:lvl8pPr marL="3150144">
              <a:defRPr>
                <a:latin typeface="+mn-lt"/>
                <a:ea typeface="+mn-ea"/>
                <a:cs typeface="+mn-cs"/>
              </a:defRPr>
            </a:lvl8pPr>
            <a:lvl9pPr marL="3600165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Φορέας Υλοποίησης:</a:t>
            </a: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F48D0328-6595-CD5F-AA32-27CEA5E755F8}"/>
              </a:ext>
            </a:extLst>
          </p:cNvPr>
          <p:cNvSpPr txBox="1">
            <a:spLocks/>
          </p:cNvSpPr>
          <p:nvPr/>
        </p:nvSpPr>
        <p:spPr>
          <a:xfrm>
            <a:off x="1269800" y="6210316"/>
            <a:ext cx="8748118" cy="1066800"/>
          </a:xfrm>
          <a:prstGeom prst="rect">
            <a:avLst/>
          </a:prstGeom>
        </p:spPr>
        <p:txBody>
          <a:bodyPr lIns="0"/>
          <a:lstStyle>
            <a:lvl1pPr marL="0">
              <a:defRPr lang="el-GR" sz="5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020">
              <a:defRPr>
                <a:latin typeface="+mn-lt"/>
                <a:ea typeface="+mn-ea"/>
                <a:cs typeface="+mn-cs"/>
              </a:defRPr>
            </a:lvl2pPr>
            <a:lvl3pPr marL="900038">
              <a:defRPr>
                <a:latin typeface="+mn-lt"/>
                <a:ea typeface="+mn-ea"/>
                <a:cs typeface="+mn-cs"/>
              </a:defRPr>
            </a:lvl3pPr>
            <a:lvl4pPr marL="1350063">
              <a:defRPr>
                <a:latin typeface="+mn-lt"/>
                <a:ea typeface="+mn-ea"/>
                <a:cs typeface="+mn-cs"/>
              </a:defRPr>
            </a:lvl4pPr>
            <a:lvl5pPr marL="1800082">
              <a:defRPr>
                <a:latin typeface="+mn-lt"/>
                <a:ea typeface="+mn-ea"/>
                <a:cs typeface="+mn-cs"/>
              </a:defRPr>
            </a:lvl5pPr>
            <a:lvl6pPr marL="2250102">
              <a:defRPr>
                <a:latin typeface="+mn-lt"/>
                <a:ea typeface="+mn-ea"/>
                <a:cs typeface="+mn-cs"/>
              </a:defRPr>
            </a:lvl6pPr>
            <a:lvl7pPr marL="2700124">
              <a:defRPr>
                <a:latin typeface="+mn-lt"/>
                <a:ea typeface="+mn-ea"/>
                <a:cs typeface="+mn-cs"/>
              </a:defRPr>
            </a:lvl7pPr>
            <a:lvl8pPr marL="3150144">
              <a:defRPr>
                <a:latin typeface="+mn-lt"/>
                <a:ea typeface="+mn-ea"/>
                <a:cs typeface="+mn-cs"/>
              </a:defRPr>
            </a:lvl8pPr>
            <a:lvl9pPr marL="3600165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l-GR"/>
              <a:t>Προϋπολογισμός του Έργου:</a:t>
            </a:r>
          </a:p>
        </p:txBody>
      </p:sp>
      <p:sp>
        <p:nvSpPr>
          <p:cNvPr id="6" name="Text Placeholder 63">
            <a:extLst>
              <a:ext uri="{FF2B5EF4-FFF2-40B4-BE49-F238E27FC236}">
                <a16:creationId xmlns:a16="http://schemas.microsoft.com/office/drawing/2014/main" id="{61E382FD-559D-E51C-7C9C-13CDAFC2EE86}"/>
              </a:ext>
            </a:extLst>
          </p:cNvPr>
          <p:cNvSpPr txBox="1">
            <a:spLocks/>
          </p:cNvSpPr>
          <p:nvPr/>
        </p:nvSpPr>
        <p:spPr>
          <a:xfrm>
            <a:off x="1269800" y="7566810"/>
            <a:ext cx="6782593" cy="1066800"/>
          </a:xfrm>
          <a:prstGeom prst="rect">
            <a:avLst/>
          </a:prstGeom>
        </p:spPr>
        <p:txBody>
          <a:bodyPr/>
          <a:lstStyle>
            <a:lvl1pPr marL="0">
              <a:defRPr lang="en-GR" sz="5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0020">
              <a:defRPr>
                <a:latin typeface="+mn-lt"/>
                <a:ea typeface="+mn-ea"/>
                <a:cs typeface="+mn-cs"/>
              </a:defRPr>
            </a:lvl2pPr>
            <a:lvl3pPr marL="900038">
              <a:defRPr>
                <a:latin typeface="+mn-lt"/>
                <a:ea typeface="+mn-ea"/>
                <a:cs typeface="+mn-cs"/>
              </a:defRPr>
            </a:lvl3pPr>
            <a:lvl4pPr marL="1350063">
              <a:defRPr>
                <a:latin typeface="+mn-lt"/>
                <a:ea typeface="+mn-ea"/>
                <a:cs typeface="+mn-cs"/>
              </a:defRPr>
            </a:lvl4pPr>
            <a:lvl5pPr marL="1800082">
              <a:defRPr>
                <a:latin typeface="+mn-lt"/>
                <a:ea typeface="+mn-ea"/>
                <a:cs typeface="+mn-cs"/>
              </a:defRPr>
            </a:lvl5pPr>
            <a:lvl6pPr marL="2250102">
              <a:defRPr>
                <a:latin typeface="+mn-lt"/>
                <a:ea typeface="+mn-ea"/>
                <a:cs typeface="+mn-cs"/>
              </a:defRPr>
            </a:lvl6pPr>
            <a:lvl7pPr marL="2700124">
              <a:defRPr>
                <a:latin typeface="+mn-lt"/>
                <a:ea typeface="+mn-ea"/>
                <a:cs typeface="+mn-cs"/>
              </a:defRPr>
            </a:lvl7pPr>
            <a:lvl8pPr marL="3150144">
              <a:defRPr>
                <a:latin typeface="+mn-lt"/>
                <a:ea typeface="+mn-ea"/>
                <a:cs typeface="+mn-cs"/>
              </a:defRPr>
            </a:lvl8pPr>
            <a:lvl9pPr marL="3600165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Χρηματοδότηση ΕΕ: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BD2C39-90A2-4436-9F72-AD29B327B371}"/>
              </a:ext>
            </a:extLst>
          </p:cNvPr>
          <p:cNvSpPr/>
          <p:nvPr/>
        </p:nvSpPr>
        <p:spPr>
          <a:xfrm>
            <a:off x="1269798" y="10034921"/>
            <a:ext cx="2272707" cy="83099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AC7C45-EB07-FA28-2630-C4A1FBFD8D05}"/>
              </a:ext>
            </a:extLst>
          </p:cNvPr>
          <p:cNvSpPr txBox="1"/>
          <p:nvPr/>
        </p:nvSpPr>
        <p:spPr>
          <a:xfrm>
            <a:off x="1269798" y="10034920"/>
            <a:ext cx="22727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R" sz="1600" dirty="0">
                <a:solidFill>
                  <a:schemeClr val="bg1"/>
                </a:solidFill>
              </a:rPr>
              <a:t>Λογότυπο του Υπουργείου</a:t>
            </a:r>
          </a:p>
          <a:p>
            <a:pPr algn="ctr"/>
            <a:r>
              <a:rPr lang="en-GR" sz="1600" dirty="0">
                <a:solidFill>
                  <a:schemeClr val="bg1"/>
                </a:solidFill>
              </a:rPr>
              <a:t>Ευθύνης</a:t>
            </a:r>
          </a:p>
        </p:txBody>
      </p:sp>
    </p:spTree>
    <p:extLst>
      <p:ext uri="{BB962C8B-B14F-4D97-AF65-F5344CB8AC3E}">
        <p14:creationId xmlns:p14="http://schemas.microsoft.com/office/powerpoint/2010/main" val="2700369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ce_2_0">
      <a:dk1>
        <a:srgbClr val="144E8C"/>
      </a:dk1>
      <a:lt1>
        <a:srgbClr val="FFFFFF"/>
      </a:lt1>
      <a:dk2>
        <a:srgbClr val="443F3F"/>
      </a:dk2>
      <a:lt2>
        <a:srgbClr val="FEFFFF"/>
      </a:lt2>
      <a:accent1>
        <a:srgbClr val="144E8C"/>
      </a:accent1>
      <a:accent2>
        <a:srgbClr val="7EC351"/>
      </a:accent2>
      <a:accent3>
        <a:srgbClr val="00BFE9"/>
      </a:accent3>
      <a:accent4>
        <a:srgbClr val="FFD530"/>
      </a:accent4>
      <a:accent5>
        <a:srgbClr val="003399"/>
      </a:accent5>
      <a:accent6>
        <a:srgbClr val="FFCC00"/>
      </a:accent6>
      <a:hlink>
        <a:srgbClr val="00BFE9"/>
      </a:hlink>
      <a:folHlink>
        <a:srgbClr val="7EC35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28</Words>
  <Application>Microsoft Office PowerPoint</Application>
  <PresentationFormat>Προσαρμογή</PresentationFormat>
  <Paragraphs>8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Office Theme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PharmClawback_Greece2_0_MinHealth_Board_CMYK</dc:title>
  <dc:creator>Σταυρούλα Δασκαρόλη</dc:creator>
  <cp:lastModifiedBy>Σταυρούλα Δασκαρόλη</cp:lastModifiedBy>
  <cp:revision>4</cp:revision>
  <dcterms:created xsi:type="dcterms:W3CDTF">2023-10-23T12:07:17Z</dcterms:created>
  <dcterms:modified xsi:type="dcterms:W3CDTF">2026-07-21T17:05:15Z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2023-10-23T00:00:00Z</vt:filetime>
  </property>
  <property fmtid="{D5CDD505-2E9C-101B-9397-08002B2CF9AE}" pid="3" name="Creator">
    <vt:lpwstr>Adobe Illustrator 28.0 (Macintosh)</vt:lpwstr>
  </property>
  <property fmtid="{D5CDD505-2E9C-101B-9397-08002B2CF9AE}" pid="4" name="LastSaved">
    <vt:filetime>2023-10-23T00:00:00Z</vt:filetime>
  </property>
  <property fmtid="{D5CDD505-2E9C-101B-9397-08002B2CF9AE}" pid="5" name="Producer">
    <vt:lpwstr>Adobe PDF library 17.00</vt:lpwstr>
  </property>
</Properties>
</file>