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481300" cy="11055350"/>
  <p:notesSz cx="15481300" cy="11055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>
      <p:cViewPr varScale="1">
        <p:scale>
          <a:sx n="74" d="100"/>
          <a:sy n="74" d="100"/>
        </p:scale>
        <p:origin x="1800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61097" y="3427158"/>
            <a:ext cx="13159105" cy="23216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322195" y="6190996"/>
            <a:ext cx="10836910" cy="2763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4065" y="2542730"/>
            <a:ext cx="13933170" cy="7296531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74065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972869" y="2542730"/>
            <a:ext cx="6734365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5510" y="811369"/>
            <a:ext cx="11779885" cy="2075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263642" y="10281476"/>
            <a:ext cx="4954016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74065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146536" y="10281476"/>
            <a:ext cx="3560699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een and white logo&#10;&#10;Description automatically generated">
            <a:extLst>
              <a:ext uri="{FF2B5EF4-FFF2-40B4-BE49-F238E27FC236}">
                <a16:creationId xmlns:a16="http://schemas.microsoft.com/office/drawing/2014/main" id="{6879B40B-EA96-CC40-405F-5517A6DFAA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10" y="9566275"/>
            <a:ext cx="1857040" cy="91864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78211" y="7425898"/>
            <a:ext cx="5438439" cy="12259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l-GR" sz="1900" dirty="0">
                <a:solidFill>
                  <a:srgbClr val="144E8C"/>
                </a:solidFill>
                <a:latin typeface="Century Gothic"/>
                <a:cs typeface="Century Gothic"/>
              </a:rPr>
              <a:t>Το έργο υλοποιήθηκε στο πλαίσιο της δράσης </a:t>
            </a:r>
            <a:r>
              <a:rPr lang="el-GR" sz="1900" b="1" dirty="0">
                <a:solidFill>
                  <a:srgbClr val="144E8C"/>
                </a:solidFill>
                <a:latin typeface="Century Gothic"/>
                <a:cs typeface="Century Gothic"/>
              </a:rPr>
              <a:t>«Ενεργειακή απόδοση και προώθηση των ΑΠΕ για αυτοκατανάλωση</a:t>
            </a:r>
            <a:r>
              <a:rPr lang="en-GB" sz="1900" b="1" dirty="0">
                <a:solidFill>
                  <a:srgbClr val="144E8C"/>
                </a:solidFill>
                <a:latin typeface="Century Gothic"/>
                <a:cs typeface="Century Gothic"/>
              </a:rPr>
              <a:t>»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dirty="0" err="1">
                <a:solidFill>
                  <a:srgbClr val="144E8C"/>
                </a:solidFill>
                <a:latin typeface="Century Gothic"/>
                <a:cs typeface="Century Gothic"/>
              </a:rPr>
              <a:t>του</a:t>
            </a:r>
            <a:r>
              <a:rPr sz="1900" spc="-2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900" dirty="0">
                <a:solidFill>
                  <a:srgbClr val="144E8C"/>
                </a:solidFill>
                <a:latin typeface="Century Gothic"/>
                <a:cs typeface="Century Gothic"/>
              </a:rPr>
              <a:t>Ταμείου</a:t>
            </a:r>
            <a:r>
              <a:rPr sz="1900" spc="-20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900" dirty="0">
                <a:solidFill>
                  <a:srgbClr val="144E8C"/>
                </a:solidFill>
                <a:latin typeface="Century Gothic"/>
                <a:cs typeface="Century Gothic"/>
              </a:rPr>
              <a:t>Ανάκαμψης</a:t>
            </a:r>
            <a:r>
              <a:rPr sz="1900" spc="-15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900" dirty="0">
                <a:solidFill>
                  <a:srgbClr val="144E8C"/>
                </a:solidFill>
                <a:latin typeface="Century Gothic"/>
                <a:cs typeface="Century Gothic"/>
              </a:rPr>
              <a:t>και</a:t>
            </a:r>
            <a:r>
              <a:rPr sz="1900" spc="-15" dirty="0">
                <a:solidFill>
                  <a:srgbClr val="144E8C"/>
                </a:solidFill>
                <a:latin typeface="Century Gothic"/>
                <a:cs typeface="Century Gothic"/>
              </a:rPr>
              <a:t> </a:t>
            </a:r>
            <a:r>
              <a:rPr sz="1900" spc="-10" dirty="0">
                <a:solidFill>
                  <a:srgbClr val="144E8C"/>
                </a:solidFill>
                <a:latin typeface="Century Gothic"/>
                <a:cs typeface="Century Gothic"/>
              </a:rPr>
              <a:t>Ανθεκτικότητας</a:t>
            </a:r>
            <a:endParaRPr sz="1900" dirty="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40650" y="7368299"/>
            <a:ext cx="3124163" cy="928459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spcBef>
                <a:spcPts val="780"/>
              </a:spcBef>
            </a:pP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Συνολικός προϋπολογισμός: </a:t>
            </a: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el-GR" sz="1600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(αναγράφεται ο συνολικός Π/Υ του έργου)</a:t>
            </a:r>
            <a:endParaRPr sz="16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765511" y="574675"/>
            <a:ext cx="10480339" cy="2102499"/>
          </a:xfrm>
          <a:prstGeom prst="rect">
            <a:avLst/>
          </a:prstGeom>
        </p:spPr>
        <p:txBody>
          <a:bodyPr vert="horz" wrap="square" lIns="0" tIns="1619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75"/>
              </a:spcBef>
            </a:pPr>
            <a:r>
              <a:rPr lang="el-GR" sz="4200" i="0" dirty="0">
                <a:latin typeface="Century Gothic" panose="020B0502020202020204" pitchFamily="34" charset="0"/>
              </a:rPr>
              <a:t>Προώθηση της ενεργειακής απόδοσης στις Δημοτικές Επιχειρήσεις Ύδρευσης και Αποχέτευσης</a:t>
            </a:r>
            <a:endParaRPr sz="4200" i="0" dirty="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79524" y="6629226"/>
            <a:ext cx="8027926" cy="346249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spcBef>
                <a:spcPts val="315"/>
              </a:spcBef>
            </a:pPr>
            <a:r>
              <a:rPr lang="el-GR" sz="1900" b="1" dirty="0">
                <a:solidFill>
                  <a:srgbClr val="134F8C"/>
                </a:solidFill>
                <a:latin typeface="Century Gothic"/>
                <a:cs typeface="Century Gothic"/>
              </a:rPr>
              <a:t>Φορέας Διαχείρισης: Υπουργείο Περιβάλλοντος και Ενέργειας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9E4A889-6C01-FB26-82C9-C28E57F09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850" y="9620599"/>
            <a:ext cx="7442200" cy="8255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5AB29CEC-B9F8-6646-2AE3-0BDE317A87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56997" y="-302966"/>
            <a:ext cx="4841436" cy="728520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99B6D3-014B-ED33-8CEA-AD0CEC5246C4}"/>
              </a:ext>
            </a:extLst>
          </p:cNvPr>
          <p:cNvCxnSpPr>
            <a:cxnSpLocks/>
          </p:cNvCxnSpPr>
          <p:nvPr/>
        </p:nvCxnSpPr>
        <p:spPr>
          <a:xfrm>
            <a:off x="601831" y="7204075"/>
            <a:ext cx="14277639" cy="0"/>
          </a:xfrm>
          <a:prstGeom prst="line">
            <a:avLst/>
          </a:prstGeom>
          <a:ln w="444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bject 10">
            <a:extLst>
              <a:ext uri="{FF2B5EF4-FFF2-40B4-BE49-F238E27FC236}">
                <a16:creationId xmlns:a16="http://schemas.microsoft.com/office/drawing/2014/main" id="{3C3D2C68-3B0C-7E06-CD85-37120E952372}"/>
              </a:ext>
            </a:extLst>
          </p:cNvPr>
          <p:cNvSpPr txBox="1"/>
          <p:nvPr/>
        </p:nvSpPr>
        <p:spPr>
          <a:xfrm>
            <a:off x="11432116" y="7365287"/>
            <a:ext cx="3269704" cy="1174681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144E8C"/>
                </a:solidFill>
                <a:latin typeface="Century Gothic"/>
                <a:cs typeface="Century Gothic"/>
              </a:rPr>
              <a:t>Χρηματοδότηση ΕΕ</a:t>
            </a:r>
            <a:r>
              <a:rPr lang="el-GR" sz="1600" spc="-10" dirty="0">
                <a:solidFill>
                  <a:srgbClr val="144E8C"/>
                </a:solidFill>
                <a:latin typeface="Century Gothic"/>
                <a:cs typeface="Century Gothic"/>
              </a:rPr>
              <a:t>:</a:t>
            </a:r>
            <a:endParaRPr lang="el-GR" sz="16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lang="el-GR" sz="1600" b="1" i="1" dirty="0">
                <a:solidFill>
                  <a:srgbClr val="144E8C"/>
                </a:solidFill>
                <a:latin typeface="Century Gothic" panose="020B0502020202020204" pitchFamily="34" charset="0"/>
                <a:cs typeface="CenturyGothic-BoldItalic"/>
              </a:rPr>
              <a:t>(αναγράφεται το ποσό ενίσχυσης από το Ταμείο Ανάκαμψης και Ανθεκτικότητας)</a:t>
            </a:r>
            <a:endParaRPr lang="el-GR" sz="16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7" name="object 11">
            <a:extLst>
              <a:ext uri="{FF2B5EF4-FFF2-40B4-BE49-F238E27FC236}">
                <a16:creationId xmlns:a16="http://schemas.microsoft.com/office/drawing/2014/main" id="{17F9B1A4-997A-F53E-778D-30B7CF12C667}"/>
              </a:ext>
            </a:extLst>
          </p:cNvPr>
          <p:cNvSpPr txBox="1">
            <a:spLocks/>
          </p:cNvSpPr>
          <p:nvPr/>
        </p:nvSpPr>
        <p:spPr>
          <a:xfrm>
            <a:off x="765510" y="2940974"/>
            <a:ext cx="10099303" cy="1438214"/>
          </a:xfrm>
          <a:prstGeom prst="rect">
            <a:avLst/>
          </a:prstGeom>
        </p:spPr>
        <p:txBody>
          <a:bodyPr vert="horz" wrap="square" lIns="0" tIns="161925" rIns="0" bIns="0" rtlCol="0">
            <a:spAutoFit/>
          </a:bodyPr>
          <a:lstStyle>
            <a:lvl1pPr>
              <a:defRPr sz="5000" b="1" i="1">
                <a:solidFill>
                  <a:srgbClr val="144E8C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 marL="12700">
              <a:spcBef>
                <a:spcPts val="1275"/>
              </a:spcBef>
            </a:pPr>
            <a:r>
              <a:rPr lang="el-GR" sz="2400" b="0" i="0" dirty="0">
                <a:latin typeface="Century Gothic"/>
                <a:cs typeface="Century Gothic"/>
              </a:rPr>
              <a:t>Σύντομη περιγραφή έργου </a:t>
            </a:r>
            <a:r>
              <a:rPr lang="en-US" sz="2400" b="0" i="0" dirty="0">
                <a:latin typeface="Century Gothic"/>
                <a:cs typeface="Century Gothic"/>
              </a:rPr>
              <a:t>(</a:t>
            </a:r>
            <a:r>
              <a:rPr lang="el-GR" sz="2400" b="0" i="0" dirty="0">
                <a:latin typeface="Century Gothic"/>
                <a:cs typeface="Century Gothic"/>
              </a:rPr>
              <a:t>προαιρετικά)</a:t>
            </a:r>
            <a:endParaRPr lang="en-US" sz="2400" b="0" i="0" dirty="0">
              <a:latin typeface="Century Gothic"/>
              <a:cs typeface="Century Gothic"/>
            </a:endParaRPr>
          </a:p>
          <a:p>
            <a:pPr marL="12700">
              <a:spcBef>
                <a:spcPts val="1275"/>
              </a:spcBef>
            </a:pPr>
            <a:r>
              <a:rPr lang="el-GR" sz="2400" i="0" dirty="0">
                <a:latin typeface="Century Gothic"/>
                <a:cs typeface="Century Gothic"/>
              </a:rPr>
              <a:t>…………………………….…………………………….…………………………….…………………………….…………………………….</a:t>
            </a:r>
          </a:p>
        </p:txBody>
      </p:sp>
      <p:sp>
        <p:nvSpPr>
          <p:cNvPr id="8" name="object 17">
            <a:extLst>
              <a:ext uri="{FF2B5EF4-FFF2-40B4-BE49-F238E27FC236}">
                <a16:creationId xmlns:a16="http://schemas.microsoft.com/office/drawing/2014/main" id="{8024F376-44C2-A785-E31A-281F85CB90C1}"/>
              </a:ext>
            </a:extLst>
          </p:cNvPr>
          <p:cNvSpPr txBox="1"/>
          <p:nvPr/>
        </p:nvSpPr>
        <p:spPr>
          <a:xfrm>
            <a:off x="779524" y="6059882"/>
            <a:ext cx="7646926" cy="346249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spcBef>
                <a:spcPts val="315"/>
              </a:spcBef>
            </a:pPr>
            <a:r>
              <a:rPr lang="el-GR" sz="1900" b="1" dirty="0">
                <a:solidFill>
                  <a:srgbClr val="134F8C"/>
                </a:solidFill>
                <a:latin typeface="Century Gothic"/>
                <a:cs typeface="Century Gothic"/>
              </a:rPr>
              <a:t>Δικαιούχος Φορέας:  …………………………………..………………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78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CenturyGothic-BoldItalic</vt:lpstr>
      <vt:lpstr>Office Theme</vt:lpstr>
      <vt:lpstr>Προώθηση της ενεργειακής απόδοσης στις Δημοτικές Επιχειρήσεις Ύδρευσης και Αποχέτευσης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GGEKResearch_Greece2_0_MinHealth_Board_CMYK</dc:title>
  <cp:lastModifiedBy>Chrysa Tsaka</cp:lastModifiedBy>
  <cp:revision>52</cp:revision>
  <dcterms:created xsi:type="dcterms:W3CDTF">2023-12-14T09:38:01Z</dcterms:created>
  <dcterms:modified xsi:type="dcterms:W3CDTF">2025-02-19T14:51:02Z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