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>
      <p:cViewPr varScale="1">
        <p:scale>
          <a:sx n="74" d="100"/>
          <a:sy n="74" d="100"/>
        </p:scale>
        <p:origin x="180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2/5/25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6879B40B-EA96-CC40-405F-5517A6DFA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10" y="9359551"/>
            <a:ext cx="1857040" cy="91864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78211" y="7380476"/>
            <a:ext cx="5971840" cy="12259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l-GR" sz="1900" dirty="0">
                <a:solidFill>
                  <a:srgbClr val="144E8C"/>
                </a:solidFill>
                <a:latin typeface="Century Gothic"/>
                <a:cs typeface="Century Gothic"/>
              </a:rPr>
              <a:t>Η επένδυση υλοποιήθηκε στο πλαίσιο της δράσης </a:t>
            </a:r>
            <a:r>
              <a:rPr lang="el-GR" sz="1900" b="1" dirty="0">
                <a:solidFill>
                  <a:srgbClr val="144E8C"/>
                </a:solidFill>
                <a:latin typeface="Century Gothic"/>
                <a:cs typeface="Century Gothic"/>
              </a:rPr>
              <a:t>«Ενεργειακή απόδοση και προώθηση των ΑΠΕ</a:t>
            </a:r>
            <a:endParaRPr lang="en-US" sz="1900" b="1" dirty="0">
              <a:solidFill>
                <a:srgbClr val="144E8C"/>
              </a:solidFill>
              <a:latin typeface="Century Gothic"/>
              <a:cs typeface="Century Gothic"/>
            </a:endParaRPr>
          </a:p>
          <a:p>
            <a:pPr marL="12700">
              <a:spcBef>
                <a:spcPts val="100"/>
              </a:spcBef>
            </a:pPr>
            <a:r>
              <a:rPr lang="el-GR" sz="1900" b="1" dirty="0">
                <a:solidFill>
                  <a:srgbClr val="144E8C"/>
                </a:solidFill>
                <a:latin typeface="Century Gothic"/>
                <a:cs typeface="Century Gothic"/>
              </a:rPr>
              <a:t>για αυτοκατανάλωση</a:t>
            </a:r>
            <a:r>
              <a:rPr lang="en-GB" sz="1900" b="1" dirty="0">
                <a:solidFill>
                  <a:srgbClr val="144E8C"/>
                </a:solidFill>
                <a:latin typeface="Century Gothic"/>
                <a:cs typeface="Century Gothic"/>
              </a:rPr>
              <a:t>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 err="1">
                <a:solidFill>
                  <a:srgbClr val="144E8C"/>
                </a:solidFill>
                <a:latin typeface="Century Gothic"/>
                <a:cs typeface="Century Gothic"/>
              </a:rPr>
              <a:t>του</a:t>
            </a:r>
            <a:r>
              <a:rPr sz="1900" spc="-2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Ταμείου</a:t>
            </a:r>
            <a:r>
              <a:rPr sz="1900" spc="-2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Ανάκαμψης</a:t>
            </a:r>
            <a:r>
              <a:rPr sz="19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και</a:t>
            </a:r>
            <a:r>
              <a:rPr sz="19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spc="-10" dirty="0">
                <a:solidFill>
                  <a:srgbClr val="144E8C"/>
                </a:solidFill>
                <a:latin typeface="Century Gothic"/>
                <a:cs typeface="Century Gothic"/>
              </a:rPr>
              <a:t>Ανθεκτικότητας</a:t>
            </a:r>
            <a:endParaRPr sz="1900" dirty="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40650" y="7322877"/>
            <a:ext cx="3124163" cy="92845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Συνολικός προϋπολογισμός: 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el-GR" sz="16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ο συνολικός Π/Υ της επένδυσης)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65510" y="574675"/>
            <a:ext cx="11779885" cy="1640834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lang="el-GR" sz="4800" i="0" dirty="0">
                <a:latin typeface="Century Gothic" panose="020B0502020202020204" pitchFamily="34" charset="0"/>
              </a:rPr>
              <a:t>Συστήματα Αποθήκευσης</a:t>
            </a:r>
            <a:br>
              <a:rPr lang="en-US" sz="4800" i="0" dirty="0">
                <a:latin typeface="Century Gothic" panose="020B0502020202020204" pitchFamily="34" charset="0"/>
              </a:rPr>
            </a:br>
            <a:r>
              <a:rPr lang="el-GR" sz="4800" i="0" dirty="0">
                <a:latin typeface="Century Gothic" panose="020B0502020202020204" pitchFamily="34" charset="0"/>
              </a:rPr>
              <a:t>στις Επιχειρήσεις</a:t>
            </a:r>
            <a:endParaRPr sz="4800" i="0" dirty="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9524" y="5638627"/>
            <a:ext cx="5049520" cy="34624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lang="el-GR" sz="1900" b="1" dirty="0">
                <a:solidFill>
                  <a:srgbClr val="134F8C"/>
                </a:solidFill>
                <a:latin typeface="Century Gothic"/>
                <a:cs typeface="Century Gothic"/>
              </a:rPr>
              <a:t>Φορέας Διαχείρισης: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9E4A889-6C01-FB26-82C9-C28E57F0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850" y="9413875"/>
            <a:ext cx="7442200" cy="8255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5AB29CEC-B9F8-6646-2AE3-0BDE317A8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88649" y="-302965"/>
            <a:ext cx="4709783" cy="708710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99B6D3-014B-ED33-8CEA-AD0CEC5246C4}"/>
              </a:ext>
            </a:extLst>
          </p:cNvPr>
          <p:cNvCxnSpPr>
            <a:cxnSpLocks/>
          </p:cNvCxnSpPr>
          <p:nvPr/>
        </p:nvCxnSpPr>
        <p:spPr>
          <a:xfrm>
            <a:off x="601831" y="7107945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0FC764B-2F40-546C-14CE-0C961FBE4B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050" y="6137275"/>
            <a:ext cx="5012994" cy="796808"/>
          </a:xfrm>
          <a:prstGeom prst="rect">
            <a:avLst/>
          </a:prstGeom>
        </p:spPr>
      </p:pic>
      <p:sp>
        <p:nvSpPr>
          <p:cNvPr id="2" name="object 10">
            <a:extLst>
              <a:ext uri="{FF2B5EF4-FFF2-40B4-BE49-F238E27FC236}">
                <a16:creationId xmlns:a16="http://schemas.microsoft.com/office/drawing/2014/main" id="{3C3D2C68-3B0C-7E06-CD85-37120E952372}"/>
              </a:ext>
            </a:extLst>
          </p:cNvPr>
          <p:cNvSpPr txBox="1"/>
          <p:nvPr/>
        </p:nvSpPr>
        <p:spPr>
          <a:xfrm>
            <a:off x="11432116" y="7319865"/>
            <a:ext cx="3269704" cy="1174681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Χρηματοδότηση ΕΕ</a:t>
            </a:r>
            <a:r>
              <a:rPr lang="el-GR"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:</a:t>
            </a:r>
            <a:endParaRPr lang="el-GR" sz="16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el-GR" sz="16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το ποσό ενίσχυσης από το Ταμείο Ανάκαμψης και Ανθεκτικότητας)</a:t>
            </a:r>
            <a:endParaRPr lang="el-GR"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17F9B1A4-997A-F53E-778D-30B7CF12C667}"/>
              </a:ext>
            </a:extLst>
          </p:cNvPr>
          <p:cNvSpPr txBox="1">
            <a:spLocks/>
          </p:cNvSpPr>
          <p:nvPr/>
        </p:nvSpPr>
        <p:spPr>
          <a:xfrm>
            <a:off x="765510" y="2379927"/>
            <a:ext cx="10099303" cy="532838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2400" b="0" i="0" dirty="0">
                <a:latin typeface="Century Gothic"/>
                <a:cs typeface="Century Gothic"/>
              </a:rPr>
              <a:t>(Σύντομη περιγραφή έργου – προαιρετικά)</a:t>
            </a:r>
            <a:endParaRPr lang="el-GR" sz="2400" i="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65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CenturyGothic-BoldItalic</vt:lpstr>
      <vt:lpstr>Office Theme</vt:lpstr>
      <vt:lpstr>Συστήματα Αποθήκευσης στις Επιχειρήσεις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cp:lastModifiedBy>Chrysa Tsaka</cp:lastModifiedBy>
  <cp:revision>35</cp:revision>
  <dcterms:created xsi:type="dcterms:W3CDTF">2023-12-14T09:38:01Z</dcterms:created>
  <dcterms:modified xsi:type="dcterms:W3CDTF">2025-02-05T14:24:23Z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