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11096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109609" latinLnBrk="0">
      <a:defRPr sz="1400">
        <a:latin typeface="+mn-lt"/>
        <a:ea typeface="+mn-ea"/>
        <a:cs typeface="+mn-cs"/>
        <a:sym typeface="Helvetica Neue"/>
      </a:defRPr>
    </a:lvl1pPr>
    <a:lvl2pPr indent="228600" defTabSz="1109609" latinLnBrk="0">
      <a:defRPr sz="1400">
        <a:latin typeface="+mn-lt"/>
        <a:ea typeface="+mn-ea"/>
        <a:cs typeface="+mn-cs"/>
        <a:sym typeface="Helvetica Neue"/>
      </a:defRPr>
    </a:lvl2pPr>
    <a:lvl3pPr indent="457200" defTabSz="1109609" latinLnBrk="0">
      <a:defRPr sz="1400">
        <a:latin typeface="+mn-lt"/>
        <a:ea typeface="+mn-ea"/>
        <a:cs typeface="+mn-cs"/>
        <a:sym typeface="Helvetica Neue"/>
      </a:defRPr>
    </a:lvl3pPr>
    <a:lvl4pPr indent="685800" defTabSz="1109609" latinLnBrk="0">
      <a:defRPr sz="1400">
        <a:latin typeface="+mn-lt"/>
        <a:ea typeface="+mn-ea"/>
        <a:cs typeface="+mn-cs"/>
        <a:sym typeface="Helvetica Neue"/>
      </a:defRPr>
    </a:lvl4pPr>
    <a:lvl5pPr indent="914400" defTabSz="1109609" latinLnBrk="0">
      <a:defRPr sz="1400">
        <a:latin typeface="+mn-lt"/>
        <a:ea typeface="+mn-ea"/>
        <a:cs typeface="+mn-cs"/>
        <a:sym typeface="Helvetica Neue"/>
      </a:defRPr>
    </a:lvl5pPr>
    <a:lvl6pPr indent="1143000" defTabSz="1109609" latinLnBrk="0">
      <a:defRPr sz="1400">
        <a:latin typeface="+mn-lt"/>
        <a:ea typeface="+mn-ea"/>
        <a:cs typeface="+mn-cs"/>
        <a:sym typeface="Helvetica Neue"/>
      </a:defRPr>
    </a:lvl6pPr>
    <a:lvl7pPr indent="1371600" defTabSz="1109609" latinLnBrk="0">
      <a:defRPr sz="1400">
        <a:latin typeface="+mn-lt"/>
        <a:ea typeface="+mn-ea"/>
        <a:cs typeface="+mn-cs"/>
        <a:sym typeface="Helvetica Neue"/>
      </a:defRPr>
    </a:lvl7pPr>
    <a:lvl8pPr indent="1600200" defTabSz="1109609" latinLnBrk="0">
      <a:defRPr sz="1400">
        <a:latin typeface="+mn-lt"/>
        <a:ea typeface="+mn-ea"/>
        <a:cs typeface="+mn-cs"/>
        <a:sym typeface="Helvetica Neue"/>
      </a:defRPr>
    </a:lvl8pPr>
    <a:lvl9pPr indent="1828800" defTabSz="1109609" latinLnBrk="0">
      <a:defRPr sz="14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69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828799" y="4255627"/>
            <a:ext cx="20726402" cy="2880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57600" y="7684868"/>
            <a:ext cx="17068800" cy="34292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21289" y="12942609"/>
            <a:ext cx="408931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Εικόνα 7" descr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" y="0"/>
            <a:ext cx="243824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indent="0" algn="r" defTabSz="1828800">
              <a:spcBef>
                <a:spcPts val="0"/>
              </a:spcBef>
              <a:defRPr sz="2400" spc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906574" y="522936"/>
            <a:ext cx="13775714" cy="18830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25425" y="3488494"/>
            <a:ext cx="13710032" cy="72928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21289" y="12942609"/>
            <a:ext cx="408931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906574" y="522936"/>
            <a:ext cx="13775714" cy="18830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25425" y="3488494"/>
            <a:ext cx="13710032" cy="72928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21289" y="12942609"/>
            <a:ext cx="408931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69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bg object 17"/>
          <p:cNvSpPr/>
          <p:nvPr/>
        </p:nvSpPr>
        <p:spPr>
          <a:xfrm>
            <a:off x="-1" y="3369"/>
            <a:ext cx="13869499" cy="3205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534"/>
                </a:lnTo>
                <a:lnTo>
                  <a:pt x="101" y="21563"/>
                </a:lnTo>
                <a:lnTo>
                  <a:pt x="178" y="21579"/>
                </a:lnTo>
                <a:lnTo>
                  <a:pt x="256" y="21591"/>
                </a:lnTo>
                <a:lnTo>
                  <a:pt x="333" y="21598"/>
                </a:lnTo>
                <a:lnTo>
                  <a:pt x="411" y="21600"/>
                </a:lnTo>
                <a:lnTo>
                  <a:pt x="15176" y="21600"/>
                </a:lnTo>
                <a:lnTo>
                  <a:pt x="15254" y="21598"/>
                </a:lnTo>
                <a:lnTo>
                  <a:pt x="15331" y="21591"/>
                </a:lnTo>
                <a:lnTo>
                  <a:pt x="15409" y="21579"/>
                </a:lnTo>
                <a:lnTo>
                  <a:pt x="15486" y="21563"/>
                </a:lnTo>
                <a:lnTo>
                  <a:pt x="15563" y="21542"/>
                </a:lnTo>
                <a:lnTo>
                  <a:pt x="15640" y="21517"/>
                </a:lnTo>
                <a:lnTo>
                  <a:pt x="15716" y="21488"/>
                </a:lnTo>
                <a:lnTo>
                  <a:pt x="15793" y="21453"/>
                </a:lnTo>
                <a:lnTo>
                  <a:pt x="15869" y="21415"/>
                </a:lnTo>
                <a:lnTo>
                  <a:pt x="15945" y="21372"/>
                </a:lnTo>
                <a:lnTo>
                  <a:pt x="16021" y="21324"/>
                </a:lnTo>
                <a:lnTo>
                  <a:pt x="16096" y="21272"/>
                </a:lnTo>
                <a:lnTo>
                  <a:pt x="16171" y="21216"/>
                </a:lnTo>
                <a:lnTo>
                  <a:pt x="16246" y="21155"/>
                </a:lnTo>
                <a:lnTo>
                  <a:pt x="16321" y="21090"/>
                </a:lnTo>
                <a:lnTo>
                  <a:pt x="16396" y="21021"/>
                </a:lnTo>
                <a:lnTo>
                  <a:pt x="16470" y="20948"/>
                </a:lnTo>
                <a:lnTo>
                  <a:pt x="16544" y="20870"/>
                </a:lnTo>
                <a:lnTo>
                  <a:pt x="16618" y="20788"/>
                </a:lnTo>
                <a:lnTo>
                  <a:pt x="16691" y="20702"/>
                </a:lnTo>
                <a:lnTo>
                  <a:pt x="16764" y="20611"/>
                </a:lnTo>
                <a:lnTo>
                  <a:pt x="16837" y="20517"/>
                </a:lnTo>
                <a:lnTo>
                  <a:pt x="16910" y="20418"/>
                </a:lnTo>
                <a:lnTo>
                  <a:pt x="16982" y="20315"/>
                </a:lnTo>
                <a:lnTo>
                  <a:pt x="17055" y="20208"/>
                </a:lnTo>
                <a:lnTo>
                  <a:pt x="17126" y="20097"/>
                </a:lnTo>
                <a:lnTo>
                  <a:pt x="17198" y="19982"/>
                </a:lnTo>
                <a:lnTo>
                  <a:pt x="17269" y="19863"/>
                </a:lnTo>
                <a:lnTo>
                  <a:pt x="17340" y="19740"/>
                </a:lnTo>
                <a:lnTo>
                  <a:pt x="17411" y="19613"/>
                </a:lnTo>
                <a:lnTo>
                  <a:pt x="17481" y="19481"/>
                </a:lnTo>
                <a:lnTo>
                  <a:pt x="17551" y="19346"/>
                </a:lnTo>
                <a:lnTo>
                  <a:pt x="17621" y="19207"/>
                </a:lnTo>
                <a:lnTo>
                  <a:pt x="17690" y="19065"/>
                </a:lnTo>
                <a:lnTo>
                  <a:pt x="17759" y="18918"/>
                </a:lnTo>
                <a:lnTo>
                  <a:pt x="17828" y="18767"/>
                </a:lnTo>
                <a:lnTo>
                  <a:pt x="17897" y="18613"/>
                </a:lnTo>
                <a:lnTo>
                  <a:pt x="17965" y="18455"/>
                </a:lnTo>
                <a:lnTo>
                  <a:pt x="18032" y="18293"/>
                </a:lnTo>
                <a:lnTo>
                  <a:pt x="18100" y="18127"/>
                </a:lnTo>
                <a:lnTo>
                  <a:pt x="18167" y="17958"/>
                </a:lnTo>
                <a:lnTo>
                  <a:pt x="18234" y="17784"/>
                </a:lnTo>
                <a:lnTo>
                  <a:pt x="18300" y="17608"/>
                </a:lnTo>
                <a:lnTo>
                  <a:pt x="18366" y="17427"/>
                </a:lnTo>
                <a:lnTo>
                  <a:pt x="18432" y="17243"/>
                </a:lnTo>
                <a:lnTo>
                  <a:pt x="18497" y="17055"/>
                </a:lnTo>
                <a:lnTo>
                  <a:pt x="18562" y="16864"/>
                </a:lnTo>
                <a:lnTo>
                  <a:pt x="18626" y="16669"/>
                </a:lnTo>
                <a:lnTo>
                  <a:pt x="18691" y="16470"/>
                </a:lnTo>
                <a:lnTo>
                  <a:pt x="18754" y="16268"/>
                </a:lnTo>
                <a:lnTo>
                  <a:pt x="18818" y="16062"/>
                </a:lnTo>
                <a:lnTo>
                  <a:pt x="18881" y="15853"/>
                </a:lnTo>
                <a:lnTo>
                  <a:pt x="18944" y="15641"/>
                </a:lnTo>
                <a:lnTo>
                  <a:pt x="19006" y="15425"/>
                </a:lnTo>
                <a:lnTo>
                  <a:pt x="19068" y="15205"/>
                </a:lnTo>
                <a:lnTo>
                  <a:pt x="19129" y="14983"/>
                </a:lnTo>
                <a:lnTo>
                  <a:pt x="19190" y="14756"/>
                </a:lnTo>
                <a:lnTo>
                  <a:pt x="19251" y="14527"/>
                </a:lnTo>
                <a:lnTo>
                  <a:pt x="19311" y="14294"/>
                </a:lnTo>
                <a:lnTo>
                  <a:pt x="19371" y="14058"/>
                </a:lnTo>
                <a:lnTo>
                  <a:pt x="19430" y="13818"/>
                </a:lnTo>
                <a:lnTo>
                  <a:pt x="19489" y="13576"/>
                </a:lnTo>
                <a:lnTo>
                  <a:pt x="19547" y="13330"/>
                </a:lnTo>
                <a:lnTo>
                  <a:pt x="19605" y="13081"/>
                </a:lnTo>
                <a:lnTo>
                  <a:pt x="19663" y="12828"/>
                </a:lnTo>
                <a:lnTo>
                  <a:pt x="19720" y="12573"/>
                </a:lnTo>
                <a:lnTo>
                  <a:pt x="19777" y="12314"/>
                </a:lnTo>
                <a:lnTo>
                  <a:pt x="19833" y="12052"/>
                </a:lnTo>
                <a:lnTo>
                  <a:pt x="19889" y="11787"/>
                </a:lnTo>
                <a:lnTo>
                  <a:pt x="19944" y="11519"/>
                </a:lnTo>
                <a:lnTo>
                  <a:pt x="19999" y="11248"/>
                </a:lnTo>
                <a:lnTo>
                  <a:pt x="20054" y="10974"/>
                </a:lnTo>
                <a:lnTo>
                  <a:pt x="20108" y="10697"/>
                </a:lnTo>
                <a:lnTo>
                  <a:pt x="20161" y="10417"/>
                </a:lnTo>
                <a:lnTo>
                  <a:pt x="20214" y="10134"/>
                </a:lnTo>
                <a:lnTo>
                  <a:pt x="20267" y="9848"/>
                </a:lnTo>
                <a:lnTo>
                  <a:pt x="20319" y="9559"/>
                </a:lnTo>
                <a:lnTo>
                  <a:pt x="20370" y="9268"/>
                </a:lnTo>
                <a:lnTo>
                  <a:pt x="20421" y="8973"/>
                </a:lnTo>
                <a:lnTo>
                  <a:pt x="20472" y="8675"/>
                </a:lnTo>
                <a:lnTo>
                  <a:pt x="20522" y="8375"/>
                </a:lnTo>
                <a:lnTo>
                  <a:pt x="20572" y="8072"/>
                </a:lnTo>
                <a:lnTo>
                  <a:pt x="20621" y="7766"/>
                </a:lnTo>
                <a:lnTo>
                  <a:pt x="20669" y="7457"/>
                </a:lnTo>
                <a:lnTo>
                  <a:pt x="20717" y="7146"/>
                </a:lnTo>
                <a:lnTo>
                  <a:pt x="20765" y="6832"/>
                </a:lnTo>
                <a:lnTo>
                  <a:pt x="20812" y="6515"/>
                </a:lnTo>
                <a:lnTo>
                  <a:pt x="20858" y="6195"/>
                </a:lnTo>
                <a:lnTo>
                  <a:pt x="20904" y="5873"/>
                </a:lnTo>
                <a:lnTo>
                  <a:pt x="20949" y="5548"/>
                </a:lnTo>
                <a:lnTo>
                  <a:pt x="20994" y="5221"/>
                </a:lnTo>
                <a:lnTo>
                  <a:pt x="21038" y="4891"/>
                </a:lnTo>
                <a:lnTo>
                  <a:pt x="21082" y="4558"/>
                </a:lnTo>
                <a:lnTo>
                  <a:pt x="21125" y="4223"/>
                </a:lnTo>
                <a:lnTo>
                  <a:pt x="21168" y="3886"/>
                </a:lnTo>
                <a:lnTo>
                  <a:pt x="21210" y="3545"/>
                </a:lnTo>
                <a:lnTo>
                  <a:pt x="21251" y="3203"/>
                </a:lnTo>
                <a:lnTo>
                  <a:pt x="21292" y="2858"/>
                </a:lnTo>
                <a:lnTo>
                  <a:pt x="21333" y="2511"/>
                </a:lnTo>
                <a:lnTo>
                  <a:pt x="21372" y="2161"/>
                </a:lnTo>
                <a:lnTo>
                  <a:pt x="21412" y="1808"/>
                </a:lnTo>
                <a:lnTo>
                  <a:pt x="21450" y="1454"/>
                </a:lnTo>
                <a:lnTo>
                  <a:pt x="21488" y="1097"/>
                </a:lnTo>
                <a:lnTo>
                  <a:pt x="21526" y="738"/>
                </a:lnTo>
                <a:lnTo>
                  <a:pt x="21563" y="376"/>
                </a:lnTo>
                <a:lnTo>
                  <a:pt x="21599" y="13"/>
                </a:lnTo>
                <a:lnTo>
                  <a:pt x="21600" y="0"/>
                </a:lnTo>
                <a:close/>
              </a:path>
            </a:pathLst>
          </a:custGeom>
          <a:solidFill>
            <a:srgbClr val="FFD932">
              <a:alpha val="50177"/>
            </a:srgbClr>
          </a:solidFill>
          <a:ln w="12700">
            <a:miter lim="400000"/>
          </a:ln>
        </p:spPr>
        <p:txBody>
          <a:bodyPr lIns="55453" tIns="55453" rIns="55453" bIns="55453"/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906574" y="522936"/>
            <a:ext cx="13775714" cy="18830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9200" y="3158270"/>
            <a:ext cx="10607041" cy="9053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21289" y="12942609"/>
            <a:ext cx="408931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69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906574" y="522936"/>
            <a:ext cx="13775714" cy="18830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21289" y="12942609"/>
            <a:ext cx="408931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 descr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" y="0"/>
            <a:ext cx="2438247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Εικόνα 7" descr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" y="0"/>
            <a:ext cx="243824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indent="0" algn="r" defTabSz="1828800">
              <a:spcBef>
                <a:spcPts val="0"/>
              </a:spcBef>
              <a:defRPr sz="2400" spc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Εικόνα 3" descr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" y="0"/>
            <a:ext cx="243824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indent="0" algn="r" defTabSz="1828800">
              <a:spcBef>
                <a:spcPts val="0"/>
              </a:spcBef>
              <a:defRPr sz="2400" spc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Εικόνα 7" descr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" y="0"/>
            <a:ext cx="243824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Rectangle"/>
          <p:cNvSpPr/>
          <p:nvPr/>
        </p:nvSpPr>
        <p:spPr>
          <a:xfrm>
            <a:off x="-797102" y="-464281"/>
            <a:ext cx="25978204" cy="131417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indent="0" algn="r" defTabSz="1828800">
              <a:spcBef>
                <a:spcPts val="0"/>
              </a:spcBef>
              <a:defRPr sz="2400" spc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 descr="bg object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3369"/>
            <a:ext cx="2438400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199" y="552374"/>
            <a:ext cx="21945602" cy="264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9" y="3202197"/>
            <a:ext cx="21945602" cy="10510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21289" y="12942609"/>
            <a:ext cx="408931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12700">
              <a:spcBef>
                <a:spcPts val="100"/>
              </a:spcBef>
              <a:defRPr sz="1800" spc="365">
                <a:solidFill>
                  <a:srgbClr val="5E5E5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663A38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45720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91440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137160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182880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228600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274320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320040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3657600" algn="l" defTabSz="11096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285E7B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1270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1109609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65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object 7"/>
          <p:cNvSpPr txBox="1"/>
          <p:nvPr/>
        </p:nvSpPr>
        <p:spPr>
          <a:xfrm>
            <a:off x="23198540" y="12113359"/>
            <a:ext cx="47135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10</a:t>
            </a:r>
          </a:p>
        </p:txBody>
      </p:sp>
      <p:sp>
        <p:nvSpPr>
          <p:cNvPr id="229" name="Google Shape;193;p21"/>
          <p:cNvSpPr/>
          <p:nvPr/>
        </p:nvSpPr>
        <p:spPr>
          <a:xfrm>
            <a:off x="471101" y="213"/>
            <a:ext cx="14086529" cy="1503878"/>
          </a:xfrm>
          <a:prstGeom prst="rect">
            <a:avLst/>
          </a:prstGeom>
          <a:solidFill>
            <a:srgbClr val="7E1E0F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solidFill>
                  <a:srgbClr val="7E1E0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30" name="Τίτλος 1"/>
          <p:cNvSpPr txBox="1"/>
          <p:nvPr/>
        </p:nvSpPr>
        <p:spPr>
          <a:xfrm>
            <a:off x="2678458" y="367744"/>
            <a:ext cx="12605440" cy="768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R="6164" indent="12700">
              <a:defRPr sz="4000" spc="-39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ΑΠΟΤΥΠΩΜΑ</a:t>
            </a:r>
            <a:r>
              <a:rPr spc="-100"/>
              <a:t> </a:t>
            </a:r>
            <a:r>
              <a:t>ΧΡΗΜΑΤΟΔΟΤΙΚΩΝ</a:t>
            </a:r>
            <a:r>
              <a:rPr spc="-100"/>
              <a:t> </a:t>
            </a:r>
            <a:r>
              <a:t>ΕΡΓΑΛΕΙΩΝ</a:t>
            </a:r>
          </a:p>
        </p:txBody>
      </p:sp>
      <p:sp>
        <p:nvSpPr>
          <p:cNvPr id="231" name="1,2 δις € σε νοικοκυριά  για ενεργειακή αναβάθμιση των κατοικιών τους…"/>
          <p:cNvSpPr txBox="1"/>
          <p:nvPr/>
        </p:nvSpPr>
        <p:spPr>
          <a:xfrm>
            <a:off x="2678458" y="4008222"/>
            <a:ext cx="9007632" cy="513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indent="12700">
              <a:defRPr sz="3600" b="1" spc="12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1,2</a:t>
            </a:r>
            <a:r>
              <a:rPr spc="-105" dirty="0"/>
              <a:t> </a:t>
            </a:r>
            <a:r>
              <a:rPr dirty="0" err="1"/>
              <a:t>δι</a:t>
            </a:r>
            <a:r>
              <a:rPr lang="el-GR" dirty="0"/>
              <a:t>σ.</a:t>
            </a:r>
            <a:r>
              <a:rPr spc="-105" dirty="0"/>
              <a:t> </a:t>
            </a:r>
            <a:r>
              <a:rPr dirty="0"/>
              <a:t>€</a:t>
            </a:r>
            <a:r>
              <a:rPr spc="-211" dirty="0"/>
              <a:t> </a:t>
            </a:r>
            <a:r>
              <a:rPr dirty="0" err="1"/>
              <a:t>σε</a:t>
            </a:r>
            <a:r>
              <a:rPr spc="-211" dirty="0"/>
              <a:t> </a:t>
            </a:r>
            <a:r>
              <a:rPr spc="-105" dirty="0" err="1"/>
              <a:t>νοικοκυριά</a:t>
            </a:r>
            <a:r>
              <a:rPr b="0" spc="-211" dirty="0"/>
              <a:t> </a:t>
            </a:r>
            <a:br>
              <a:rPr b="0" spc="-211" dirty="0"/>
            </a:br>
            <a:r>
              <a:rPr sz="2800" b="0" spc="-164" dirty="0" err="1"/>
              <a:t>γι</a:t>
            </a:r>
            <a:r>
              <a:rPr sz="2800" b="0" spc="-164" dirty="0"/>
              <a:t>α </a:t>
            </a:r>
            <a:r>
              <a:rPr sz="2800" b="0" spc="-82" dirty="0"/>
              <a:t>ενεργειακή</a:t>
            </a:r>
            <a:r>
              <a:rPr sz="2800" b="0" spc="-164" dirty="0"/>
              <a:t> </a:t>
            </a:r>
            <a:r>
              <a:rPr sz="2800" b="0" spc="-82" dirty="0"/>
              <a:t>αναβάθμιση</a:t>
            </a:r>
            <a:r>
              <a:rPr sz="2800" b="0" spc="-164" dirty="0"/>
              <a:t> </a:t>
            </a:r>
            <a:r>
              <a:rPr sz="2800" b="0" spc="-82" dirty="0"/>
              <a:t>των</a:t>
            </a:r>
            <a:r>
              <a:rPr sz="2800" b="0" spc="-164" dirty="0"/>
              <a:t> </a:t>
            </a:r>
            <a:r>
              <a:rPr sz="2800" b="0" spc="-82" dirty="0"/>
              <a:t>κατοικιών</a:t>
            </a:r>
            <a:r>
              <a:rPr sz="2800" b="0" spc="-164" dirty="0"/>
              <a:t> </a:t>
            </a:r>
            <a:r>
              <a:rPr sz="2800" b="0" spc="-82" dirty="0"/>
              <a:t>τους</a:t>
            </a:r>
            <a:endParaRPr sz="2800" b="0" spc="-82" baseline="-3924" dirty="0"/>
          </a:p>
          <a:p>
            <a:pPr indent="12700">
              <a:defRPr sz="3600" b="1" spc="12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4000" b="0" spc="-117" baseline="6852" dirty="0"/>
          </a:p>
          <a:p>
            <a:pPr indent="12700">
              <a:defRPr sz="3600" b="1" spc="12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200 </a:t>
            </a:r>
            <a:r>
              <a:rPr dirty="0" err="1"/>
              <a:t>εκ</a:t>
            </a:r>
            <a:r>
              <a:rPr dirty="0"/>
              <a:t>ατ. € </a:t>
            </a:r>
            <a:r>
              <a:rPr dirty="0" err="1"/>
              <a:t>σε</a:t>
            </a:r>
            <a:r>
              <a:rPr dirty="0"/>
              <a:t> </a:t>
            </a:r>
            <a:r>
              <a:rPr dirty="0" err="1"/>
              <a:t>νοικοκυριά</a:t>
            </a:r>
            <a:r>
              <a:rPr dirty="0"/>
              <a:t> και α</a:t>
            </a:r>
            <a:r>
              <a:rPr dirty="0" err="1"/>
              <a:t>γρότες</a:t>
            </a:r>
            <a:r>
              <a:rPr sz="3000" b="0" spc="100" dirty="0"/>
              <a:t> </a:t>
            </a:r>
            <a:br>
              <a:rPr sz="3000" b="0" spc="100" dirty="0"/>
            </a:br>
            <a:r>
              <a:rPr sz="2800" b="0" spc="-164" dirty="0" err="1"/>
              <a:t>γι</a:t>
            </a:r>
            <a:r>
              <a:rPr sz="2800" b="0" spc="-164" dirty="0"/>
              <a:t>α</a:t>
            </a:r>
            <a:r>
              <a:rPr sz="2800" b="0" spc="-82" dirty="0"/>
              <a:t> εγκατάσταση </a:t>
            </a:r>
            <a:r>
              <a:rPr sz="2800" b="0" spc="-121" dirty="0"/>
              <a:t>φωτοβολταϊκών συστημάτων </a:t>
            </a:r>
            <a:r>
              <a:rPr sz="2800" b="0" spc="93" dirty="0"/>
              <a:t>με</a:t>
            </a:r>
            <a:r>
              <a:rPr sz="2800" b="0" spc="-121" dirty="0"/>
              <a:t> αποθήκευση</a:t>
            </a:r>
            <a:endParaRPr sz="3000" b="0" spc="-130" dirty="0"/>
          </a:p>
          <a:p>
            <a:pPr indent="12700">
              <a:defRPr sz="3600" b="1" spc="12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2600" b="0" spc="-113" dirty="0"/>
          </a:p>
          <a:p>
            <a:pPr indent="12700">
              <a:defRPr sz="3600" b="1" spc="12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274</a:t>
            </a:r>
            <a:r>
              <a:rPr spc="-105" dirty="0"/>
              <a:t> </a:t>
            </a:r>
            <a:r>
              <a:rPr dirty="0" err="1"/>
              <a:t>εκ</a:t>
            </a:r>
            <a:r>
              <a:rPr dirty="0"/>
              <a:t>ατ. €</a:t>
            </a:r>
            <a:r>
              <a:rPr spc="-105" dirty="0"/>
              <a:t> </a:t>
            </a:r>
            <a:r>
              <a:rPr dirty="0" err="1"/>
              <a:t>σε</a:t>
            </a:r>
            <a:r>
              <a:rPr spc="-105" dirty="0"/>
              <a:t> </a:t>
            </a:r>
            <a:r>
              <a:rPr spc="-105" dirty="0" err="1"/>
              <a:t>νοικοκυριά</a:t>
            </a:r>
            <a:br>
              <a:rPr spc="-105" dirty="0"/>
            </a:br>
            <a:r>
              <a:rPr sz="2800" b="0" spc="-164" dirty="0" err="1"/>
              <a:t>γι</a:t>
            </a:r>
            <a:r>
              <a:rPr sz="2800" b="0" spc="-164" dirty="0"/>
              <a:t>α</a:t>
            </a:r>
            <a:r>
              <a:rPr sz="2800" b="0" spc="-82" dirty="0"/>
              <a:t> αντικατάσταση ενεργοβόρων συσκευών </a:t>
            </a:r>
            <a:r>
              <a:rPr sz="2800" b="0" spc="-121" dirty="0"/>
              <a:t>και </a:t>
            </a:r>
            <a:r>
              <a:rPr sz="2800" b="0" spc="93" dirty="0"/>
              <a:t>την</a:t>
            </a:r>
            <a:r>
              <a:rPr sz="2800" b="0" spc="-121" dirty="0"/>
              <a:t> εγκατάσταση ηλιακών θερμοσιφώνων</a:t>
            </a:r>
            <a:endParaRPr sz="3000" b="0" spc="-130" dirty="0"/>
          </a:p>
          <a:p>
            <a:pPr indent="12700">
              <a:defRPr sz="3600" b="1" spc="12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2600" b="0" spc="-113" dirty="0"/>
          </a:p>
        </p:txBody>
      </p:sp>
      <p:grpSp>
        <p:nvGrpSpPr>
          <p:cNvPr id="235" name="Group"/>
          <p:cNvGrpSpPr/>
          <p:nvPr/>
        </p:nvGrpSpPr>
        <p:grpSpPr>
          <a:xfrm>
            <a:off x="1198489" y="278512"/>
            <a:ext cx="947279" cy="947280"/>
            <a:chOff x="0" y="0"/>
            <a:chExt cx="947278" cy="947278"/>
          </a:xfrm>
        </p:grpSpPr>
        <p:pic>
          <p:nvPicPr>
            <p:cNvPr id="232" name="crisis.png" descr="crisi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7279" cy="947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" name="Circle"/>
            <p:cNvSpPr/>
            <p:nvPr/>
          </p:nvSpPr>
          <p:spPr>
            <a:xfrm>
              <a:off x="79625" y="183947"/>
              <a:ext cx="227542" cy="227435"/>
            </a:xfrm>
            <a:prstGeom prst="ellipse">
              <a:avLst/>
            </a:prstGeom>
            <a:solidFill>
              <a:srgbClr val="751C0E"/>
            </a:solidFill>
            <a:ln w="12700" cap="flat">
              <a:noFill/>
              <a:miter lim="400000"/>
            </a:ln>
            <a:effectLst/>
          </p:spPr>
          <p:txBody>
            <a:bodyPr wrap="square" lIns="55453" tIns="55453" rIns="55453" bIns="55453" numCol="1" anchor="ctr">
              <a:noAutofit/>
            </a:bodyPr>
            <a:lstStyle/>
            <a:p>
              <a:endParaRPr/>
            </a:p>
          </p:txBody>
        </p:sp>
        <p:sp>
          <p:nvSpPr>
            <p:cNvPr id="234" name="€"/>
            <p:cNvSpPr txBox="1"/>
            <p:nvPr/>
          </p:nvSpPr>
          <p:spPr>
            <a:xfrm>
              <a:off x="47366" y="121561"/>
              <a:ext cx="292060" cy="352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5453" tIns="55453" rIns="55453" bIns="55453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  <a:latin typeface="Sofia Pro Bold"/>
                  <a:ea typeface="Sofia Pro Bold"/>
                  <a:cs typeface="Sofia Pro Bold"/>
                  <a:sym typeface="Sofia Pro Bold"/>
                </a:defRPr>
              </a:lvl1pPr>
            </a:lstStyle>
            <a:p>
              <a:r>
                <a:t>€</a:t>
              </a:r>
            </a:p>
          </p:txBody>
        </p:sp>
      </p:grpSp>
      <p:sp>
        <p:nvSpPr>
          <p:cNvPr id="236" name="ΤΑΜΕΙΟ ΑΝΑΚΑΜΨΗΣ"/>
          <p:cNvSpPr txBox="1"/>
          <p:nvPr/>
        </p:nvSpPr>
        <p:spPr>
          <a:xfrm>
            <a:off x="2527173" y="2005084"/>
            <a:ext cx="8906278" cy="102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/>
          <a:p>
            <a:pPr indent="12700">
              <a:spcBef>
                <a:spcPts val="100"/>
              </a:spcBef>
              <a:defRPr sz="6000" b="1" spc="200">
                <a:solidFill>
                  <a:srgbClr val="4E4E4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ΤΑΜΕΙΟ</a:t>
            </a:r>
            <a:r>
              <a:rPr spc="-200" dirty="0"/>
              <a:t> </a:t>
            </a:r>
            <a:r>
              <a:rPr dirty="0"/>
              <a:t>ΑΝΑΚΑΜΨΗΣ</a:t>
            </a:r>
          </a:p>
        </p:txBody>
      </p:sp>
      <p:sp>
        <p:nvSpPr>
          <p:cNvPr id="237" name="REPOWER EU"/>
          <p:cNvSpPr txBox="1"/>
          <p:nvPr/>
        </p:nvSpPr>
        <p:spPr>
          <a:xfrm>
            <a:off x="15825162" y="2005084"/>
            <a:ext cx="5700363" cy="102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/>
          <a:p>
            <a:pPr indent="12700">
              <a:spcBef>
                <a:spcPts val="3000"/>
              </a:spcBef>
              <a:defRPr sz="6000" b="1" spc="413">
                <a:solidFill>
                  <a:srgbClr val="4E4E4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REPOWER</a:t>
            </a:r>
            <a:r>
              <a:rPr spc="-206"/>
              <a:t> </a:t>
            </a:r>
            <a:r>
              <a:rPr spc="206"/>
              <a:t>EU</a:t>
            </a:r>
          </a:p>
        </p:txBody>
      </p:sp>
      <p:sp>
        <p:nvSpPr>
          <p:cNvPr id="238" name="850 εκ. €  περίπου θα δοθούν για τα προγράμματα που παρουσιάστηκαν"/>
          <p:cNvSpPr txBox="1"/>
          <p:nvPr/>
        </p:nvSpPr>
        <p:spPr>
          <a:xfrm>
            <a:off x="15886699" y="3246547"/>
            <a:ext cx="7563368" cy="152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indent="12700">
              <a:spcBef>
                <a:spcPts val="100"/>
              </a:spcBef>
              <a:defRPr sz="3600" b="1" spc="12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850 </a:t>
            </a:r>
            <a:r>
              <a:rPr dirty="0" err="1"/>
              <a:t>εκ</a:t>
            </a:r>
            <a:r>
              <a:rPr lang="el-GR" dirty="0" err="1"/>
              <a:t>ατ</a:t>
            </a:r>
            <a:r>
              <a:rPr dirty="0"/>
              <a:t>. € </a:t>
            </a:r>
            <a:br>
              <a:rPr dirty="0"/>
            </a:br>
            <a:r>
              <a:rPr sz="2800" b="0" spc="93" dirty="0"/>
              <a:t>π</a:t>
            </a:r>
            <a:r>
              <a:rPr sz="2800" b="0" spc="93" dirty="0" err="1"/>
              <a:t>ερί</a:t>
            </a:r>
            <a:r>
              <a:rPr sz="2800" b="0" spc="93" dirty="0"/>
              <a:t>που θα δοθούν </a:t>
            </a:r>
            <a:r>
              <a:rPr sz="2800" b="0" spc="-84" dirty="0"/>
              <a:t>για</a:t>
            </a:r>
            <a:r>
              <a:rPr sz="2800" b="0" spc="93" dirty="0"/>
              <a:t> τα προγράμματα που παρουσιάστηκαν</a:t>
            </a:r>
          </a:p>
        </p:txBody>
      </p:sp>
      <p:pic>
        <p:nvPicPr>
          <p:cNvPr id="239" name="nuno-marques-0GbrjL3vZF4-unsplash.jpg" descr="nuno-marques-0GbrjL3vZF4-unspl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0798" y="5364833"/>
            <a:ext cx="8815039" cy="5965164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Group"/>
          <p:cNvSpPr/>
          <p:nvPr/>
        </p:nvSpPr>
        <p:spPr>
          <a:xfrm>
            <a:off x="22435806" y="296427"/>
            <a:ext cx="173498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90000"/>
              </a:lnSpc>
              <a:spcBef>
                <a:spcPts val="200"/>
              </a:spcBef>
              <a:defRPr sz="1600" spc="-48">
                <a:solidFill>
                  <a:srgbClr val="3973B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Προγράμματα</a:t>
            </a:r>
            <a:br/>
            <a:r>
              <a:rPr spc="-32"/>
              <a:t>Ενεργειακής</a:t>
            </a:r>
            <a:br>
              <a:rPr spc="-32"/>
            </a:br>
            <a:r>
              <a:rPr spc="-32"/>
              <a:t>Αναβάθμισης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6"/>
          <p:cNvSpPr txBox="1"/>
          <p:nvPr/>
        </p:nvSpPr>
        <p:spPr>
          <a:xfrm>
            <a:off x="19627659" y="10407025"/>
            <a:ext cx="4250699" cy="132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10457" indent="12700">
              <a:lnSpc>
                <a:spcPct val="110000"/>
              </a:lnSpc>
              <a:spcBef>
                <a:spcPts val="3900"/>
              </a:spcBef>
              <a:buClr>
                <a:srgbClr val="7E1E0F"/>
              </a:buClr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pc="-73"/>
              <a:t>Β</a:t>
            </a:r>
            <a:r>
              <a:t>ελτίωση</a:t>
            </a:r>
            <a:r>
              <a:rPr spc="30"/>
              <a:t> Α</a:t>
            </a:r>
            <a:r>
              <a:t>νταγωνιστικότητας</a:t>
            </a:r>
            <a:r>
              <a:rPr spc="-110"/>
              <a:t> Ε</a:t>
            </a:r>
            <a:r>
              <a:t>πιχειρήσεων</a:t>
            </a:r>
          </a:p>
        </p:txBody>
      </p:sp>
      <p:pic>
        <p:nvPicPr>
          <p:cNvPr id="105" name="object 13" descr="object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06" name="Google Shape;193;p21"/>
          <p:cNvSpPr/>
          <p:nvPr/>
        </p:nvSpPr>
        <p:spPr>
          <a:xfrm>
            <a:off x="533835" y="-4651"/>
            <a:ext cx="11679259" cy="2070625"/>
          </a:xfrm>
          <a:prstGeom prst="rect">
            <a:avLst/>
          </a:prstGeom>
          <a:solidFill>
            <a:srgbClr val="7E1E0F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07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3321663" y="401118"/>
            <a:ext cx="10303512" cy="1883099"/>
          </a:xfrm>
          <a:prstGeom prst="rect">
            <a:avLst/>
          </a:prstGeom>
        </p:spPr>
        <p:txBody>
          <a:bodyPr>
            <a:normAutofit/>
          </a:bodyPr>
          <a:lstStyle>
            <a:lvl1pPr marR="6164" indent="12700">
              <a:defRPr sz="4000" spc="-39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ΑΠΟΛΟΓΙΣΜΟΣ ΠΡΟΓΡΑΜΜΑΤΩΝ ΕΞΟΙΚΟΝΟΜΗΣΗΣ ΕΝΕΡΓΕΙΑΣ</a:t>
            </a:r>
          </a:p>
        </p:txBody>
      </p:sp>
      <p:sp>
        <p:nvSpPr>
          <p:cNvPr id="108" name="object 7"/>
          <p:cNvSpPr txBox="1"/>
          <p:nvPr/>
        </p:nvSpPr>
        <p:spPr>
          <a:xfrm>
            <a:off x="23505583" y="12192715"/>
            <a:ext cx="590439" cy="24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2</a:t>
            </a:r>
          </a:p>
        </p:txBody>
      </p:sp>
      <p:sp>
        <p:nvSpPr>
          <p:cNvPr id="109" name="Ornament 3"/>
          <p:cNvSpPr/>
          <p:nvPr/>
        </p:nvSpPr>
        <p:spPr>
          <a:xfrm>
            <a:off x="2213456" y="5927632"/>
            <a:ext cx="358131" cy="357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10" name="Ornament 3"/>
          <p:cNvSpPr/>
          <p:nvPr/>
        </p:nvSpPr>
        <p:spPr>
          <a:xfrm>
            <a:off x="2213456" y="7868741"/>
            <a:ext cx="358131" cy="357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11" name="Ornament 3"/>
          <p:cNvSpPr/>
          <p:nvPr/>
        </p:nvSpPr>
        <p:spPr>
          <a:xfrm>
            <a:off x="2213456" y="9817458"/>
            <a:ext cx="358131" cy="357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pic>
        <p:nvPicPr>
          <p:cNvPr id="112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28" y="369035"/>
            <a:ext cx="1323253" cy="132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Η βελτίωση της ενεργειακής απόδοσης αποτελεί βασική προτεραιότητα στην ενεργειακή μετάβαση…"/>
          <p:cNvSpPr txBox="1"/>
          <p:nvPr/>
        </p:nvSpPr>
        <p:spPr>
          <a:xfrm>
            <a:off x="2964776" y="5770478"/>
            <a:ext cx="7568697" cy="5374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 anchor="ctr">
            <a:spAutoFit/>
          </a:bodyPr>
          <a:lstStyle/>
          <a:p>
            <a:pPr marR="6164" indent="12700">
              <a:lnSpc>
                <a:spcPct val="110000"/>
              </a:lnSpc>
              <a:spcBef>
                <a:spcPts val="500"/>
              </a:spcBef>
              <a:defRPr sz="2700" spc="19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Η</a:t>
            </a:r>
            <a:r>
              <a:rPr spc="-36"/>
              <a:t> </a:t>
            </a:r>
            <a:r>
              <a:rPr spc="110"/>
              <a:t>βελτίωση</a:t>
            </a:r>
            <a:r>
              <a:rPr spc="-30"/>
              <a:t> </a:t>
            </a:r>
            <a:r>
              <a:rPr spc="202"/>
              <a:t>της</a:t>
            </a:r>
            <a:r>
              <a:rPr spc="-30"/>
              <a:t> </a:t>
            </a:r>
            <a:r>
              <a:rPr spc="147"/>
              <a:t>ενεργειακής</a:t>
            </a:r>
            <a:r>
              <a:rPr spc="-36"/>
              <a:t> </a:t>
            </a:r>
            <a:r>
              <a:rPr spc="116"/>
              <a:t>απόδοσης </a:t>
            </a:r>
            <a:r>
              <a:rPr spc="110"/>
              <a:t>αποτελεί</a:t>
            </a:r>
            <a:r>
              <a:rPr spc="-42"/>
              <a:t> </a:t>
            </a:r>
            <a:r>
              <a:rPr spc="85"/>
              <a:t>βασική</a:t>
            </a:r>
            <a:r>
              <a:rPr spc="-30"/>
              <a:t> </a:t>
            </a:r>
            <a:r>
              <a:rPr spc="116"/>
              <a:t>προτεραιότητα</a:t>
            </a:r>
            <a:r>
              <a:rPr spc="-30"/>
              <a:t> </a:t>
            </a:r>
            <a:r>
              <a:rPr spc="128"/>
              <a:t>στην </a:t>
            </a:r>
            <a:r>
              <a:rPr spc="135"/>
              <a:t>ενεργειακή</a:t>
            </a:r>
            <a:r>
              <a:rPr spc="-24"/>
              <a:t> </a:t>
            </a:r>
            <a:r>
              <a:rPr spc="135"/>
              <a:t>μετάβαση</a:t>
            </a:r>
          </a:p>
          <a:p>
            <a:pPr marR="6164" indent="12700">
              <a:lnSpc>
                <a:spcPct val="110000"/>
              </a:lnSpc>
              <a:spcBef>
                <a:spcPts val="500"/>
              </a:spcBef>
              <a:defRPr sz="2700" spc="190">
                <a:solidFill>
                  <a:srgbClr val="663A38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pc="135"/>
          </a:p>
          <a:p>
            <a:pPr marR="6164" indent="12700">
              <a:lnSpc>
                <a:spcPct val="110000"/>
              </a:lnSpc>
              <a:spcBef>
                <a:spcPts val="500"/>
              </a:spcBef>
              <a:defRPr sz="2700" spc="159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Στόχος</a:t>
            </a:r>
            <a:r>
              <a:rPr spc="-42"/>
              <a:t> </a:t>
            </a:r>
            <a:r>
              <a:rPr spc="0"/>
              <a:t>η</a:t>
            </a:r>
            <a:r>
              <a:rPr spc="-42"/>
              <a:t> </a:t>
            </a:r>
            <a:r>
              <a:rPr spc="139"/>
              <a:t>ενεργειακή</a:t>
            </a:r>
            <a:r>
              <a:rPr spc="-42"/>
              <a:t> </a:t>
            </a:r>
            <a:r>
              <a:rPr spc="79"/>
              <a:t>αναβάθμιση</a:t>
            </a:r>
            <a:r>
              <a:rPr spc="-36"/>
              <a:t> </a:t>
            </a:r>
            <a:r>
              <a:rPr spc="0"/>
              <a:t>60</a:t>
            </a:r>
            <a:r>
              <a:rPr spc="-42"/>
              <a:t> </a:t>
            </a:r>
            <a:r>
              <a:rPr spc="98"/>
              <a:t>χιλιάδων κτιρίων</a:t>
            </a:r>
            <a:r>
              <a:rPr spc="-61"/>
              <a:t> </a:t>
            </a:r>
            <a:r>
              <a:rPr spc="0"/>
              <a:t>ή</a:t>
            </a:r>
            <a:r>
              <a:rPr spc="-61"/>
              <a:t> </a:t>
            </a:r>
            <a:r>
              <a:rPr spc="98"/>
              <a:t>κτιριακών</a:t>
            </a:r>
            <a:r>
              <a:rPr spc="-55"/>
              <a:t> </a:t>
            </a:r>
            <a:r>
              <a:rPr spc="104"/>
              <a:t>μονάδων</a:t>
            </a:r>
            <a:r>
              <a:rPr spc="-61"/>
              <a:t> </a:t>
            </a:r>
            <a:r>
              <a:rPr spc="139"/>
              <a:t>ετησίως</a:t>
            </a:r>
            <a:r>
              <a:rPr spc="-61"/>
              <a:t> </a:t>
            </a:r>
            <a:r>
              <a:rPr spc="257"/>
              <a:t>έως</a:t>
            </a:r>
            <a:r>
              <a:rPr spc="-55"/>
              <a:t> </a:t>
            </a:r>
            <a:r>
              <a:rPr spc="61"/>
              <a:t>το </a:t>
            </a:r>
            <a:r>
              <a:rPr spc="-24"/>
              <a:t>2030</a:t>
            </a:r>
          </a:p>
          <a:p>
            <a:pPr marR="6164" indent="12700">
              <a:lnSpc>
                <a:spcPct val="110000"/>
              </a:lnSpc>
              <a:spcBef>
                <a:spcPts val="500"/>
              </a:spcBef>
              <a:defRPr sz="2700" spc="159">
                <a:solidFill>
                  <a:srgbClr val="285E7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pc="-24"/>
          </a:p>
          <a:p>
            <a:pPr marR="6164" indent="12700">
              <a:lnSpc>
                <a:spcPct val="110000"/>
              </a:lnSpc>
              <a:spcBef>
                <a:spcPts val="500"/>
              </a:spcBef>
              <a:defRPr sz="2700" spc="122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Κρίσιμη</a:t>
            </a:r>
            <a:r>
              <a:rPr spc="-36"/>
              <a:t> </a:t>
            </a:r>
            <a:r>
              <a:rPr spc="177"/>
              <a:t>η</a:t>
            </a:r>
            <a:r>
              <a:rPr spc="-36"/>
              <a:t> </a:t>
            </a:r>
            <a:r>
              <a:rPr spc="116"/>
              <a:t>αποτελεσματική</a:t>
            </a:r>
            <a:r>
              <a:rPr spc="-36"/>
              <a:t> </a:t>
            </a:r>
            <a:r>
              <a:rPr spc="85"/>
              <a:t>αξιοποίηση</a:t>
            </a:r>
            <a:r>
              <a:rPr spc="-36"/>
              <a:t> </a:t>
            </a:r>
            <a:r>
              <a:rPr spc="73"/>
              <a:t>των </a:t>
            </a:r>
            <a:r>
              <a:rPr spc="110"/>
              <a:t>διαθέσιμων</a:t>
            </a:r>
            <a:r>
              <a:rPr spc="6"/>
              <a:t> </a:t>
            </a:r>
            <a:r>
              <a:rPr spc="79"/>
              <a:t>κεφαλαίων</a:t>
            </a:r>
            <a:r>
              <a:rPr spc="6"/>
              <a:t> </a:t>
            </a:r>
            <a:r>
              <a:rPr spc="0"/>
              <a:t>από</a:t>
            </a:r>
            <a:r>
              <a:rPr spc="6"/>
              <a:t> </a:t>
            </a:r>
            <a:r>
              <a:rPr spc="171"/>
              <a:t>το</a:t>
            </a:r>
            <a:r>
              <a:rPr spc="6"/>
              <a:t> </a:t>
            </a:r>
            <a:r>
              <a:rPr spc="116"/>
              <a:t>Ταμείο </a:t>
            </a:r>
            <a:r>
              <a:rPr spc="135"/>
              <a:t>Ανάκαμψης</a:t>
            </a:r>
            <a:r>
              <a:rPr spc="24"/>
              <a:t> </a:t>
            </a:r>
            <a:r>
              <a:rPr spc="0"/>
              <a:t>και</a:t>
            </a:r>
            <a:r>
              <a:rPr spc="24"/>
              <a:t> </a:t>
            </a:r>
            <a:r>
              <a:rPr spc="135"/>
              <a:t>Ανθεκτικότητας</a:t>
            </a:r>
          </a:p>
        </p:txBody>
      </p:sp>
      <p:sp>
        <p:nvSpPr>
          <p:cNvPr id="114" name="2,1 δις € μέσα σε 5 χρόνια για την ενεργειακή αναβάθμιση 146.000 κατοικιών"/>
          <p:cNvSpPr txBox="1"/>
          <p:nvPr/>
        </p:nvSpPr>
        <p:spPr>
          <a:xfrm>
            <a:off x="2981760" y="3161894"/>
            <a:ext cx="6217102" cy="172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5453" tIns="55453" rIns="55453" bIns="55453">
            <a:spAutoFit/>
          </a:bodyPr>
          <a:lstStyle/>
          <a:p>
            <a:pPr marR="6164" indent="12700">
              <a:lnSpc>
                <a:spcPct val="120700"/>
              </a:lnSpc>
              <a:tabLst>
                <a:tab pos="2032000" algn="l"/>
              </a:tabLst>
              <a:defRPr sz="3200" b="1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500" dirty="0"/>
              <a:t>2,1</a:t>
            </a:r>
            <a:r>
              <a:rPr sz="3500" spc="43" dirty="0"/>
              <a:t> </a:t>
            </a:r>
            <a:r>
              <a:rPr sz="3500" dirty="0" err="1"/>
              <a:t>δι</a:t>
            </a:r>
            <a:r>
              <a:rPr lang="el-GR" sz="3500" dirty="0"/>
              <a:t>σ.</a:t>
            </a:r>
            <a:r>
              <a:rPr sz="3500" spc="50" dirty="0"/>
              <a:t> </a:t>
            </a:r>
            <a:r>
              <a:rPr sz="3500" spc="581" dirty="0"/>
              <a:t>€ </a:t>
            </a:r>
            <a:r>
              <a:rPr sz="3500" dirty="0" err="1"/>
              <a:t>μέσ</a:t>
            </a:r>
            <a:r>
              <a:rPr sz="3500" dirty="0"/>
              <a:t>α</a:t>
            </a:r>
            <a:r>
              <a:rPr sz="3500" spc="56" dirty="0"/>
              <a:t> </a:t>
            </a:r>
            <a:r>
              <a:rPr sz="3500" dirty="0"/>
              <a:t>σε</a:t>
            </a:r>
            <a:r>
              <a:rPr sz="3500" spc="62" dirty="0"/>
              <a:t> </a:t>
            </a:r>
            <a:r>
              <a:rPr sz="3500" spc="-62" dirty="0"/>
              <a:t>5 </a:t>
            </a:r>
            <a:r>
              <a:rPr sz="3500" dirty="0"/>
              <a:t>χρόνια</a:t>
            </a:r>
            <a:br>
              <a:rPr sz="3500" spc="-112" dirty="0"/>
            </a:br>
            <a:r>
              <a:rPr sz="2700" b="0" dirty="0"/>
              <a:t>για</a:t>
            </a:r>
            <a:r>
              <a:rPr sz="2700" b="0" spc="-86" dirty="0"/>
              <a:t> </a:t>
            </a:r>
            <a:r>
              <a:rPr sz="2700" b="0" spc="-24" dirty="0"/>
              <a:t>την </a:t>
            </a:r>
            <a:r>
              <a:rPr sz="2700" b="0" spc="53" dirty="0"/>
              <a:t>ενεργειακή</a:t>
            </a:r>
            <a:r>
              <a:rPr sz="2700" b="0" spc="-4" dirty="0"/>
              <a:t> </a:t>
            </a:r>
            <a:r>
              <a:rPr sz="2700" b="0" spc="-9" dirty="0"/>
              <a:t>αναβάθμιση </a:t>
            </a:r>
            <a:r>
              <a:rPr sz="2700" b="0" dirty="0"/>
              <a:t>146.000</a:t>
            </a:r>
            <a:r>
              <a:rPr sz="2700" b="0" spc="-96" dirty="0"/>
              <a:t> </a:t>
            </a:r>
            <a:r>
              <a:rPr sz="2700" b="0" spc="-9" dirty="0"/>
              <a:t>κατοικιών</a:t>
            </a:r>
          </a:p>
        </p:txBody>
      </p:sp>
      <p:sp>
        <p:nvSpPr>
          <p:cNvPr id="115" name="Οφέλη Δράσεων Εξοικονόμησης Ενέργειας"/>
          <p:cNvSpPr txBox="1"/>
          <p:nvPr/>
        </p:nvSpPr>
        <p:spPr>
          <a:xfrm>
            <a:off x="13739272" y="829439"/>
            <a:ext cx="9761013" cy="668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/>
          <a:p>
            <a:pPr marR="264301" indent="12700">
              <a:lnSpc>
                <a:spcPct val="110000"/>
              </a:lnSpc>
              <a:spcBef>
                <a:spcPts val="500"/>
              </a:spcBef>
              <a:defRPr sz="3700" spc="84">
                <a:solidFill>
                  <a:srgbClr val="11595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Οφέλη Δράσεων</a:t>
            </a:r>
            <a:r>
              <a:rPr spc="0"/>
              <a:t> Εξοικονόμησης Ενέργειας</a:t>
            </a:r>
          </a:p>
        </p:txBody>
      </p:sp>
      <p:sp>
        <p:nvSpPr>
          <p:cNvPr id="116" name="Line"/>
          <p:cNvSpPr/>
          <p:nvPr/>
        </p:nvSpPr>
        <p:spPr>
          <a:xfrm flipV="1">
            <a:off x="12191999" y="2533042"/>
            <a:ext cx="1" cy="9741164"/>
          </a:xfrm>
          <a:prstGeom prst="line">
            <a:avLst/>
          </a:prstGeom>
          <a:ln w="38100">
            <a:solidFill>
              <a:srgbClr val="045F7E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338">
              <a:lnSpc>
                <a:spcPct val="90000"/>
              </a:lnSpc>
              <a:spcBef>
                <a:spcPts val="4500"/>
              </a:spcBef>
              <a:defRPr sz="4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17" name="Μείωση εκπομπών CO2"/>
          <p:cNvSpPr txBox="1"/>
          <p:nvPr/>
        </p:nvSpPr>
        <p:spPr>
          <a:xfrm>
            <a:off x="14375035" y="3870973"/>
            <a:ext cx="3950216" cy="98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marR="710457" indent="12700">
              <a:lnSpc>
                <a:spcPct val="110000"/>
              </a:lnSpc>
              <a:spcBef>
                <a:spcPts val="3900"/>
              </a:spcBef>
              <a:buClr>
                <a:srgbClr val="7E1E0F"/>
              </a:buClr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Μείωση</a:t>
            </a:r>
            <a:r>
              <a:rPr spc="-55"/>
              <a:t> </a:t>
            </a:r>
            <a:r>
              <a:t>εκπομπών CO2</a:t>
            </a:r>
          </a:p>
        </p:txBody>
      </p:sp>
      <p:sp>
        <p:nvSpPr>
          <p:cNvPr id="118" name="Μείωση Ενεργειακού Κόστους"/>
          <p:cNvSpPr txBox="1"/>
          <p:nvPr/>
        </p:nvSpPr>
        <p:spPr>
          <a:xfrm>
            <a:off x="19311329" y="4041003"/>
            <a:ext cx="4522171" cy="98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marR="710457" indent="12700">
              <a:lnSpc>
                <a:spcPct val="110000"/>
              </a:lnSpc>
              <a:spcBef>
                <a:spcPts val="3900"/>
              </a:spcBef>
              <a:buClr>
                <a:srgbClr val="7E1E0F"/>
              </a:buClr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pc="-49"/>
              <a:t>Μ</a:t>
            </a:r>
            <a:r>
              <a:t>είωση</a:t>
            </a:r>
            <a:r>
              <a:rPr spc="-61"/>
              <a:t> Ε</a:t>
            </a:r>
            <a:r>
              <a:rPr spc="-12"/>
              <a:t>νεργειακού</a:t>
            </a:r>
            <a:r>
              <a:rPr spc="-61"/>
              <a:t> Κ</a:t>
            </a:r>
            <a:r>
              <a:rPr spc="-12"/>
              <a:t>όστους</a:t>
            </a:r>
          </a:p>
        </p:txBody>
      </p:sp>
      <p:sp>
        <p:nvSpPr>
          <p:cNvPr id="119" name="Κλιματική ανθεκτικότητα νοικοκυριών και επιχειρήσεων"/>
          <p:cNvSpPr txBox="1"/>
          <p:nvPr/>
        </p:nvSpPr>
        <p:spPr>
          <a:xfrm>
            <a:off x="13580901" y="6900256"/>
            <a:ext cx="5740459" cy="98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marR="710457" indent="12700">
              <a:lnSpc>
                <a:spcPct val="110000"/>
              </a:lnSpc>
              <a:spcBef>
                <a:spcPts val="3900"/>
              </a:spcBef>
              <a:buClr>
                <a:srgbClr val="7E1E0F"/>
              </a:buClr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pc="-92"/>
              <a:t>Κλιματική α</a:t>
            </a:r>
            <a:r>
              <a:rPr spc="-12"/>
              <a:t>νθεκτικότητα </a:t>
            </a:r>
            <a:r>
              <a:rPr spc="-36"/>
              <a:t>νοικοκυριών</a:t>
            </a:r>
            <a:r>
              <a:rPr spc="-128"/>
              <a:t> </a:t>
            </a:r>
            <a:r>
              <a:rPr spc="-12"/>
              <a:t>και</a:t>
            </a:r>
            <a:r>
              <a:rPr spc="-122"/>
              <a:t> </a:t>
            </a:r>
            <a:r>
              <a:rPr spc="-30"/>
              <a:t>επιχειρήσεων</a:t>
            </a:r>
          </a:p>
        </p:txBody>
      </p:sp>
      <p:sp>
        <p:nvSpPr>
          <p:cNvPr id="120" name="Βελτίωση συνθηκών άνεσης στα κτίρια,"/>
          <p:cNvSpPr txBox="1"/>
          <p:nvPr/>
        </p:nvSpPr>
        <p:spPr>
          <a:xfrm>
            <a:off x="19447065" y="6900256"/>
            <a:ext cx="4250699" cy="98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marR="710457" indent="12700">
              <a:lnSpc>
                <a:spcPct val="110000"/>
              </a:lnSpc>
              <a:spcBef>
                <a:spcPts val="3900"/>
              </a:spcBef>
              <a:buClr>
                <a:srgbClr val="7E1E0F"/>
              </a:buClr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pc="-128"/>
              <a:t>Β</a:t>
            </a:r>
            <a:r>
              <a:t>ελτίωση</a:t>
            </a:r>
            <a:r>
              <a:rPr spc="-30"/>
              <a:t> </a:t>
            </a:r>
            <a:r>
              <a:rPr spc="-24"/>
              <a:t>συνθηκών</a:t>
            </a:r>
            <a:r>
              <a:rPr spc="-30"/>
              <a:t> </a:t>
            </a:r>
            <a:r>
              <a:t>άνεσης</a:t>
            </a:r>
            <a:r>
              <a:rPr spc="-30"/>
              <a:t> </a:t>
            </a:r>
            <a:r>
              <a:t>στα</a:t>
            </a:r>
            <a:r>
              <a:rPr spc="-24"/>
              <a:t> </a:t>
            </a:r>
            <a:r>
              <a:rPr spc="-55"/>
              <a:t>κτίρια</a:t>
            </a:r>
            <a:r>
              <a:rPr spc="-30"/>
              <a:t>,</a:t>
            </a:r>
            <a:r>
              <a:rPr spc="-98"/>
              <a:t> </a:t>
            </a:r>
          </a:p>
        </p:txBody>
      </p:sp>
      <p:sp>
        <p:nvSpPr>
          <p:cNvPr id="121" name="Βελτίωση της παραγωγικότητας, αύξηση της εγχώριας προστιθέμενης αξίας και της απασχόλησης"/>
          <p:cNvSpPr txBox="1"/>
          <p:nvPr/>
        </p:nvSpPr>
        <p:spPr>
          <a:xfrm>
            <a:off x="13850527" y="10114580"/>
            <a:ext cx="5740459" cy="1900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marR="710457" indent="12700">
              <a:lnSpc>
                <a:spcPct val="110000"/>
              </a:lnSpc>
              <a:spcBef>
                <a:spcPts val="3900"/>
              </a:spcBef>
              <a:buClr>
                <a:srgbClr val="7E1E0F"/>
              </a:buClr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pc="-98"/>
              <a:t>Βελτίωση της παραγωγικότητας, </a:t>
            </a:r>
            <a:r>
              <a:t>αύξηση</a:t>
            </a:r>
            <a:r>
              <a:rPr spc="-98"/>
              <a:t> </a:t>
            </a:r>
            <a:r>
              <a:rPr spc="30"/>
              <a:t>της </a:t>
            </a:r>
            <a:r>
              <a:rPr spc="-30"/>
              <a:t>εγχώριας</a:t>
            </a:r>
            <a:r>
              <a:rPr spc="-24"/>
              <a:t> </a:t>
            </a:r>
            <a:r>
              <a:t>προστιθέμενης</a:t>
            </a:r>
            <a:r>
              <a:rPr spc="-18"/>
              <a:t> </a:t>
            </a:r>
            <a:r>
              <a:t>αξίας</a:t>
            </a:r>
            <a:r>
              <a:rPr spc="-18"/>
              <a:t> </a:t>
            </a:r>
            <a:r>
              <a:t>και</a:t>
            </a:r>
            <a:r>
              <a:rPr spc="-18"/>
              <a:t> </a:t>
            </a:r>
            <a:r>
              <a:rPr spc="30"/>
              <a:t>της </a:t>
            </a:r>
            <a:r>
              <a:t>απασχόλησης</a:t>
            </a:r>
          </a:p>
        </p:txBody>
      </p:sp>
      <p:pic>
        <p:nvPicPr>
          <p:cNvPr id="122" name="co2.png" descr="c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0876" y="2560714"/>
            <a:ext cx="1006735" cy="1006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movie.png" descr="pasted-mov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114" y="1278311"/>
            <a:ext cx="12701" cy="12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Group"/>
          <p:cNvGrpSpPr/>
          <p:nvPr/>
        </p:nvGrpSpPr>
        <p:grpSpPr>
          <a:xfrm>
            <a:off x="20233227" y="2630798"/>
            <a:ext cx="1323253" cy="1323253"/>
            <a:chOff x="0" y="0"/>
            <a:chExt cx="1323252" cy="1323252"/>
          </a:xfrm>
        </p:grpSpPr>
        <p:pic>
          <p:nvPicPr>
            <p:cNvPr id="124" name="pasted-movie.png" descr="pasted-movi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323253" cy="1323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Oval"/>
            <p:cNvSpPr/>
            <p:nvPr/>
          </p:nvSpPr>
          <p:spPr>
            <a:xfrm>
              <a:off x="873104" y="756619"/>
              <a:ext cx="228489" cy="2498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5453" tIns="55453" rIns="55453" bIns="55453" numCol="1" anchor="ctr">
              <a:noAutofit/>
            </a:bodyPr>
            <a:lstStyle/>
            <a:p>
              <a:endParaRPr/>
            </a:p>
          </p:txBody>
        </p:sp>
        <p:sp>
          <p:nvSpPr>
            <p:cNvPr id="126" name="€"/>
            <p:cNvSpPr txBox="1"/>
            <p:nvPr/>
          </p:nvSpPr>
          <p:spPr>
            <a:xfrm>
              <a:off x="820261" y="673708"/>
              <a:ext cx="334173" cy="4157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5453" tIns="55453" rIns="55453" bIns="55453" numCol="1" anchor="t">
              <a:spAutoFit/>
            </a:bodyPr>
            <a:lstStyle>
              <a:lvl1pPr>
                <a:defRPr>
                  <a:solidFill>
                    <a:srgbClr val="7E1E0F"/>
                  </a:solidFill>
                  <a:latin typeface="Sofia Pro Bold"/>
                  <a:ea typeface="Sofia Pro Bold"/>
                  <a:cs typeface="Sofia Pro Bold"/>
                  <a:sym typeface="Sofia Pro Bold"/>
                </a:defRPr>
              </a:lvl1pPr>
            </a:lstStyle>
            <a:p>
              <a:r>
                <a:t>€</a:t>
              </a:r>
            </a:p>
          </p:txBody>
        </p:sp>
      </p:grpSp>
      <p:pic>
        <p:nvPicPr>
          <p:cNvPr id="128" name="pasted-movie.png" descr="pasted-movi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0876" y="5714399"/>
            <a:ext cx="1006735" cy="1006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movie.png" descr="pasted-movi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485" y="5714399"/>
            <a:ext cx="1006735" cy="1006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movie.png" descr="pasted-movi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1485" y="8868084"/>
            <a:ext cx="1006735" cy="1006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movie.png" descr="pasted-movi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40876" y="8868084"/>
            <a:ext cx="1006735" cy="1006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bject 7"/>
          <p:cNvSpPr txBox="1"/>
          <p:nvPr/>
        </p:nvSpPr>
        <p:spPr>
          <a:xfrm>
            <a:off x="3775566" y="2831683"/>
            <a:ext cx="4636864" cy="1028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500" spc="255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ΑΛΛΑΖΩ</a:t>
            </a:r>
            <a:r>
              <a:rPr spc="-100"/>
              <a:t> </a:t>
            </a:r>
            <a:r>
              <a:rPr spc="242"/>
              <a:t>ΣΥΣΚΕΥΗ</a:t>
            </a:r>
            <a:r>
              <a:rPr spc="-94"/>
              <a:t> </a:t>
            </a:r>
            <a:r>
              <a:rPr spc="80"/>
              <a:t>ΓΙΑ</a:t>
            </a:r>
            <a:r>
              <a:rPr spc="-94"/>
              <a:t> </a:t>
            </a:r>
            <a:r>
              <a:rPr spc="74"/>
              <a:t>ΕΠΙΧΕΙΡΗΣΕΙΣ</a:t>
            </a:r>
          </a:p>
        </p:txBody>
      </p:sp>
      <p:sp>
        <p:nvSpPr>
          <p:cNvPr id="134" name="object 11"/>
          <p:cNvSpPr txBox="1"/>
          <p:nvPr/>
        </p:nvSpPr>
        <p:spPr>
          <a:xfrm>
            <a:off x="2345402" y="4735337"/>
            <a:ext cx="8448945" cy="2597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600"/>
              </a:spcBef>
              <a:tabLst>
                <a:tab pos="4851400" algn="l"/>
              </a:tabLst>
              <a:defRPr sz="3200" b="1" spc="-36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100" b="0" spc="-35" dirty="0">
                <a:solidFill>
                  <a:srgbClr val="7E1E0F"/>
                </a:solidFill>
              </a:rPr>
              <a:t>ΠΡΟΫΠΟΛΟΓΙΣΜΟΣ</a:t>
            </a:r>
            <a:r>
              <a:rPr sz="3100" spc="-35" dirty="0">
                <a:solidFill>
                  <a:srgbClr val="7E1E0F"/>
                </a:solidFill>
              </a:rPr>
              <a:t> </a:t>
            </a:r>
            <a:r>
              <a:rPr sz="3100" spc="0" dirty="0">
                <a:solidFill>
                  <a:srgbClr val="7E1E0F"/>
                </a:solidFill>
              </a:rPr>
              <a:t>106 </a:t>
            </a:r>
            <a:r>
              <a:rPr sz="3100" spc="84" dirty="0" err="1">
                <a:solidFill>
                  <a:srgbClr val="7E1E0F"/>
                </a:solidFill>
              </a:rPr>
              <a:t>εκ</a:t>
            </a:r>
            <a:r>
              <a:rPr lang="el-GR" sz="3100" spc="84" dirty="0" err="1">
                <a:solidFill>
                  <a:srgbClr val="7E1E0F"/>
                </a:solidFill>
              </a:rPr>
              <a:t>ατ</a:t>
            </a:r>
            <a:r>
              <a:rPr sz="3100" spc="84" dirty="0">
                <a:solidFill>
                  <a:srgbClr val="7E1E0F"/>
                </a:solidFill>
              </a:rPr>
              <a:t>.</a:t>
            </a:r>
            <a:r>
              <a:rPr sz="3100" spc="21" dirty="0">
                <a:solidFill>
                  <a:srgbClr val="7E1E0F"/>
                </a:solidFill>
              </a:rPr>
              <a:t> </a:t>
            </a:r>
            <a:r>
              <a:rPr sz="3100" spc="528" dirty="0">
                <a:solidFill>
                  <a:srgbClr val="7E1E0F"/>
                </a:solidFill>
              </a:rPr>
              <a:t>€</a:t>
            </a:r>
            <a:r>
              <a:rPr spc="0" dirty="0">
                <a:solidFill>
                  <a:srgbClr val="7E1E0F"/>
                </a:solidFill>
              </a:rPr>
              <a:t>	</a:t>
            </a:r>
            <a:endParaRPr b="0" spc="254" dirty="0">
              <a:solidFill>
                <a:srgbClr val="7E1E0F"/>
              </a:solidFill>
            </a:endParaRPr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851400" algn="l"/>
              </a:tabLst>
              <a:defRPr sz="2700" b="1" spc="-3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2.</a:t>
            </a:r>
            <a:r>
              <a:rPr lang="el-GR" dirty="0"/>
              <a:t>500</a:t>
            </a:r>
            <a:r>
              <a:rPr spc="-12" dirty="0"/>
              <a:t> </a:t>
            </a:r>
            <a:r>
              <a:rPr spc="153" dirty="0" err="1"/>
              <a:t>εγκεκριμένες</a:t>
            </a:r>
            <a:r>
              <a:rPr spc="-6" dirty="0"/>
              <a:t> </a:t>
            </a:r>
            <a:r>
              <a:rPr spc="128" dirty="0"/>
              <a:t>α</a:t>
            </a:r>
            <a:r>
              <a:rPr spc="128" dirty="0" err="1"/>
              <a:t>ιτήσεις</a:t>
            </a:r>
            <a:r>
              <a:rPr lang="el-GR" dirty="0"/>
              <a:t>,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851400" algn="l"/>
              </a:tabLst>
              <a:defRPr sz="2700" b="1" spc="-3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4.</a:t>
            </a:r>
            <a:r>
              <a:rPr lang="el-GR" dirty="0"/>
              <a:t>500 συνολικά υποβεβλημένες 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851400" algn="l"/>
              </a:tabLst>
              <a:defRPr sz="2700" b="1" spc="-3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pc="92" dirty="0"/>
          </a:p>
        </p:txBody>
      </p:sp>
      <p:sp>
        <p:nvSpPr>
          <p:cNvPr id="135" name="object 12"/>
          <p:cNvSpPr txBox="1"/>
          <p:nvPr/>
        </p:nvSpPr>
        <p:spPr>
          <a:xfrm>
            <a:off x="14712579" y="2558633"/>
            <a:ext cx="7497192" cy="1549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500" spc="161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ΒΕΛΤΙΩΣΗ</a:t>
            </a:r>
            <a:r>
              <a:rPr spc="-87"/>
              <a:t> </a:t>
            </a:r>
            <a:r>
              <a:rPr spc="148"/>
              <a:t>ΤΗΣ</a:t>
            </a:r>
            <a:r>
              <a:rPr spc="-87"/>
              <a:t> </a:t>
            </a:r>
            <a:r>
              <a:rPr spc="215"/>
              <a:t>ΕΝΕΡΓΕΙΑΚΗΣ</a:t>
            </a:r>
            <a:r>
              <a:rPr spc="-87"/>
              <a:t> </a:t>
            </a:r>
            <a:r>
              <a:rPr spc="195"/>
              <a:t>ΑΠΟΔΟΣΗΣ</a:t>
            </a:r>
            <a:r>
              <a:rPr spc="-87"/>
              <a:t> </a:t>
            </a:r>
            <a:r>
              <a:rPr spc="153"/>
              <a:t>ΤΩΝ</a:t>
            </a:r>
            <a:r>
              <a:rPr spc="-87"/>
              <a:t> </a:t>
            </a:r>
            <a:r>
              <a:rPr spc="153"/>
              <a:t>ΕΠΙΧΕΙΡΗΣΕΩΝ</a:t>
            </a:r>
            <a:r>
              <a:rPr spc="-87"/>
              <a:t> </a:t>
            </a:r>
            <a:r>
              <a:rPr spc="168"/>
              <a:t>ΤΟΥ</a:t>
            </a:r>
            <a:r>
              <a:rPr spc="-87"/>
              <a:t> </a:t>
            </a:r>
            <a:r>
              <a:t>ΤΡΙΤΟΓΕΝΗ</a:t>
            </a:r>
            <a:r>
              <a:rPr spc="-80"/>
              <a:t> </a:t>
            </a:r>
            <a:r>
              <a:rPr spc="228"/>
              <a:t>ΤΟΜΕΑ</a:t>
            </a:r>
          </a:p>
        </p:txBody>
      </p:sp>
      <p:sp>
        <p:nvSpPr>
          <p:cNvPr id="136" name="object 14"/>
          <p:cNvSpPr txBox="1"/>
          <p:nvPr/>
        </p:nvSpPr>
        <p:spPr>
          <a:xfrm>
            <a:off x="15388329" y="4735337"/>
            <a:ext cx="7400696" cy="33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600"/>
              </a:spcBef>
              <a:tabLst>
                <a:tab pos="4851400" algn="l"/>
              </a:tabLst>
              <a:defRPr sz="3200" b="1" spc="-36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b="0" dirty="0">
                <a:solidFill>
                  <a:srgbClr val="7E1E0F"/>
                </a:solidFill>
              </a:rPr>
              <a:t>ΠΡΟΫΠΟΛΟΓΙΣΜΟΣ</a:t>
            </a:r>
            <a:r>
              <a:rPr dirty="0">
                <a:solidFill>
                  <a:srgbClr val="7E1E0F"/>
                </a:solidFill>
              </a:rPr>
              <a:t> </a:t>
            </a:r>
            <a:r>
              <a:rPr spc="0" dirty="0">
                <a:solidFill>
                  <a:srgbClr val="7E1E0F"/>
                </a:solidFill>
              </a:rPr>
              <a:t>177</a:t>
            </a:r>
            <a:r>
              <a:rPr spc="29" dirty="0">
                <a:solidFill>
                  <a:srgbClr val="7E1E0F"/>
                </a:solidFill>
              </a:rPr>
              <a:t> </a:t>
            </a:r>
            <a:r>
              <a:rPr spc="87" dirty="0" err="1">
                <a:solidFill>
                  <a:srgbClr val="7E1E0F"/>
                </a:solidFill>
              </a:rPr>
              <a:t>εκ</a:t>
            </a:r>
            <a:r>
              <a:rPr lang="el-GR" spc="87" dirty="0" err="1">
                <a:solidFill>
                  <a:srgbClr val="7E1E0F"/>
                </a:solidFill>
              </a:rPr>
              <a:t>ατ</a:t>
            </a:r>
            <a:r>
              <a:rPr spc="87" dirty="0">
                <a:solidFill>
                  <a:srgbClr val="7E1E0F"/>
                </a:solidFill>
              </a:rPr>
              <a:t>.</a:t>
            </a:r>
            <a:r>
              <a:rPr spc="21" dirty="0">
                <a:solidFill>
                  <a:srgbClr val="7E1E0F"/>
                </a:solidFill>
              </a:rPr>
              <a:t> </a:t>
            </a:r>
            <a:r>
              <a:rPr spc="545" dirty="0">
                <a:solidFill>
                  <a:srgbClr val="7E1E0F"/>
                </a:solidFill>
              </a:rPr>
              <a:t>€</a:t>
            </a:r>
            <a:endParaRPr b="0" spc="254" dirty="0"/>
          </a:p>
          <a:p>
            <a:pPr indent="12700">
              <a:lnSpc>
                <a:spcPct val="110000"/>
              </a:lnSpc>
              <a:spcBef>
                <a:spcPts val="2000"/>
              </a:spcBef>
              <a:defRPr sz="2700" b="1" spc="-3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1.</a:t>
            </a:r>
            <a:r>
              <a:rPr lang="el-GR" dirty="0"/>
              <a:t>150 </a:t>
            </a:r>
            <a:r>
              <a:rPr spc="153" dirty="0" err="1"/>
              <a:t>εγκεκριμένες</a:t>
            </a:r>
            <a:r>
              <a:rPr spc="-18" dirty="0"/>
              <a:t> </a:t>
            </a:r>
            <a:r>
              <a:rPr spc="128" dirty="0"/>
              <a:t>α</a:t>
            </a:r>
            <a:r>
              <a:rPr spc="128" dirty="0" err="1"/>
              <a:t>ιτήσεις</a:t>
            </a:r>
            <a:r>
              <a:rPr dirty="0"/>
              <a:t>,</a:t>
            </a:r>
            <a:r>
              <a:rPr spc="-18" dirty="0"/>
              <a:t> </a:t>
            </a:r>
            <a:endParaRPr lang="el-GR" spc="-18" dirty="0"/>
          </a:p>
          <a:p>
            <a:pPr indent="12700">
              <a:lnSpc>
                <a:spcPct val="110000"/>
              </a:lnSpc>
              <a:spcBef>
                <a:spcPts val="2000"/>
              </a:spcBef>
              <a:defRPr sz="2700" b="1" spc="-3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l-GR" spc="-18" dirty="0"/>
              <a:t>1.500 συνολικά υποβεβλημένες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defRPr sz="2700" b="1" spc="-3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pc="-18" dirty="0"/>
          </a:p>
          <a:p>
            <a:pPr indent="12700">
              <a:lnSpc>
                <a:spcPct val="110000"/>
              </a:lnSpc>
              <a:spcBef>
                <a:spcPts val="2000"/>
              </a:spcBef>
              <a:defRPr sz="2700" b="1" spc="-3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pc="-18" dirty="0"/>
          </a:p>
        </p:txBody>
      </p:sp>
      <p:sp>
        <p:nvSpPr>
          <p:cNvPr id="137" name="Google Shape;193;p21"/>
          <p:cNvSpPr/>
          <p:nvPr/>
        </p:nvSpPr>
        <p:spPr>
          <a:xfrm>
            <a:off x="533835" y="-42566"/>
            <a:ext cx="11665156" cy="1738358"/>
          </a:xfrm>
          <a:prstGeom prst="rect">
            <a:avLst/>
          </a:prstGeom>
          <a:solidFill>
            <a:srgbClr val="FFC70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8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2961898" y="215729"/>
            <a:ext cx="7169569" cy="10961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4500" spc="0">
                <a:solidFill>
                  <a:srgbClr val="4E4E4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ΕΝΕΡΓΑ ΠΡΟΓΡΑΜΜΑΤΑ</a:t>
            </a:r>
            <a:r>
              <a:rPr lang="el-GR" dirty="0"/>
              <a:t> για επιλαχόντες δικαιούχους</a:t>
            </a:r>
            <a:endParaRPr dirty="0"/>
          </a:p>
        </p:txBody>
      </p:sp>
      <p:sp>
        <p:nvSpPr>
          <p:cNvPr id="139" name="object 7"/>
          <p:cNvSpPr txBox="1"/>
          <p:nvPr/>
        </p:nvSpPr>
        <p:spPr>
          <a:xfrm>
            <a:off x="23505583" y="12192715"/>
            <a:ext cx="590439" cy="24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3</a:t>
            </a:r>
          </a:p>
        </p:txBody>
      </p:sp>
      <p:sp>
        <p:nvSpPr>
          <p:cNvPr id="140" name="Line"/>
          <p:cNvSpPr/>
          <p:nvPr/>
        </p:nvSpPr>
        <p:spPr>
          <a:xfrm flipV="1">
            <a:off x="12192000" y="2225282"/>
            <a:ext cx="1" cy="9741164"/>
          </a:xfrm>
          <a:prstGeom prst="line">
            <a:avLst/>
          </a:prstGeom>
          <a:ln w="38100">
            <a:solidFill>
              <a:srgbClr val="045F7E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338">
              <a:lnSpc>
                <a:spcPct val="90000"/>
              </a:lnSpc>
              <a:spcBef>
                <a:spcPts val="4500"/>
              </a:spcBef>
              <a:defRPr sz="4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141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89" y="373718"/>
            <a:ext cx="1028955" cy="1028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roup"/>
          <p:cNvSpPr/>
          <p:nvPr/>
        </p:nvSpPr>
        <p:spPr>
          <a:xfrm>
            <a:off x="22435806" y="296427"/>
            <a:ext cx="173498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90000"/>
              </a:lnSpc>
              <a:spcBef>
                <a:spcPts val="200"/>
              </a:spcBef>
              <a:defRPr sz="1600" spc="-48">
                <a:solidFill>
                  <a:srgbClr val="3973B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Προγράμματα</a:t>
            </a:r>
            <a:br/>
            <a:r>
              <a:rPr spc="-32"/>
              <a:t>Ενεργειακής</a:t>
            </a:r>
            <a:br>
              <a:rPr spc="-32"/>
            </a:br>
            <a:r>
              <a:rPr spc="-32"/>
              <a:t>Αναβάθμισης</a:t>
            </a:r>
          </a:p>
        </p:txBody>
      </p:sp>
      <p:sp>
        <p:nvSpPr>
          <p:cNvPr id="144" name="Google Shape;193;p21"/>
          <p:cNvSpPr/>
          <p:nvPr/>
        </p:nvSpPr>
        <p:spPr>
          <a:xfrm>
            <a:off x="472832" y="-11512"/>
            <a:ext cx="12428588" cy="1912281"/>
          </a:xfrm>
          <a:prstGeom prst="rect">
            <a:avLst/>
          </a:prstGeom>
          <a:solidFill>
            <a:srgbClr val="11595A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5" name="object 6"/>
          <p:cNvSpPr txBox="1"/>
          <p:nvPr/>
        </p:nvSpPr>
        <p:spPr>
          <a:xfrm>
            <a:off x="4343906" y="656430"/>
            <a:ext cx="6501650" cy="68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924674" indent="12700">
              <a:lnSpc>
                <a:spcPct val="113100"/>
              </a:lnSpc>
              <a:tabLst>
                <a:tab pos="457200" algn="l"/>
              </a:tabLst>
              <a:defRPr sz="45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ΕΞΟΙΚΟΝΟΜΩ 2025</a:t>
            </a:r>
          </a:p>
        </p:txBody>
      </p:sp>
      <p:sp>
        <p:nvSpPr>
          <p:cNvPr id="146" name="Κουφώματα , εσωτερικά και εξωτερικά πχ πόρτες , παράθυρα κλπ…"/>
          <p:cNvSpPr txBox="1"/>
          <p:nvPr/>
        </p:nvSpPr>
        <p:spPr>
          <a:xfrm>
            <a:off x="14110650" y="2446446"/>
            <a:ext cx="9550005" cy="8551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indent="12700">
              <a:spcBef>
                <a:spcPts val="2600"/>
              </a:spcBef>
              <a:tabLst>
                <a:tab pos="457200" algn="l"/>
              </a:tabLst>
              <a:defRPr sz="3000" b="1">
                <a:solidFill>
                  <a:srgbClr val="7E1E0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110000"/>
              </a:lnSpc>
              <a:spcBef>
                <a:spcPts val="2000"/>
              </a:spcBef>
              <a:buClr>
                <a:srgbClr val="11595A"/>
              </a:buClr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Κουφώματα , εσωτερικά και εξωτερικά πχ πόρτες , παράθυρα κλπ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>
                <a:srgbClr val="11595A"/>
              </a:buClr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Τοποθέτηση ή και αναβάθμιση θερμομόνωσης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>
                <a:srgbClr val="11595A"/>
              </a:buClr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Συστήματα θέρμανσης  και ψύξης χώρων,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>
                <a:srgbClr val="11595A"/>
              </a:buClr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Συστήματα σκίασης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>
                <a:srgbClr val="11595A"/>
              </a:buClr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Έξυπνα συστήματα φωτισμού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>
                <a:srgbClr val="11595A"/>
              </a:buClr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Συστήματα ζεστού νερού χρήσης όπως για παράδειγμα ηλιακοί θερμοσίφωνες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>
                <a:srgbClr val="11595A"/>
              </a:buClr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«Έξυπνα» συστήματα ρύθμισης θερμοκρασίας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>
                <a:srgbClr val="11595A"/>
              </a:buClr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Δαπάνες για τους μηχανικούς, για την έκδοση Πιστοποιητικών Ενεργειακής Απόδοσης, για άδειες, για την ηλεκτρονική ταυτότητα του κτιρίου και για τον σύμβουλο του έργου</a:t>
            </a:r>
          </a:p>
        </p:txBody>
      </p:sp>
      <p:sp>
        <p:nvSpPr>
          <p:cNvPr id="147" name="object 7"/>
          <p:cNvSpPr txBox="1"/>
          <p:nvPr/>
        </p:nvSpPr>
        <p:spPr>
          <a:xfrm>
            <a:off x="23505583" y="12192715"/>
            <a:ext cx="590439" cy="24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4</a:t>
            </a:r>
          </a:p>
        </p:txBody>
      </p:sp>
      <p:sp>
        <p:nvSpPr>
          <p:cNvPr id="148" name="ΕΠΙΛΕΞΙΜΕΣ  ΔΑΠΑΝΕΣ"/>
          <p:cNvSpPr txBox="1"/>
          <p:nvPr/>
        </p:nvSpPr>
        <p:spPr>
          <a:xfrm>
            <a:off x="15480976" y="2149603"/>
            <a:ext cx="5529133" cy="68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>
            <a:lvl1pPr indent="12700">
              <a:spcBef>
                <a:spcPts val="1800"/>
              </a:spcBef>
              <a:tabLst>
                <a:tab pos="457200" algn="l"/>
              </a:tabLst>
              <a:defRPr sz="3900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ΕΠΙΛΕΞΙΜΕΣ  ΔΑΠΑΝΕΣ</a:t>
            </a:r>
          </a:p>
        </p:txBody>
      </p:sp>
      <p:sp>
        <p:nvSpPr>
          <p:cNvPr id="149" name="Line"/>
          <p:cNvSpPr/>
          <p:nvPr/>
        </p:nvSpPr>
        <p:spPr>
          <a:xfrm flipV="1">
            <a:off x="12890936" y="2532814"/>
            <a:ext cx="1" cy="9741164"/>
          </a:xfrm>
          <a:prstGeom prst="line">
            <a:avLst/>
          </a:prstGeom>
          <a:ln w="38100">
            <a:solidFill>
              <a:srgbClr val="045F7E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338">
              <a:lnSpc>
                <a:spcPct val="90000"/>
              </a:lnSpc>
              <a:spcBef>
                <a:spcPts val="4500"/>
              </a:spcBef>
              <a:defRPr sz="4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150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48" y="288488"/>
            <a:ext cx="1312281" cy="131228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rnament 3"/>
          <p:cNvSpPr/>
          <p:nvPr/>
        </p:nvSpPr>
        <p:spPr>
          <a:xfrm>
            <a:off x="14013331" y="7349713"/>
            <a:ext cx="288140" cy="287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52" name="Ornament 3"/>
          <p:cNvSpPr/>
          <p:nvPr/>
        </p:nvSpPr>
        <p:spPr>
          <a:xfrm>
            <a:off x="14013331" y="9256517"/>
            <a:ext cx="288140" cy="28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53" name="Ornament 3"/>
          <p:cNvSpPr/>
          <p:nvPr/>
        </p:nvSpPr>
        <p:spPr>
          <a:xfrm>
            <a:off x="14013331" y="8508866"/>
            <a:ext cx="288140" cy="28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54" name="Ornament 3"/>
          <p:cNvSpPr/>
          <p:nvPr/>
        </p:nvSpPr>
        <p:spPr>
          <a:xfrm>
            <a:off x="14013331" y="6578129"/>
            <a:ext cx="288140" cy="28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55" name="Ornament 3"/>
          <p:cNvSpPr/>
          <p:nvPr/>
        </p:nvSpPr>
        <p:spPr>
          <a:xfrm>
            <a:off x="14013331" y="5917969"/>
            <a:ext cx="288140" cy="28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56" name="Ornament 3"/>
          <p:cNvSpPr/>
          <p:nvPr/>
        </p:nvSpPr>
        <p:spPr>
          <a:xfrm>
            <a:off x="14013331" y="5202097"/>
            <a:ext cx="288140" cy="28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57" name="Ornament 3"/>
          <p:cNvSpPr/>
          <p:nvPr/>
        </p:nvSpPr>
        <p:spPr>
          <a:xfrm>
            <a:off x="14013331" y="4486225"/>
            <a:ext cx="288140" cy="28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58" name="Ornament 3"/>
          <p:cNvSpPr/>
          <p:nvPr/>
        </p:nvSpPr>
        <p:spPr>
          <a:xfrm>
            <a:off x="14013331" y="3278428"/>
            <a:ext cx="288140" cy="287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59" name="ΠΡΟΫΠΟΛΟΓΙΣΜΟΣ 424 εκατ €…"/>
          <p:cNvSpPr txBox="1"/>
          <p:nvPr/>
        </p:nvSpPr>
        <p:spPr>
          <a:xfrm>
            <a:off x="1602816" y="2400521"/>
            <a:ext cx="10591854" cy="1945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defRPr sz="40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rgbClr val="7E1E0F"/>
                </a:solidFill>
              </a:rPr>
              <a:t>ΠΡΟΫΠΟΛΟΓΙΣΜΟΣ </a:t>
            </a:r>
            <a:r>
              <a:rPr b="1" dirty="0">
                <a:solidFill>
                  <a:srgbClr val="7E1E0F"/>
                </a:solidFill>
              </a:rPr>
              <a:t>4</a:t>
            </a:r>
            <a:r>
              <a:rPr lang="el-GR" b="1" dirty="0">
                <a:solidFill>
                  <a:srgbClr val="7E1E0F"/>
                </a:solidFill>
              </a:rPr>
              <a:t>3</a:t>
            </a:r>
            <a:r>
              <a:rPr b="1" dirty="0">
                <a:solidFill>
                  <a:srgbClr val="7E1E0F"/>
                </a:solidFill>
              </a:rPr>
              <a:t>4 </a:t>
            </a:r>
            <a:r>
              <a:rPr b="1" dirty="0" err="1">
                <a:solidFill>
                  <a:srgbClr val="7E1E0F"/>
                </a:solidFill>
              </a:rPr>
              <a:t>εκ</a:t>
            </a:r>
            <a:r>
              <a:rPr b="1" dirty="0">
                <a:solidFill>
                  <a:srgbClr val="7E1E0F"/>
                </a:solidFill>
              </a:rPr>
              <a:t>ατ</a:t>
            </a:r>
            <a:r>
              <a:rPr lang="el-GR" b="1" dirty="0">
                <a:solidFill>
                  <a:srgbClr val="7E1E0F"/>
                </a:solidFill>
              </a:rPr>
              <a:t>.</a:t>
            </a:r>
            <a:r>
              <a:rPr b="1" dirty="0">
                <a:solidFill>
                  <a:srgbClr val="7E1E0F"/>
                </a:solidFill>
              </a:rPr>
              <a:t> €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800" b="1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Κύρι</a:t>
            </a:r>
            <a:r>
              <a:rPr dirty="0"/>
              <a:t>α Κατοικία, (Ιδιόκτητη, μισθωμένη ή και παραχωρημένη)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800" b="1" u="sng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b="0" dirty="0" err="1">
                <a:solidFill>
                  <a:srgbClr val="11595A"/>
                </a:solidFill>
              </a:rPr>
              <a:t>Μέγιστη</a:t>
            </a:r>
            <a:r>
              <a:rPr b="0" dirty="0">
                <a:solidFill>
                  <a:srgbClr val="11595A"/>
                </a:solidFill>
              </a:rPr>
              <a:t> επ</a:t>
            </a:r>
            <a:r>
              <a:rPr b="0" dirty="0" err="1">
                <a:solidFill>
                  <a:srgbClr val="11595A"/>
                </a:solidFill>
              </a:rPr>
              <a:t>ιδότηση</a:t>
            </a:r>
            <a:r>
              <a:rPr b="0" dirty="0">
                <a:solidFill>
                  <a:srgbClr val="11595A"/>
                </a:solidFill>
              </a:rPr>
              <a:t> α</a:t>
            </a:r>
            <a:r>
              <a:rPr b="0" dirty="0" err="1">
                <a:solidFill>
                  <a:srgbClr val="11595A"/>
                </a:solidFill>
              </a:rPr>
              <a:t>νά</a:t>
            </a:r>
            <a:r>
              <a:rPr b="0" dirty="0">
                <a:solidFill>
                  <a:srgbClr val="11595A"/>
                </a:solidFill>
              </a:rPr>
              <a:t> κα</a:t>
            </a:r>
            <a:r>
              <a:rPr b="0" dirty="0" err="1">
                <a:solidFill>
                  <a:srgbClr val="11595A"/>
                </a:solidFill>
              </a:rPr>
              <a:t>τοικί</a:t>
            </a:r>
            <a:r>
              <a:rPr b="0" dirty="0">
                <a:solidFill>
                  <a:srgbClr val="11595A"/>
                </a:solidFill>
              </a:rPr>
              <a:t>α, </a:t>
            </a:r>
            <a:r>
              <a:rPr dirty="0">
                <a:solidFill>
                  <a:srgbClr val="11595A"/>
                </a:solidFill>
              </a:rPr>
              <a:t>35.000 €</a:t>
            </a:r>
          </a:p>
        </p:txBody>
      </p:sp>
      <p:graphicFrame>
        <p:nvGraphicFramePr>
          <p:cNvPr id="160" name="Table 1"/>
          <p:cNvGraphicFramePr/>
          <p:nvPr/>
        </p:nvGraphicFramePr>
        <p:xfrm>
          <a:off x="1352693" y="5038503"/>
          <a:ext cx="9901283" cy="660571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45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defRPr sz="25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12700">
                      <a:solidFill>
                        <a:srgbClr val="11595A"/>
                      </a:solidFill>
                    </a:lnR>
                    <a:lnT w="0">
                      <a:miter lim="400000"/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 b="1">
                          <a:solidFill>
                            <a:srgbClr val="7E1E0F"/>
                          </a:solidFill>
                          <a:sym typeface="Calibri"/>
                        </a:rPr>
                        <a:t>ΠΟΣΟΣΤΟ ΕΠΙΔΟΤΗΣΗΣ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1595A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Wingdings"/>
                        <a:tabLst>
                          <a:tab pos="457200" algn="l"/>
                        </a:tabLst>
                        <a:defRPr sz="2500" spc="0">
                          <a:solidFill>
                            <a:srgbClr val="285E7B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Ευάλωτα Νοικοκυριά : Ατομικό έως 5.000 € ή οικογενειακό έως 10.000 €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12700">
                      <a:solidFill>
                        <a:srgbClr val="11595A"/>
                      </a:solidFill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>
                          <a:solidFill>
                            <a:srgbClr val="7E1E0F"/>
                          </a:solidFill>
                          <a:sym typeface="Calibri"/>
                        </a:rPr>
                        <a:t>95%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1595A"/>
                      </a:solidFill>
                    </a:lnL>
                    <a:lnR w="0">
                      <a:miter lim="400000"/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Wingdings"/>
                        <a:tabLst>
                          <a:tab pos="457200" algn="l"/>
                        </a:tabLst>
                        <a:defRPr sz="2500" spc="0">
                          <a:solidFill>
                            <a:srgbClr val="285E7B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rPr>
                          <a:solidFill>
                            <a:srgbClr val="11595A"/>
                          </a:solidFill>
                        </a:rPr>
                        <a:t>Γενικός Πληθυσμός : Ατομικό άνω των 5.000 € ή οικογενειακό άνω των 10.000 €,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12700">
                      <a:solidFill>
                        <a:srgbClr val="11595A"/>
                      </a:solidFill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>
                          <a:solidFill>
                            <a:srgbClr val="7E1E0F"/>
                          </a:solidFill>
                          <a:sym typeface="Calibri"/>
                        </a:rPr>
                        <a:t>50%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1595A"/>
                      </a:solidFill>
                    </a:lnL>
                    <a:lnR w="0">
                      <a:miter lim="400000"/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Wingdings"/>
                        <a:tabLst>
                          <a:tab pos="457200" algn="l"/>
                        </a:tabLst>
                        <a:defRPr sz="2500" spc="0">
                          <a:solidFill>
                            <a:srgbClr val="285E7B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rPr>
                          <a:solidFill>
                            <a:srgbClr val="11595A"/>
                          </a:solidFill>
                        </a:rPr>
                        <a:t>Οικογένειες με 3 και άνω εξαρτώμενα τέκνα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12700">
                      <a:solidFill>
                        <a:srgbClr val="11595A"/>
                      </a:solidFill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>
                          <a:solidFill>
                            <a:srgbClr val="7E1E0F"/>
                          </a:solidFill>
                          <a:sym typeface="Calibri"/>
                        </a:rPr>
                        <a:t>65%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1595A"/>
                      </a:solidFill>
                    </a:lnL>
                    <a:lnR w="0">
                      <a:miter lim="400000"/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Wingdings"/>
                        <a:tabLst>
                          <a:tab pos="457200" algn="l"/>
                        </a:tabLst>
                        <a:defRPr sz="2500" spc="0">
                          <a:solidFill>
                            <a:srgbClr val="285E7B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rPr>
                          <a:solidFill>
                            <a:srgbClr val="11595A"/>
                          </a:solidFill>
                        </a:rPr>
                        <a:t>Οικογένειες με ΑμεΑ με αναπηρία από 67%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12700">
                      <a:solidFill>
                        <a:srgbClr val="11595A"/>
                      </a:solidFill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>
                          <a:solidFill>
                            <a:srgbClr val="7E1E0F"/>
                          </a:solidFill>
                          <a:sym typeface="Calibri"/>
                        </a:rPr>
                        <a:t>80%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1595A"/>
                      </a:solidFill>
                    </a:lnL>
                    <a:lnR w="0">
                      <a:miter lim="400000"/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defRPr sz="20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 gridSpan="2"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Wingdings"/>
                        <a:tabLst>
                          <a:tab pos="457200" algn="l"/>
                        </a:tabLst>
                        <a:defRPr sz="2500" spc="0">
                          <a:solidFill>
                            <a:srgbClr val="7E1E0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Πλημμυροπαθείς Θεσσαλίας, Σεισμόπληκτοι Αρκαλοχωρίου και Δαμασίου και λοιπών περιοχών: 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Wingdings"/>
                        <a:tabLst>
                          <a:tab pos="457200" algn="l"/>
                        </a:tabLst>
                        <a:defRPr sz="2500" spc="0">
                          <a:solidFill>
                            <a:srgbClr val="285E7B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Γ</a:t>
                      </a:r>
                      <a:r>
                        <a:rPr>
                          <a:solidFill>
                            <a:srgbClr val="11595A"/>
                          </a:solidFill>
                        </a:rPr>
                        <a:t>ενικός πληθυσμός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12700">
                      <a:solidFill>
                        <a:srgbClr val="11595A"/>
                      </a:solidFill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>
                          <a:solidFill>
                            <a:srgbClr val="7E1E0F"/>
                          </a:solidFill>
                          <a:sym typeface="Calibri"/>
                        </a:rPr>
                        <a:t>80%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1595A"/>
                      </a:solidFill>
                    </a:lnL>
                    <a:lnR w="0">
                      <a:miter lim="400000"/>
                    </a:lnR>
                    <a:lnT w="12700">
                      <a:solidFill>
                        <a:srgbClr val="11595A"/>
                      </a:solidFill>
                    </a:lnT>
                    <a:lnB w="12700">
                      <a:solidFill>
                        <a:srgbClr val="11595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Wingdings"/>
                        <a:tabLst>
                          <a:tab pos="457200" algn="l"/>
                        </a:tabLst>
                        <a:defRPr sz="2500" spc="0">
                          <a:solidFill>
                            <a:srgbClr val="285E7B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rPr>
                          <a:solidFill>
                            <a:srgbClr val="11595A"/>
                          </a:solidFill>
                        </a:rPr>
                        <a:t>Ευάλωτα νοικοκυριά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12700">
                      <a:solidFill>
                        <a:srgbClr val="11595A"/>
                      </a:solidFill>
                    </a:lnR>
                    <a:lnT w="12700">
                      <a:solidFill>
                        <a:srgbClr val="11595A"/>
                      </a:solidFill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>
                          <a:solidFill>
                            <a:srgbClr val="7E1E0F"/>
                          </a:solidFill>
                          <a:sym typeface="Calibri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11595A"/>
                      </a:solidFill>
                    </a:lnL>
                    <a:lnR w="0">
                      <a:miter lim="400000"/>
                    </a:lnR>
                    <a:lnT w="12700">
                      <a:solidFill>
                        <a:srgbClr val="11595A"/>
                      </a:solidFill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93;p21"/>
          <p:cNvSpPr/>
          <p:nvPr/>
        </p:nvSpPr>
        <p:spPr>
          <a:xfrm>
            <a:off x="472832" y="-11512"/>
            <a:ext cx="12737192" cy="2133693"/>
          </a:xfrm>
          <a:prstGeom prst="rect">
            <a:avLst/>
          </a:prstGeom>
          <a:solidFill>
            <a:srgbClr val="11595A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63" name="object 6"/>
          <p:cNvSpPr txBox="1"/>
          <p:nvPr/>
        </p:nvSpPr>
        <p:spPr>
          <a:xfrm>
            <a:off x="2860492" y="476316"/>
            <a:ext cx="10375469" cy="109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924674" indent="12700">
              <a:lnSpc>
                <a:spcPct val="113100"/>
              </a:lnSpc>
              <a:tabLst>
                <a:tab pos="457200" algn="l"/>
              </a:tabLst>
              <a:defRPr sz="34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ΒΕΛΤΙΩΣΗ ΤΗΣ ΕΝΕΡΓΕΙΑΚΗΣ ΑΠΟΔΟΣΗΣ ΤΩΝ ΟΡΕΙΝΩΝ ΤΟΥΡΙΣΤΙΚΩΝ ΚΑΤΑΛΥΜΑΤΩΝ</a:t>
            </a:r>
          </a:p>
        </p:txBody>
      </p:sp>
      <p:sp>
        <p:nvSpPr>
          <p:cNvPr id="164" name="Υπότιτλος 2"/>
          <p:cNvSpPr txBox="1"/>
          <p:nvPr/>
        </p:nvSpPr>
        <p:spPr>
          <a:xfrm>
            <a:off x="1912296" y="2885016"/>
            <a:ext cx="9290093" cy="910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 anchor="ctr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500" b="0" dirty="0">
                <a:solidFill>
                  <a:srgbClr val="7E1E0F"/>
                </a:solidFill>
              </a:rPr>
              <a:t>ΠΡΟΫΠΟΛΟΓΙΣΜΟΣ </a:t>
            </a:r>
            <a:r>
              <a:rPr sz="3500" dirty="0">
                <a:solidFill>
                  <a:srgbClr val="7E1E0F"/>
                </a:solidFill>
              </a:rPr>
              <a:t>10 </a:t>
            </a:r>
            <a:r>
              <a:rPr sz="3500" dirty="0" err="1">
                <a:solidFill>
                  <a:srgbClr val="7E1E0F"/>
                </a:solidFill>
              </a:rPr>
              <a:t>εκ</a:t>
            </a:r>
            <a:r>
              <a:rPr sz="3500" dirty="0">
                <a:solidFill>
                  <a:srgbClr val="7E1E0F"/>
                </a:solidFill>
              </a:rPr>
              <a:t>ατ</a:t>
            </a:r>
            <a:r>
              <a:rPr lang="el-GR" sz="3500" dirty="0">
                <a:solidFill>
                  <a:srgbClr val="7E1E0F"/>
                </a:solidFill>
              </a:rPr>
              <a:t>.</a:t>
            </a:r>
            <a:r>
              <a:rPr sz="3500" dirty="0">
                <a:solidFill>
                  <a:srgbClr val="7E1E0F"/>
                </a:solidFill>
              </a:rPr>
              <a:t> €</a:t>
            </a:r>
            <a:r>
              <a:rPr sz="3500" b="0" dirty="0">
                <a:solidFill>
                  <a:srgbClr val="7E1E0F"/>
                </a:solidFill>
              </a:rPr>
              <a:t> </a:t>
            </a:r>
            <a:br>
              <a:rPr sz="3600" b="0" dirty="0">
                <a:solidFill>
                  <a:srgbClr val="7E1E0F"/>
                </a:solidFill>
              </a:rPr>
            </a:br>
            <a:r>
              <a:rPr sz="2700" b="0" dirty="0">
                <a:solidFill>
                  <a:srgbClr val="11595A"/>
                </a:solidFill>
              </a:rPr>
              <a:t>(</a:t>
            </a:r>
            <a:r>
              <a:rPr sz="2700" b="0" dirty="0" err="1">
                <a:solidFill>
                  <a:srgbClr val="11595A"/>
                </a:solidFill>
              </a:rPr>
              <a:t>εκ</a:t>
            </a:r>
            <a:r>
              <a:rPr sz="2700" b="0" dirty="0">
                <a:solidFill>
                  <a:srgbClr val="11595A"/>
                </a:solidFill>
              </a:rPr>
              <a:t> </a:t>
            </a:r>
            <a:r>
              <a:rPr sz="2700" b="0" dirty="0" err="1">
                <a:solidFill>
                  <a:srgbClr val="11595A"/>
                </a:solidFill>
              </a:rPr>
              <a:t>των</a:t>
            </a:r>
            <a:r>
              <a:rPr sz="2700" b="0" dirty="0">
                <a:solidFill>
                  <a:srgbClr val="11595A"/>
                </a:solidFill>
              </a:rPr>
              <a:t> οπ</a:t>
            </a:r>
            <a:r>
              <a:rPr sz="2700" b="0" dirty="0" err="1">
                <a:solidFill>
                  <a:srgbClr val="11595A"/>
                </a:solidFill>
              </a:rPr>
              <a:t>οίων</a:t>
            </a:r>
            <a:r>
              <a:rPr sz="2700" b="0" dirty="0">
                <a:solidFill>
                  <a:srgbClr val="11595A"/>
                </a:solidFill>
              </a:rPr>
              <a:t> </a:t>
            </a:r>
            <a:r>
              <a:rPr sz="2700" b="0" dirty="0" err="1">
                <a:solidFill>
                  <a:srgbClr val="11595A"/>
                </a:solidFill>
              </a:rPr>
              <a:t>το</a:t>
            </a:r>
            <a:r>
              <a:rPr sz="2700" b="0" dirty="0">
                <a:solidFill>
                  <a:srgbClr val="11595A"/>
                </a:solidFill>
              </a:rPr>
              <a:t> 1 </a:t>
            </a:r>
            <a:r>
              <a:rPr sz="2700" b="0" dirty="0" err="1">
                <a:solidFill>
                  <a:srgbClr val="11595A"/>
                </a:solidFill>
              </a:rPr>
              <a:t>εκ</a:t>
            </a:r>
            <a:r>
              <a:rPr sz="2700" b="0" dirty="0">
                <a:solidFill>
                  <a:srgbClr val="11595A"/>
                </a:solidFill>
              </a:rPr>
              <a:t>ατ. € χαρα</a:t>
            </a:r>
            <a:r>
              <a:rPr sz="2700" b="0" dirty="0" err="1">
                <a:solidFill>
                  <a:srgbClr val="11595A"/>
                </a:solidFill>
              </a:rPr>
              <a:t>κτηρισμέν</a:t>
            </a:r>
            <a:r>
              <a:rPr sz="2700" b="0" dirty="0">
                <a:solidFill>
                  <a:srgbClr val="11595A"/>
                </a:solidFill>
              </a:rPr>
              <a:t>α παραδοσιακά και διατηρητέα κτίρια)</a:t>
            </a:r>
            <a:endParaRPr sz="2800" b="0" dirty="0"/>
          </a:p>
          <a:p>
            <a:pPr>
              <a:lnSpc>
                <a:spcPct val="120000"/>
              </a:lnSpc>
              <a:spcBef>
                <a:spcPts val="1000"/>
              </a:spcBef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2800" b="0" dirty="0"/>
          </a:p>
          <a:p>
            <a:pPr>
              <a:lnSpc>
                <a:spcPct val="120000"/>
              </a:lnSpc>
              <a:spcBef>
                <a:spcPts val="1000"/>
              </a:spcBef>
              <a:defRPr sz="3100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ΔΙΚΑΙΟΥΧΟΙ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/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Όλ</a:t>
            </a:r>
            <a:r>
              <a:rPr dirty="0"/>
              <a:t>α τα τουριστικά καταλύματα (ξενοδοχεία, ενοικιαζόμενα δωμάτια) ανεξαρτήτου κατάταξης και μεγέθους, με την  προϋπόθεση να έχουν ιδρυθεί έως τις 31.12.2023 και η τουριστική μονάδα να βρίσκεται σε ορεινή περιοχή σύμφωνα με τον ορισμό της ΕΛΣΤΑΤ.</a:t>
            </a:r>
          </a:p>
          <a:p>
            <a:pPr algn="just">
              <a:lnSpc>
                <a:spcPct val="120000"/>
              </a:lnSpc>
              <a:spcBef>
                <a:spcPts val="1000"/>
              </a:spcBef>
              <a:defRPr sz="3100"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>
              <a:lnSpc>
                <a:spcPct val="120000"/>
              </a:lnSpc>
              <a:defRPr sz="3100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ΠΟΣΟΣΤΑ ΕΠΙΔΟΤΗΣΗΣ</a:t>
            </a:r>
          </a:p>
          <a:p>
            <a:pPr>
              <a:lnSpc>
                <a:spcPct val="120000"/>
              </a:lnSpc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Μικρές</a:t>
            </a:r>
            <a:r>
              <a:rPr dirty="0"/>
              <a:t> επ</a:t>
            </a:r>
            <a:r>
              <a:rPr dirty="0" err="1"/>
              <a:t>ιχειρήσεις</a:t>
            </a:r>
            <a:r>
              <a:rPr dirty="0"/>
              <a:t> : 50%</a:t>
            </a:r>
          </a:p>
          <a:p>
            <a:pPr>
              <a:lnSpc>
                <a:spcPct val="120000"/>
              </a:lnSpc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Μεσ</a:t>
            </a:r>
            <a:r>
              <a:rPr dirty="0"/>
              <a:t>αίες επιχειρήσεις : 40%</a:t>
            </a:r>
          </a:p>
          <a:p>
            <a:pPr>
              <a:lnSpc>
                <a:spcPct val="120000"/>
              </a:lnSpc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Μεγάλες</a:t>
            </a:r>
            <a:r>
              <a:rPr dirty="0"/>
              <a:t> επ</a:t>
            </a:r>
            <a:r>
              <a:rPr dirty="0" err="1"/>
              <a:t>ιχειρήσεις</a:t>
            </a:r>
            <a:r>
              <a:rPr dirty="0"/>
              <a:t> : 30%</a:t>
            </a:r>
          </a:p>
          <a:p>
            <a:pPr>
              <a:lnSpc>
                <a:spcPct val="120000"/>
              </a:lnSpc>
              <a:defRPr sz="2300" i="1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Σε</a:t>
            </a:r>
            <a:r>
              <a:rPr dirty="0"/>
              <a:t> π</a:t>
            </a:r>
            <a:r>
              <a:rPr dirty="0" err="1"/>
              <a:t>ερί</a:t>
            </a:r>
            <a:r>
              <a:rPr dirty="0"/>
              <a:t>πτωση που η ενεργειακή απόδοση βελτιώνεται κατά 40% τότε το ποσοστό επιδότησης προσαυξάνεται κατά 15%</a:t>
            </a:r>
          </a:p>
        </p:txBody>
      </p:sp>
      <p:sp>
        <p:nvSpPr>
          <p:cNvPr id="165" name="object 7"/>
          <p:cNvSpPr txBox="1"/>
          <p:nvPr/>
        </p:nvSpPr>
        <p:spPr>
          <a:xfrm>
            <a:off x="23505583" y="12192715"/>
            <a:ext cx="590439" cy="24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5</a:t>
            </a:r>
          </a:p>
        </p:txBody>
      </p:sp>
      <p:sp>
        <p:nvSpPr>
          <p:cNvPr id="166" name="TextBox 9"/>
          <p:cNvSpPr txBox="1"/>
          <p:nvPr/>
        </p:nvSpPr>
        <p:spPr>
          <a:xfrm>
            <a:off x="14881445" y="6130304"/>
            <a:ext cx="9199858" cy="5564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marL="508000" indent="-508000" algn="just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Παρεμβάσεις κτιριακού κελύφους,</a:t>
            </a:r>
          </a:p>
          <a:p>
            <a:pPr marL="508000" indent="-508000" algn="just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Συστήματα φωτισμού</a:t>
            </a:r>
          </a:p>
          <a:p>
            <a:pPr marL="508000" indent="-508000" algn="just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Συστήματα θέρμανσης και ψύξης χώρων</a:t>
            </a:r>
          </a:p>
          <a:p>
            <a:pPr marL="508000" indent="-508000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Σύνδεση με δίκτυο τηλεθέρμανσης ή τηλεψύξης</a:t>
            </a:r>
          </a:p>
          <a:p>
            <a:pPr marL="508000" indent="-508000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Συστήματα παραγωγής και αποθήκευσης ενέργειας </a:t>
            </a:r>
          </a:p>
          <a:p>
            <a:pPr marL="508000" indent="-508000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Συστήματα επαναφόρτισης ηλεκτρικών οχημάτων</a:t>
            </a:r>
          </a:p>
          <a:p>
            <a:pPr marL="508000" indent="-508000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Υπηρεσίες Ενεργειακού Επιθεωρητή </a:t>
            </a:r>
          </a:p>
          <a:p>
            <a:pPr marL="508000" indent="-508000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Εφαρμογή και Πιστοποίηση συστήματος ενεργειακής διαχείρισης σύμφωνα με το πρότυπο ISO 50001.</a:t>
            </a:r>
          </a:p>
          <a:p>
            <a:pPr marL="508000" indent="-508000">
              <a:lnSpc>
                <a:spcPct val="120000"/>
              </a:lnSpc>
              <a:spcBef>
                <a:spcPts val="500"/>
              </a:spcBef>
              <a:buSzPct val="100000"/>
              <a:buChar char="๏"/>
              <a:defRPr sz="2700">
                <a:solidFill>
                  <a:srgbClr val="11595A"/>
                </a:solidFill>
              </a:defRPr>
            </a:pPr>
            <a:r>
              <a:t>Δαπάνες Συμβούλου Διοίκησης και Διαχείρισης</a:t>
            </a:r>
          </a:p>
        </p:txBody>
      </p:sp>
      <p:sp>
        <p:nvSpPr>
          <p:cNvPr id="167" name="ΕΠΙΛΕΞΙΜΕΣ  ΔΑΠΑΝΕΣ"/>
          <p:cNvSpPr txBox="1"/>
          <p:nvPr/>
        </p:nvSpPr>
        <p:spPr>
          <a:xfrm>
            <a:off x="16357605" y="5259984"/>
            <a:ext cx="5529134" cy="68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>
            <a:lvl1pPr indent="12700">
              <a:spcBef>
                <a:spcPts val="1800"/>
              </a:spcBef>
              <a:tabLst>
                <a:tab pos="457200" algn="l"/>
              </a:tabLst>
              <a:defRPr sz="3900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ΕΠΙΛΕΞΙΜΕΣ  ΔΑΠΑΝΕΣ</a:t>
            </a:r>
          </a:p>
        </p:txBody>
      </p:sp>
      <p:pic>
        <p:nvPicPr>
          <p:cNvPr id="168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4" y="259603"/>
            <a:ext cx="1475577" cy="147557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Line"/>
          <p:cNvSpPr/>
          <p:nvPr/>
        </p:nvSpPr>
        <p:spPr>
          <a:xfrm flipV="1">
            <a:off x="13197354" y="2566861"/>
            <a:ext cx="1" cy="9741164"/>
          </a:xfrm>
          <a:prstGeom prst="line">
            <a:avLst/>
          </a:prstGeom>
          <a:ln w="38100">
            <a:solidFill>
              <a:srgbClr val="045F7E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338">
              <a:lnSpc>
                <a:spcPct val="90000"/>
              </a:lnSpc>
              <a:spcBef>
                <a:spcPts val="4500"/>
              </a:spcBef>
              <a:defRPr sz="4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170" name="pasted-movie.png" descr="pasted-movie.png"/>
          <p:cNvPicPr>
            <a:picLocks noChangeAspect="1"/>
          </p:cNvPicPr>
          <p:nvPr/>
        </p:nvPicPr>
        <p:blipFill>
          <a:blip r:embed="rId3"/>
          <a:srcRect t="17205" b="2950"/>
          <a:stretch>
            <a:fillRect/>
          </a:stretch>
        </p:blipFill>
        <p:spPr>
          <a:xfrm>
            <a:off x="14715729" y="310386"/>
            <a:ext cx="8367953" cy="4454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93;p21"/>
          <p:cNvSpPr/>
          <p:nvPr/>
        </p:nvSpPr>
        <p:spPr>
          <a:xfrm>
            <a:off x="472832" y="-11512"/>
            <a:ext cx="10000223" cy="2243211"/>
          </a:xfrm>
          <a:prstGeom prst="rect">
            <a:avLst/>
          </a:prstGeom>
          <a:solidFill>
            <a:srgbClr val="11595A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Google Shape;193;p21"/>
          <p:cNvSpPr/>
          <p:nvPr/>
        </p:nvSpPr>
        <p:spPr>
          <a:xfrm>
            <a:off x="13910944" y="-11512"/>
            <a:ext cx="10000223" cy="2243211"/>
          </a:xfrm>
          <a:prstGeom prst="rect">
            <a:avLst/>
          </a:prstGeom>
          <a:solidFill>
            <a:srgbClr val="3873B5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ΠΡΟΓΡΑΜΜΑ «ΑΘΗΝΑ» ΕΝΕΡΓΕΙΑΚΗ ΑΝΑΒΑΘΜΙΣΗ ΣΧΟΛΙΚΩΝ ΚΤΙΡΙΩΝ ΚΑΙ ΝΗΠΙΑΓΩΓΕΙΩΝ"/>
          <p:cNvSpPr txBox="1"/>
          <p:nvPr/>
        </p:nvSpPr>
        <p:spPr>
          <a:xfrm>
            <a:off x="1103287" y="267113"/>
            <a:ext cx="9755582" cy="1635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marR="924674" indent="12700">
              <a:tabLst>
                <a:tab pos="457200" algn="l"/>
              </a:tabLst>
              <a:defRPr sz="3400" spc="15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ΠΡΟΓΡΑΜΜΑ </a:t>
            </a:r>
            <a:r>
              <a:rPr b="1"/>
              <a:t>«ΑΘΗΝΑ»</a:t>
            </a:r>
            <a:br>
              <a:rPr b="1"/>
            </a:br>
            <a:r>
              <a:t>ΕΝΕΡΓΕΙΑΚΗ ΑΝΑΒΑΘΜΙΣΗ ΣΧΟΛΙΚΩΝ ΚΤΙΡΙΩΝ ΚΑΙ ΝΗΠΙΑΓΩΓΕΙΩΝ </a:t>
            </a:r>
          </a:p>
        </p:txBody>
      </p:sp>
      <p:sp>
        <p:nvSpPr>
          <p:cNvPr id="175" name="TextBox 13"/>
          <p:cNvSpPr txBox="1"/>
          <p:nvPr/>
        </p:nvSpPr>
        <p:spPr>
          <a:xfrm>
            <a:off x="14502780" y="292335"/>
            <a:ext cx="10339083" cy="1635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 anchor="ctr">
            <a:spAutoFit/>
          </a:bodyPr>
          <a:lstStyle/>
          <a:p>
            <a:pPr marR="924674" indent="12700">
              <a:tabLst>
                <a:tab pos="457200" algn="l"/>
              </a:tabLst>
              <a:defRPr sz="3400" spc="15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ΠΡΟΓΡΑΜΜΑ </a:t>
            </a:r>
            <a:r>
              <a:rPr b="1"/>
              <a:t>«ΦΟΙΒΟΣ»</a:t>
            </a:r>
            <a:r>
              <a:t>ΕΝΕΡΓΕΙΑΚΗ ΑΝΑΒΑΘΜΙΣΗ ΠΑΙΔΙΚΩΝ ΚΑΙ ΒΡΕΦΟΝΗΠΙΑΚΩΝ ΣΤΑΘΜΩΝ</a:t>
            </a:r>
          </a:p>
        </p:txBody>
      </p:sp>
      <p:sp>
        <p:nvSpPr>
          <p:cNvPr id="176" name="object 7"/>
          <p:cNvSpPr txBox="1"/>
          <p:nvPr/>
        </p:nvSpPr>
        <p:spPr>
          <a:xfrm>
            <a:off x="23505583" y="12192715"/>
            <a:ext cx="590439" cy="24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6</a:t>
            </a:r>
          </a:p>
        </p:txBody>
      </p:sp>
      <p:graphicFrame>
        <p:nvGraphicFramePr>
          <p:cNvPr id="177" name="Table 1"/>
          <p:cNvGraphicFramePr/>
          <p:nvPr>
            <p:extLst>
              <p:ext uri="{D42A27DB-BD31-4B8C-83A1-F6EECF244321}">
                <p14:modId xmlns:p14="http://schemas.microsoft.com/office/powerpoint/2010/main" val="3760312509"/>
              </p:ext>
            </p:extLst>
          </p:nvPr>
        </p:nvGraphicFramePr>
        <p:xfrm>
          <a:off x="1702346" y="3938133"/>
          <a:ext cx="21559991" cy="650760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61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23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b="1" spc="0">
                          <a:solidFill>
                            <a:srgbClr val="11595A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 30 εκατ €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 b="1">
                          <a:solidFill>
                            <a:srgbClr val="7E1E0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ΠΡΟΫΠΟΛΟΓΙΣΜΟΣ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b="1" spc="0">
                          <a:solidFill>
                            <a:srgbClr val="3873B5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10 εκατ €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7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600">
                          <a:solidFill>
                            <a:srgbClr val="11595A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 b="1">
                          <a:solidFill>
                            <a:srgbClr val="7E1E0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ΕΠΙΔΟΤΗΣΗ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600">
                          <a:solidFill>
                            <a:srgbClr val="3873B5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47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spc="0">
                          <a:solidFill>
                            <a:srgbClr val="11595A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Κατασκευασμένα προ του 2000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 b="1">
                          <a:solidFill>
                            <a:srgbClr val="7E1E0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ΚΤΙΡΙΑ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spc="0">
                          <a:solidFill>
                            <a:srgbClr val="3873B5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Κατασκευασμένα προ του 2000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767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spc="0">
                          <a:solidFill>
                            <a:srgbClr val="11595A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Με βάση το πρώτο ΠΕΑ στις κατηγορίες ενεργειακής απόδοσης Ε,Ζ,Η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 b="1">
                          <a:solidFill>
                            <a:srgbClr val="7E1E0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ΚΑΤΑΤΑΞΗ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spc="0">
                          <a:solidFill>
                            <a:srgbClr val="3873B5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Με βάση το πρώτο ΠΕΑ στις κατηγορίες ενεργειακής απόδοσης Ε,Ζ,Η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029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b="1" spc="0">
                          <a:solidFill>
                            <a:srgbClr val="11595A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Ανώτατος προϋπολογισμός 300.000 € για σχολεία και 80.000 € για νηπιαγωνία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 b="1">
                          <a:solidFill>
                            <a:srgbClr val="7E1E0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ΔΑΠΑΝΗ ΑΝΑ ΜΟΝΑΔΑ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b="1" spc="0">
                          <a:solidFill>
                            <a:srgbClr val="3873B5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rPr dirty="0" err="1"/>
                        <a:t>Ανώτ</a:t>
                      </a:r>
                      <a:r>
                        <a:rPr dirty="0"/>
                        <a:t>ατος προϋπολογισμός ανά έργο 75.000 €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25400">
                      <a:solidFill>
                        <a:srgbClr val="3873B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558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spc="0">
                          <a:solidFill>
                            <a:srgbClr val="11595A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Μονώσεις, κουφώματα και προμήθεια και εγκατάσταση αντλιών θερμότητας (περιλαμβανομένων και δαπανών για την αναβάθμιση του ηλεκτρολογικού </a:t>
                      </a:r>
                      <a:br/>
                      <a:r>
                        <a:t>συστήματος του κτιρίου)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pc="0"/>
                      </a:pPr>
                      <a:r>
                        <a:rPr sz="2700" b="1">
                          <a:solidFill>
                            <a:srgbClr val="7E1E0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ΕΠΙΛΕΞΙΜΕΣ ΔΑΠΑΝΕΣ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/>
                        <a:defRPr sz="2600" spc="0">
                          <a:solidFill>
                            <a:srgbClr val="3873B5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rPr dirty="0" err="1"/>
                        <a:t>Μονώσεις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κουφώμ</a:t>
                      </a:r>
                      <a:r>
                        <a:rPr dirty="0"/>
                        <a:t>ατα και προμήθεια και εγκατάσταση αντλιών θερμότητας (περιλαμβανομένων και δαπανών για την αναβάθμιση του ηλεκτρολογικού συστήματος του κτιρίου)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3873B5"/>
                      </a:solidFill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"/>
          <p:cNvSpPr/>
          <p:nvPr/>
        </p:nvSpPr>
        <p:spPr>
          <a:xfrm>
            <a:off x="-103213" y="-109937"/>
            <a:ext cx="24590426" cy="12773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80" name="TextBox 9"/>
          <p:cNvSpPr txBox="1"/>
          <p:nvPr/>
        </p:nvSpPr>
        <p:spPr>
          <a:xfrm>
            <a:off x="14573718" y="3258924"/>
            <a:ext cx="8971594" cy="8661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defRPr sz="40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rgbClr val="7E1E0F"/>
                </a:solidFill>
              </a:rPr>
              <a:t>ΠΡΟΫΠΟΛΟΓΙΣΜΟΣ </a:t>
            </a:r>
            <a:r>
              <a:rPr b="1" dirty="0">
                <a:solidFill>
                  <a:srgbClr val="7E1E0F"/>
                </a:solidFill>
              </a:rPr>
              <a:t>40 </a:t>
            </a:r>
            <a:r>
              <a:rPr b="1" dirty="0" err="1">
                <a:solidFill>
                  <a:srgbClr val="7E1E0F"/>
                </a:solidFill>
              </a:rPr>
              <a:t>εκ</a:t>
            </a:r>
            <a:r>
              <a:rPr b="1" dirty="0">
                <a:solidFill>
                  <a:srgbClr val="7E1E0F"/>
                </a:solidFill>
              </a:rPr>
              <a:t>ατ</a:t>
            </a:r>
            <a:r>
              <a:rPr lang="el-GR" b="1" dirty="0">
                <a:solidFill>
                  <a:srgbClr val="7E1E0F"/>
                </a:solidFill>
              </a:rPr>
              <a:t>.</a:t>
            </a:r>
            <a:r>
              <a:rPr b="1" dirty="0">
                <a:solidFill>
                  <a:srgbClr val="7E1E0F"/>
                </a:solidFill>
              </a:rPr>
              <a:t> €</a:t>
            </a:r>
            <a:br>
              <a:rPr dirty="0"/>
            </a:br>
            <a:endParaRPr sz="2700" dirty="0"/>
          </a:p>
          <a:p>
            <a:pPr>
              <a:lnSpc>
                <a:spcPct val="110000"/>
              </a:lnSpc>
              <a:spcBef>
                <a:spcPts val="1500"/>
              </a:spcBef>
              <a:buFont typeface="Wingdings"/>
              <a:defRPr sz="2700" b="1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Επ</a:t>
            </a:r>
            <a:r>
              <a:rPr dirty="0" err="1"/>
              <a:t>ιδότηση</a:t>
            </a:r>
            <a:r>
              <a:rPr dirty="0"/>
              <a:t> </a:t>
            </a:r>
            <a:r>
              <a:rPr lang="el-GR" dirty="0"/>
              <a:t>6</a:t>
            </a:r>
            <a:r>
              <a:rPr dirty="0"/>
              <a:t>0%</a:t>
            </a:r>
            <a:br>
              <a:rPr dirty="0"/>
            </a:br>
            <a:br>
              <a:rPr dirty="0"/>
            </a:br>
            <a:r>
              <a:rPr dirty="0" err="1">
                <a:solidFill>
                  <a:srgbClr val="11595A"/>
                </a:solidFill>
              </a:rPr>
              <a:t>Στόχος</a:t>
            </a:r>
            <a:r>
              <a:rPr dirty="0">
                <a:solidFill>
                  <a:srgbClr val="11595A"/>
                </a:solidFill>
              </a:rPr>
              <a:t> η </a:t>
            </a:r>
            <a:r>
              <a:rPr dirty="0" err="1">
                <a:solidFill>
                  <a:srgbClr val="11595A"/>
                </a:solidFill>
              </a:rPr>
              <a:t>Αντικ</a:t>
            </a:r>
            <a:r>
              <a:rPr dirty="0">
                <a:solidFill>
                  <a:srgbClr val="11595A"/>
                </a:solidFill>
              </a:rPr>
              <a:t>ατάσταση υφιστάμενου ενεργοβόρου  Η/Μ εξοπλισμού</a:t>
            </a:r>
            <a:r>
              <a:rPr b="0" dirty="0">
                <a:solidFill>
                  <a:srgbClr val="11595A"/>
                </a:solidFill>
              </a:rPr>
              <a:t> με νέο, σύγχρονο, υψηλότερης ενεργειακής κλάσης, καθώς και με κατάλληλο εξοπλισμό και λογισμικό ελέγχου αυτού</a:t>
            </a:r>
          </a:p>
          <a:p>
            <a:pPr marL="548639" indent="-548639">
              <a:lnSpc>
                <a:spcPct val="110000"/>
              </a:lnSpc>
              <a:spcBef>
                <a:spcPts val="1500"/>
              </a:spcBef>
              <a:buSzPct val="100000"/>
              <a:buChar char="✓"/>
              <a:defRPr sz="2700" b="1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b="0" dirty="0">
              <a:solidFill>
                <a:srgbClr val="11595A"/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/>
              <a:defRPr sz="2700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b="1" u="sng" dirty="0"/>
              <a:t>Επ</a:t>
            </a:r>
            <a:r>
              <a:rPr b="1" u="sng" dirty="0" err="1"/>
              <a:t>ιλέξιμες</a:t>
            </a:r>
            <a:r>
              <a:rPr b="1" u="sng" dirty="0"/>
              <a:t> πα</a:t>
            </a:r>
            <a:r>
              <a:rPr b="1" u="sng" dirty="0" err="1"/>
              <a:t>ρεμ</a:t>
            </a:r>
            <a:r>
              <a:rPr b="1" u="sng" dirty="0"/>
              <a:t>βάσεις:</a:t>
            </a:r>
          </a:p>
          <a:p>
            <a:pPr marL="508000" indent="-508000">
              <a:lnSpc>
                <a:spcPct val="110000"/>
              </a:lnSpc>
              <a:spcBef>
                <a:spcPts val="1000"/>
              </a:spcBef>
              <a:buSzPct val="90000"/>
              <a:buChar char="๏"/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Αντικ</a:t>
            </a:r>
            <a:r>
              <a:rPr dirty="0"/>
              <a:t>ατάσταση συστημάτων άντλησης/προώθησης νερού και ηλεκτρικών πινάκων</a:t>
            </a:r>
          </a:p>
          <a:p>
            <a:pPr marL="508000" indent="-508000">
              <a:lnSpc>
                <a:spcPct val="110000"/>
              </a:lnSpc>
              <a:spcBef>
                <a:spcPts val="1000"/>
              </a:spcBef>
              <a:buSzPct val="90000"/>
              <a:buChar char="๏"/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Εγκ</a:t>
            </a:r>
            <a:r>
              <a:rPr dirty="0"/>
              <a:t>ατάσταση συστημάτων διαχείρισης με τηλεχειρισμό</a:t>
            </a:r>
          </a:p>
          <a:p>
            <a:pPr marL="508000" indent="-508000">
              <a:lnSpc>
                <a:spcPct val="110000"/>
              </a:lnSpc>
              <a:spcBef>
                <a:spcPts val="1000"/>
              </a:spcBef>
              <a:buSzPct val="90000"/>
              <a:buChar char="๏"/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Εγκ</a:t>
            </a:r>
            <a:r>
              <a:rPr dirty="0"/>
              <a:t>ατάσταση συστημάτων απομακρυσμένου ελέγχου πιέσεων</a:t>
            </a:r>
          </a:p>
          <a:p>
            <a:pPr marL="508000" indent="-508000">
              <a:lnSpc>
                <a:spcPct val="110000"/>
              </a:lnSpc>
              <a:spcBef>
                <a:spcPts val="1000"/>
              </a:spcBef>
              <a:buSzPct val="90000"/>
              <a:buChar char="๏"/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Μελέτες</a:t>
            </a:r>
            <a:r>
              <a:rPr dirty="0"/>
              <a:t> και </a:t>
            </a:r>
            <a:r>
              <a:rPr dirty="0" err="1"/>
              <a:t>άδειες</a:t>
            </a:r>
            <a:endParaRPr dirty="0"/>
          </a:p>
        </p:txBody>
      </p:sp>
      <p:sp>
        <p:nvSpPr>
          <p:cNvPr id="181" name="Google Shape;193;p21"/>
          <p:cNvSpPr/>
          <p:nvPr/>
        </p:nvSpPr>
        <p:spPr>
          <a:xfrm>
            <a:off x="472832" y="-11512"/>
            <a:ext cx="12914573" cy="1815786"/>
          </a:xfrm>
          <a:prstGeom prst="rect">
            <a:avLst/>
          </a:prstGeom>
          <a:solidFill>
            <a:srgbClr val="11595A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82" name="object 6"/>
          <p:cNvSpPr txBox="1"/>
          <p:nvPr/>
        </p:nvSpPr>
        <p:spPr>
          <a:xfrm>
            <a:off x="3078358" y="592598"/>
            <a:ext cx="11204334" cy="60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924674" indent="12700">
              <a:lnSpc>
                <a:spcPct val="113100"/>
              </a:lnSpc>
              <a:tabLst>
                <a:tab pos="457200" algn="l"/>
              </a:tabLst>
              <a:defRPr sz="4000" spc="184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ΕΝΕΡΓΕΙΑΚΗ ΑΝΑΒΑΘΜΙΣΗ ΔΕΥΑ </a:t>
            </a:r>
          </a:p>
        </p:txBody>
      </p:sp>
      <p:sp>
        <p:nvSpPr>
          <p:cNvPr id="183" name="object 7"/>
          <p:cNvSpPr txBox="1"/>
          <p:nvPr/>
        </p:nvSpPr>
        <p:spPr>
          <a:xfrm>
            <a:off x="23505583" y="12192715"/>
            <a:ext cx="590439" cy="24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7</a:t>
            </a:r>
          </a:p>
        </p:txBody>
      </p:sp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72" y="325362"/>
            <a:ext cx="1029772" cy="1029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1620px-Lake_Marathon_Dam,_Greece.jpg" descr="1620px-Lake_Marathon_Dam,_Greece.jpg"/>
          <p:cNvPicPr>
            <a:picLocks noChangeAspect="1"/>
          </p:cNvPicPr>
          <p:nvPr/>
        </p:nvPicPr>
        <p:blipFill>
          <a:blip r:embed="rId3"/>
          <a:srcRect t="11770"/>
          <a:stretch>
            <a:fillRect/>
          </a:stretch>
        </p:blipFill>
        <p:spPr>
          <a:xfrm>
            <a:off x="533882" y="3333008"/>
            <a:ext cx="12792425" cy="752445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Group"/>
          <p:cNvSpPr/>
          <p:nvPr/>
        </p:nvSpPr>
        <p:spPr>
          <a:xfrm>
            <a:off x="22435806" y="296427"/>
            <a:ext cx="173498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90000"/>
              </a:lnSpc>
              <a:spcBef>
                <a:spcPts val="200"/>
              </a:spcBef>
              <a:defRPr sz="1600" spc="-48">
                <a:solidFill>
                  <a:srgbClr val="3973B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Προγράμματα</a:t>
            </a:r>
            <a:br/>
            <a:r>
              <a:rPr spc="-32"/>
              <a:t>Ενεργειακής</a:t>
            </a:r>
            <a:br>
              <a:rPr spc="-32"/>
            </a:br>
            <a:r>
              <a:rPr spc="-32"/>
              <a:t>Αναβάθμισης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-103213" y="-109937"/>
            <a:ext cx="24590426" cy="12773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89" name="Google Shape;193;p21"/>
          <p:cNvSpPr/>
          <p:nvPr/>
        </p:nvSpPr>
        <p:spPr>
          <a:xfrm>
            <a:off x="472832" y="-11512"/>
            <a:ext cx="12306878" cy="2133693"/>
          </a:xfrm>
          <a:prstGeom prst="rect">
            <a:avLst/>
          </a:prstGeom>
          <a:solidFill>
            <a:srgbClr val="11595A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90" name="object 6"/>
          <p:cNvSpPr txBox="1"/>
          <p:nvPr/>
        </p:nvSpPr>
        <p:spPr>
          <a:xfrm>
            <a:off x="2934723" y="400606"/>
            <a:ext cx="7686044" cy="1309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924674" indent="12700">
              <a:lnSpc>
                <a:spcPct val="113100"/>
              </a:lnSpc>
              <a:tabLst>
                <a:tab pos="457200" algn="l"/>
              </a:tabLst>
              <a:defRPr sz="40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ΑΛΛΑΖΩ ΘΕΡΜΟΣΙΦΩΝΑ ΚΑΙ ΣΥΣΤΗΜΑ ΘΕΡΜΑΝΣΗΣ</a:t>
            </a:r>
          </a:p>
        </p:txBody>
      </p:sp>
      <p:sp>
        <p:nvSpPr>
          <p:cNvPr id="191" name="Δαπάνη αγοράς ηλιακού θερμοσίφωνα…"/>
          <p:cNvSpPr txBox="1"/>
          <p:nvPr/>
        </p:nvSpPr>
        <p:spPr>
          <a:xfrm>
            <a:off x="15010004" y="1852235"/>
            <a:ext cx="7910093" cy="1180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>
              <a:lnSpc>
                <a:spcPct val="110000"/>
              </a:lnSpc>
              <a:spcBef>
                <a:spcPts val="2000"/>
              </a:spcBef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Δαπ</a:t>
            </a:r>
            <a:r>
              <a:rPr dirty="0" err="1"/>
              <a:t>άνη</a:t>
            </a:r>
            <a:r>
              <a:rPr dirty="0"/>
              <a:t> α</a:t>
            </a:r>
            <a:r>
              <a:rPr dirty="0" err="1"/>
              <a:t>γοράς</a:t>
            </a:r>
            <a:r>
              <a:rPr dirty="0"/>
              <a:t> </a:t>
            </a:r>
            <a:r>
              <a:rPr dirty="0" err="1"/>
              <a:t>ηλι</a:t>
            </a:r>
            <a:r>
              <a:rPr dirty="0"/>
              <a:t>ακού θερμοσίφωνα</a:t>
            </a:r>
          </a:p>
          <a:p>
            <a:pPr>
              <a:lnSpc>
                <a:spcPct val="110000"/>
              </a:lnSpc>
              <a:spcBef>
                <a:spcPts val="2000"/>
              </a:spcBef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Δαπ</a:t>
            </a:r>
            <a:r>
              <a:rPr dirty="0" err="1"/>
              <a:t>άνη</a:t>
            </a:r>
            <a:r>
              <a:rPr dirty="0"/>
              <a:t> α</a:t>
            </a:r>
            <a:r>
              <a:rPr dirty="0" err="1"/>
              <a:t>γοράς</a:t>
            </a:r>
            <a:r>
              <a:rPr dirty="0"/>
              <a:t> </a:t>
            </a:r>
            <a:r>
              <a:rPr dirty="0" err="1"/>
              <a:t>συστήμ</a:t>
            </a:r>
            <a:r>
              <a:rPr dirty="0"/>
              <a:t>ατος αντλίας θερμότητας</a:t>
            </a:r>
          </a:p>
          <a:p>
            <a:pPr>
              <a:lnSpc>
                <a:spcPct val="110000"/>
              </a:lnSpc>
              <a:spcBef>
                <a:spcPts val="2000"/>
              </a:spcBef>
              <a:buFont typeface="Arial"/>
              <a:tabLst>
                <a:tab pos="457200" algn="l"/>
              </a:tabLst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Δαπ</a:t>
            </a:r>
            <a:r>
              <a:rPr dirty="0" err="1"/>
              <a:t>άνες</a:t>
            </a:r>
            <a:r>
              <a:rPr dirty="0"/>
              <a:t> </a:t>
            </a:r>
            <a:r>
              <a:rPr dirty="0" err="1"/>
              <a:t>εγκ</a:t>
            </a:r>
            <a:r>
              <a:rPr dirty="0"/>
              <a:t>ατάστασης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57200" algn="l"/>
              </a:tabLst>
              <a:defRPr sz="2500" i="1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Ο </a:t>
            </a:r>
            <a:r>
              <a:rPr dirty="0" err="1"/>
              <a:t>Ωφελούμενος</a:t>
            </a:r>
            <a:r>
              <a:rPr dirty="0"/>
              <a:t> θα λαμβ</a:t>
            </a:r>
            <a:r>
              <a:rPr dirty="0" err="1"/>
              <a:t>άνει</a:t>
            </a:r>
            <a:r>
              <a:rPr dirty="0"/>
              <a:t> voucher </a:t>
            </a:r>
            <a:r>
              <a:rPr dirty="0" err="1"/>
              <a:t>γι</a:t>
            </a:r>
            <a:r>
              <a:rPr dirty="0"/>
              <a:t>α κάθε μια από αυτές τις δαπάνες, το οποίο θα εξαργυρώνει στον προμηθευτή της προτίμησης του μειώνοντας το κόστος απόκτησης του εξοπλισμού και  των απαραίτητων εργασιών</a:t>
            </a:r>
            <a:br>
              <a:rPr dirty="0"/>
            </a:br>
            <a:endParaRPr dirty="0"/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57200" algn="l"/>
              </a:tabLst>
              <a:defRPr sz="2800" u="sng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Επ</a:t>
            </a:r>
            <a:r>
              <a:rPr dirty="0" err="1"/>
              <a:t>ιδότησης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θερμοσίφωνες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57200" algn="l"/>
              </a:tabLst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Έως</a:t>
            </a:r>
            <a:r>
              <a:rPr dirty="0"/>
              <a:t> </a:t>
            </a:r>
            <a:r>
              <a:rPr sz="2700" dirty="0"/>
              <a:t>840 €</a:t>
            </a:r>
            <a:r>
              <a:rPr lang="el-GR" sz="2700" dirty="0"/>
              <a:t>*</a:t>
            </a:r>
            <a:r>
              <a:rPr sz="2700" dirty="0"/>
              <a:t> </a:t>
            </a:r>
            <a:r>
              <a:rPr sz="2700" dirty="0" err="1"/>
              <a:t>γι</a:t>
            </a:r>
            <a:r>
              <a:rPr sz="2700" dirty="0"/>
              <a:t>α τα ευάλωτα νοικοκυριά + 180 € εργασίες</a:t>
            </a:r>
            <a:br>
              <a:rPr sz="2700" dirty="0"/>
            </a:br>
            <a:r>
              <a:rPr sz="2700" dirty="0"/>
              <a:t>Έως 600 €</a:t>
            </a:r>
            <a:r>
              <a:rPr lang="el-GR" sz="2700" dirty="0"/>
              <a:t>*</a:t>
            </a:r>
            <a:r>
              <a:rPr sz="2700" dirty="0"/>
              <a:t> για τον γενικό πληθυσμό + 100 € εργασίες 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57200" algn="l"/>
              </a:tabLst>
              <a:defRPr sz="2700" u="sng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2800" dirty="0"/>
              <a:t>Επ</a:t>
            </a:r>
            <a:r>
              <a:rPr sz="2800" dirty="0" err="1"/>
              <a:t>ιδότηση</a:t>
            </a:r>
            <a:r>
              <a:rPr sz="2800" dirty="0"/>
              <a:t> </a:t>
            </a:r>
            <a:r>
              <a:rPr sz="2800" dirty="0" err="1"/>
              <a:t>γι</a:t>
            </a:r>
            <a:r>
              <a:rPr sz="2800" dirty="0"/>
              <a:t>α αντλίες θερμότητας: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57200" algn="l"/>
              </a:tabLst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2700" dirty="0" err="1"/>
              <a:t>Έως</a:t>
            </a:r>
            <a:r>
              <a:rPr sz="2700" dirty="0"/>
              <a:t> </a:t>
            </a:r>
            <a:r>
              <a:rPr dirty="0"/>
              <a:t>5.000 €</a:t>
            </a:r>
            <a:r>
              <a:rPr lang="el-GR" dirty="0"/>
              <a:t>*</a:t>
            </a:r>
            <a:r>
              <a:rPr dirty="0"/>
              <a:t>  + 1.000 €  </a:t>
            </a:r>
            <a:r>
              <a:rPr dirty="0" err="1"/>
              <a:t>γι</a:t>
            </a:r>
            <a:r>
              <a:rPr dirty="0"/>
              <a:t>α τις εργασίες</a:t>
            </a:r>
            <a:endParaRPr lang="el-GR" dirty="0"/>
          </a:p>
          <a:p>
            <a:pPr indent="12700">
              <a:lnSpc>
                <a:spcPct val="110000"/>
              </a:lnSpc>
              <a:spcBef>
                <a:spcPts val="2000"/>
              </a:spcBef>
              <a:tabLst>
                <a:tab pos="457200" algn="l"/>
              </a:tabLst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l-GR" dirty="0"/>
              <a:t>Πλέον του 60% του αναλογούντος ΦΠΑ επί της </a:t>
            </a:r>
            <a:r>
              <a:rPr lang="el-GR"/>
              <a:t>αξίας αγοράς</a:t>
            </a:r>
            <a:endParaRPr dirty="0"/>
          </a:p>
          <a:p>
            <a:pPr indent="12700">
              <a:spcBef>
                <a:spcPts val="1800"/>
              </a:spcBef>
              <a:tabLst>
                <a:tab pos="457200" algn="l"/>
              </a:tabLst>
              <a:defRPr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540238" indent="-527538">
              <a:spcBef>
                <a:spcPts val="1800"/>
              </a:spcBef>
              <a:buSzPct val="100000"/>
              <a:buChar char="✓"/>
              <a:tabLst>
                <a:tab pos="457200" algn="l"/>
              </a:tabLst>
              <a:defRPr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540238" indent="-527538">
              <a:spcBef>
                <a:spcPts val="1800"/>
              </a:spcBef>
              <a:buSzPct val="100000"/>
              <a:buChar char="✓"/>
              <a:tabLst>
                <a:tab pos="457200" algn="l"/>
              </a:tabLst>
              <a:defRPr>
                <a:solidFill>
                  <a:srgbClr val="285E7B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sp>
        <p:nvSpPr>
          <p:cNvPr id="192" name="object 7"/>
          <p:cNvSpPr txBox="1"/>
          <p:nvPr/>
        </p:nvSpPr>
        <p:spPr>
          <a:xfrm>
            <a:off x="23505583" y="12192715"/>
            <a:ext cx="590439" cy="24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8</a:t>
            </a:r>
          </a:p>
        </p:txBody>
      </p:sp>
      <p:pic>
        <p:nvPicPr>
          <p:cNvPr id="193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21" y="400606"/>
            <a:ext cx="1309457" cy="130945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Στόχος η εγκατάσταση ηλιακών θερμοσιφώνων και η αντικατάσταση ρυπογόνων συστημάτων θέρμανσης με αντλίες θερμότητας…"/>
          <p:cNvSpPr txBox="1"/>
          <p:nvPr/>
        </p:nvSpPr>
        <p:spPr>
          <a:xfrm>
            <a:off x="1518470" y="3050072"/>
            <a:ext cx="10215602" cy="7247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indent="12700">
              <a:lnSpc>
                <a:spcPct val="110000"/>
              </a:lnSpc>
              <a:spcBef>
                <a:spcPts val="1900"/>
              </a:spcBef>
              <a:buFont typeface="Wingdings"/>
              <a:tabLst>
                <a:tab pos="457200" algn="l"/>
              </a:tabLst>
              <a:defRPr sz="3100">
                <a:solidFill>
                  <a:srgbClr val="11595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 err="1"/>
              <a:t>Στόχος</a:t>
            </a:r>
            <a:r>
              <a:rPr dirty="0"/>
              <a:t> η </a:t>
            </a:r>
            <a:r>
              <a:rPr dirty="0" err="1"/>
              <a:t>εγκ</a:t>
            </a:r>
            <a:r>
              <a:rPr dirty="0"/>
              <a:t>ατάσταση ηλιακών θερμοσιφώνων και η αντικατάσταση ρυπογόνων συστημάτων θέρμανσης με αντλίες θερμότητας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buFont typeface="Wingdings"/>
              <a:tabLst>
                <a:tab pos="457200" algn="l"/>
              </a:tabLst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Κύρι</a:t>
            </a:r>
            <a:r>
              <a:rPr dirty="0"/>
              <a:t>α ή Δευτερεύουσα Κατοικία</a:t>
            </a:r>
            <a:br>
              <a:rPr dirty="0"/>
            </a:br>
            <a:r>
              <a:rPr dirty="0"/>
              <a:t>Ιδιόκτητη,μισθωμένη ή και παραχωρημένη κατοικία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buFont typeface="Wingdings"/>
              <a:tabLst>
                <a:tab pos="457200" algn="l"/>
              </a:tabLst>
              <a:defRPr sz="27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u="sng" dirty="0" err="1"/>
              <a:t>Δεν</a:t>
            </a:r>
            <a:r>
              <a:rPr u="sng" dirty="0"/>
              <a:t> </a:t>
            </a:r>
            <a:r>
              <a:rPr u="sng" dirty="0" err="1"/>
              <a:t>είν</a:t>
            </a:r>
            <a:r>
              <a:rPr u="sng" dirty="0"/>
              <a:t>αι προαπαιτούμενο να ανακυκλωθεί παλιός θερμοσίφωνας, </a:t>
            </a:r>
            <a:r>
              <a:rPr dirty="0"/>
              <a:t>όπως ίσχυε στο προηγούμενο πρόγραμμα.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buFont typeface="Wingdings"/>
              <a:tabLst>
                <a:tab pos="457200" algn="l"/>
              </a:tabLst>
              <a:defRPr sz="2700">
                <a:solidFill>
                  <a:srgbClr val="285E7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b="1" dirty="0" err="1">
                <a:solidFill>
                  <a:srgbClr val="7E1E0F"/>
                </a:solidFill>
              </a:rPr>
              <a:t>Ευάλωτ</a:t>
            </a:r>
            <a:r>
              <a:rPr b="1">
                <a:solidFill>
                  <a:srgbClr val="7E1E0F"/>
                </a:solidFill>
              </a:rPr>
              <a:t>α Νοικοκυριά: </a:t>
            </a:r>
            <a:br>
              <a:rPr b="1">
                <a:solidFill>
                  <a:srgbClr val="11595A"/>
                </a:solidFill>
              </a:rPr>
            </a:br>
            <a:r>
              <a:rPr>
                <a:solidFill>
                  <a:srgbClr val="11595A"/>
                </a:solidFill>
              </a:rPr>
              <a:t>Ατομικό έως 5.000 € ή οικογενειακό έως 10.000 €, </a:t>
            </a:r>
            <a:r>
              <a:rPr>
                <a:solidFill>
                  <a:srgbClr val="7E1E0F"/>
                </a:solidFill>
              </a:rPr>
              <a:t>ΕΠΙΔΟΤΗΣΗ 60% για τον θερμοσίφωνα και 50% για την αντλία </a:t>
            </a:r>
          </a:p>
          <a:p>
            <a:pPr indent="12700">
              <a:lnSpc>
                <a:spcPct val="110000"/>
              </a:lnSpc>
              <a:spcBef>
                <a:spcPts val="2000"/>
              </a:spcBef>
              <a:buFont typeface="Wingdings"/>
              <a:tabLst>
                <a:tab pos="457200" algn="l"/>
              </a:tabLst>
              <a:defRPr sz="2700">
                <a:latin typeface="+mn-lt"/>
                <a:ea typeface="+mn-ea"/>
                <a:cs typeface="+mn-cs"/>
                <a:sym typeface="Helvetica Neue"/>
              </a:defRPr>
            </a:pPr>
            <a:r>
              <a:rPr b="1" dirty="0" err="1">
                <a:solidFill>
                  <a:srgbClr val="7E1E0F"/>
                </a:solidFill>
              </a:rPr>
              <a:t>Γενικός</a:t>
            </a:r>
            <a:r>
              <a:rPr b="1" dirty="0">
                <a:solidFill>
                  <a:srgbClr val="7E1E0F"/>
                </a:solidFill>
              </a:rPr>
              <a:t> </a:t>
            </a:r>
            <a:r>
              <a:rPr b="1" dirty="0" err="1">
                <a:solidFill>
                  <a:srgbClr val="7E1E0F"/>
                </a:solidFill>
              </a:rPr>
              <a:t>Πληθυσμός</a:t>
            </a:r>
            <a:r>
              <a:rPr b="1" dirty="0">
                <a:solidFill>
                  <a:srgbClr val="7E1E0F"/>
                </a:solidFill>
              </a:rPr>
              <a:t>:</a:t>
            </a:r>
            <a:r>
              <a:rPr dirty="0">
                <a:solidFill>
                  <a:srgbClr val="7E1E0F"/>
                </a:solidFill>
              </a:rPr>
              <a:t> </a:t>
            </a:r>
            <a:br>
              <a:rPr dirty="0">
                <a:solidFill>
                  <a:srgbClr val="375D78"/>
                </a:solidFill>
              </a:rPr>
            </a:br>
            <a:r>
              <a:rPr dirty="0" err="1">
                <a:solidFill>
                  <a:srgbClr val="375D78"/>
                </a:solidFill>
              </a:rPr>
              <a:t>Ατομικό</a:t>
            </a:r>
            <a:r>
              <a:rPr dirty="0">
                <a:solidFill>
                  <a:srgbClr val="375D78"/>
                </a:solidFill>
              </a:rPr>
              <a:t> </a:t>
            </a:r>
            <a:r>
              <a:rPr dirty="0" err="1">
                <a:solidFill>
                  <a:srgbClr val="375D78"/>
                </a:solidFill>
              </a:rPr>
              <a:t>άνω</a:t>
            </a:r>
            <a:r>
              <a:rPr dirty="0">
                <a:solidFill>
                  <a:srgbClr val="375D78"/>
                </a:solidFill>
              </a:rPr>
              <a:t> </a:t>
            </a:r>
            <a:r>
              <a:rPr dirty="0" err="1">
                <a:solidFill>
                  <a:srgbClr val="375D78"/>
                </a:solidFill>
              </a:rPr>
              <a:t>των</a:t>
            </a:r>
            <a:r>
              <a:rPr dirty="0">
                <a:solidFill>
                  <a:srgbClr val="375D78"/>
                </a:solidFill>
              </a:rPr>
              <a:t> 5.000 € ή </a:t>
            </a:r>
            <a:r>
              <a:rPr dirty="0" err="1">
                <a:solidFill>
                  <a:srgbClr val="375D78"/>
                </a:solidFill>
              </a:rPr>
              <a:t>οικογενει</a:t>
            </a:r>
            <a:r>
              <a:rPr dirty="0">
                <a:solidFill>
                  <a:srgbClr val="375D78"/>
                </a:solidFill>
              </a:rPr>
              <a:t>ακό άνω των 10.000 € </a:t>
            </a:r>
            <a:r>
              <a:rPr dirty="0">
                <a:solidFill>
                  <a:srgbClr val="7E1E0F"/>
                </a:solidFill>
              </a:rPr>
              <a:t>ΕΠΙΔΟΤΗΣΗ 50% για τον θερμοσίφωνα και 50% για την αντλία </a:t>
            </a:r>
          </a:p>
        </p:txBody>
      </p:sp>
      <p:sp>
        <p:nvSpPr>
          <p:cNvPr id="195" name="Group"/>
          <p:cNvSpPr/>
          <p:nvPr/>
        </p:nvSpPr>
        <p:spPr>
          <a:xfrm>
            <a:off x="22435806" y="296427"/>
            <a:ext cx="173498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90000"/>
              </a:lnSpc>
              <a:spcBef>
                <a:spcPts val="200"/>
              </a:spcBef>
              <a:defRPr sz="1600" spc="-48">
                <a:solidFill>
                  <a:srgbClr val="3973B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Προγράμματα</a:t>
            </a:r>
            <a:br/>
            <a:r>
              <a:rPr spc="-32"/>
              <a:t>Ενεργειακής</a:t>
            </a:r>
            <a:br>
              <a:rPr spc="-32"/>
            </a:br>
            <a:r>
              <a:rPr spc="-32"/>
              <a:t>Αναβάθμισης</a:t>
            </a:r>
          </a:p>
        </p:txBody>
      </p:sp>
      <p:sp>
        <p:nvSpPr>
          <p:cNvPr id="196" name="ΕΠΙΛΕΞΙΜΕΣ  ΔΑΠΑΝΕΣ"/>
          <p:cNvSpPr txBox="1"/>
          <p:nvPr/>
        </p:nvSpPr>
        <p:spPr>
          <a:xfrm>
            <a:off x="15272403" y="702193"/>
            <a:ext cx="5667411" cy="70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>
            <a:lvl1pPr indent="12700">
              <a:spcBef>
                <a:spcPts val="1800"/>
              </a:spcBef>
              <a:tabLst>
                <a:tab pos="457200" algn="l"/>
              </a:tabLst>
              <a:defRPr sz="4000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ΕΠΙΛΕΞΙΜΕΣ  ΔΑΠΑΝΕΣ</a:t>
            </a:r>
          </a:p>
        </p:txBody>
      </p:sp>
      <p:sp>
        <p:nvSpPr>
          <p:cNvPr id="197" name="Line"/>
          <p:cNvSpPr/>
          <p:nvPr/>
        </p:nvSpPr>
        <p:spPr>
          <a:xfrm flipV="1">
            <a:off x="12762333" y="2566861"/>
            <a:ext cx="1" cy="9741164"/>
          </a:xfrm>
          <a:prstGeom prst="line">
            <a:avLst/>
          </a:prstGeom>
          <a:ln w="38100">
            <a:solidFill>
              <a:srgbClr val="045F7E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338">
              <a:lnSpc>
                <a:spcPct val="90000"/>
              </a:lnSpc>
              <a:spcBef>
                <a:spcPts val="4500"/>
              </a:spcBef>
              <a:defRPr sz="4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98" name="Ornament 3"/>
          <p:cNvSpPr/>
          <p:nvPr/>
        </p:nvSpPr>
        <p:spPr>
          <a:xfrm>
            <a:off x="14483154" y="3861640"/>
            <a:ext cx="275440" cy="275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199" name="Ornament 3"/>
          <p:cNvSpPr/>
          <p:nvPr/>
        </p:nvSpPr>
        <p:spPr>
          <a:xfrm>
            <a:off x="14483154" y="2746139"/>
            <a:ext cx="275440" cy="275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00" name="Ornament 3"/>
          <p:cNvSpPr/>
          <p:nvPr/>
        </p:nvSpPr>
        <p:spPr>
          <a:xfrm>
            <a:off x="14483154" y="2029473"/>
            <a:ext cx="275440" cy="275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"/>
          <p:cNvGrpSpPr/>
          <p:nvPr/>
        </p:nvGrpSpPr>
        <p:grpSpPr>
          <a:xfrm>
            <a:off x="415552" y="12471385"/>
            <a:ext cx="3647971" cy="848986"/>
            <a:chOff x="0" y="0"/>
            <a:chExt cx="3647969" cy="848985"/>
          </a:xfrm>
        </p:grpSpPr>
        <p:pic>
          <p:nvPicPr>
            <p:cNvPr id="202" name="object 3" descr="objec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34979" cy="8489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object 4"/>
            <p:cNvSpPr txBox="1"/>
            <p:nvPr/>
          </p:nvSpPr>
          <p:spPr>
            <a:xfrm>
              <a:off x="1912990" y="14754"/>
              <a:ext cx="1734980" cy="81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12700">
                <a:lnSpc>
                  <a:spcPct val="90000"/>
                </a:lnSpc>
                <a:spcBef>
                  <a:spcPts val="200"/>
                </a:spcBef>
                <a:defRPr sz="1600" spc="-48">
                  <a:solidFill>
                    <a:srgbClr val="3973B5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Προγράμματα</a:t>
              </a:r>
              <a:br/>
              <a:r>
                <a:rPr spc="-32"/>
                <a:t>Ενεργειακής</a:t>
              </a:r>
              <a:br>
                <a:rPr spc="-32"/>
              </a:br>
              <a:r>
                <a:rPr spc="-32"/>
                <a:t>Αναβάθμισης</a:t>
              </a:r>
            </a:p>
          </p:txBody>
        </p:sp>
      </p:grpSp>
      <p:sp>
        <p:nvSpPr>
          <p:cNvPr id="205" name="object 7"/>
          <p:cNvSpPr txBox="1"/>
          <p:nvPr/>
        </p:nvSpPr>
        <p:spPr>
          <a:xfrm>
            <a:off x="23505583" y="12192715"/>
            <a:ext cx="590439" cy="24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800" spc="393">
                <a:solidFill>
                  <a:srgbClr val="5E5E5E"/>
                </a:solidFill>
                <a:latin typeface="Naxos"/>
                <a:ea typeface="Naxos"/>
                <a:cs typeface="Naxos"/>
                <a:sym typeface="Naxos"/>
              </a:defRPr>
            </a:lvl1pPr>
          </a:lstStyle>
          <a:p>
            <a:r>
              <a:t>9</a:t>
            </a:r>
          </a:p>
        </p:txBody>
      </p:sp>
      <p:sp>
        <p:nvSpPr>
          <p:cNvPr id="206" name="Google Shape;193;p21"/>
          <p:cNvSpPr/>
          <p:nvPr/>
        </p:nvSpPr>
        <p:spPr>
          <a:xfrm>
            <a:off x="674796" y="-69216"/>
            <a:ext cx="14539307" cy="1549167"/>
          </a:xfrm>
          <a:prstGeom prst="rect">
            <a:avLst/>
          </a:prstGeom>
          <a:solidFill>
            <a:srgbClr val="11595A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 defTabSz="2438400">
              <a:defRPr sz="36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07" name="object 6"/>
          <p:cNvSpPr txBox="1"/>
          <p:nvPr/>
        </p:nvSpPr>
        <p:spPr>
          <a:xfrm>
            <a:off x="2917786" y="464744"/>
            <a:ext cx="12896948" cy="57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924674" indent="12700">
              <a:lnSpc>
                <a:spcPct val="113100"/>
              </a:lnSpc>
              <a:tabLst>
                <a:tab pos="457200" algn="l"/>
              </a:tabLst>
              <a:defRPr sz="38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ΣΥΣΤΗΜΑΤΑ ΑΠΟΘΗΚΕΥΣΗΣ ΓΙΑ ΤΙΣ ΕΠΙΧΕΙΡΗΣΕΙΣ</a:t>
            </a:r>
          </a:p>
        </p:txBody>
      </p:sp>
      <p:sp>
        <p:nvSpPr>
          <p:cNvPr id="208" name="Υπότιτλος 2"/>
          <p:cNvSpPr txBox="1"/>
          <p:nvPr/>
        </p:nvSpPr>
        <p:spPr>
          <a:xfrm>
            <a:off x="1637619" y="3853705"/>
            <a:ext cx="13174954" cy="7969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defRPr sz="2700" b="1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ΔΙΚΑΙΟΥΧΟΙ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pPr>
            <a:r>
              <a:rPr sz="2700">
                <a:solidFill>
                  <a:srgbClr val="11595A"/>
                </a:solidFill>
              </a:rPr>
              <a:t>Όλες οι υφιστάμενες Επιχειρήσεις, ανεξαρτήτου νομικής μορφής και μεγέθους.</a:t>
            </a:r>
            <a:br>
              <a:rPr sz="2700"/>
            </a:br>
            <a:br>
              <a:rPr sz="2700"/>
            </a:br>
            <a:r>
              <a:rPr sz="2700" u="sng">
                <a:solidFill>
                  <a:srgbClr val="7E1E0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Προϋποθέσεις:</a:t>
            </a:r>
            <a:endParaRPr sz="2700">
              <a:solidFill>
                <a:srgbClr val="7E1E0F"/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Να έχουν ιδρυθεί έως τις 30.6.2024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Κατά τη χρονική στιγμή της αίτησης τους στο Πρόγραμμα, δεν έχουν εκκινήσει τις κατασκευαστικές εργασίες για φωτοβολταϊκό σταθμό και σύστημα αποθήκευσης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lnSpc>
                <a:spcPct val="110000"/>
              </a:lnSpc>
              <a:spcBef>
                <a:spcPts val="1000"/>
              </a:spcBef>
              <a:defRPr sz="2700" u="sng">
                <a:solidFill>
                  <a:srgbClr val="7E1E0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Επιδοτήσεις  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600" b="1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b="0"/>
              <a:t>100% για το Σύμβουλο Έργου και έως 15.000 €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600" b="1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u="sng"/>
              <a:t>30 έως 50% για την προμήθεια του συστήματος: </a:t>
            </a:r>
            <a:br>
              <a:rPr u="sng"/>
            </a:br>
            <a:r>
              <a:rPr b="0"/>
              <a:t>Έως 400.000€/MWh για μπαταρίες έως 1h</a:t>
            </a:r>
            <a:br>
              <a:rPr b="0"/>
            </a:br>
            <a:r>
              <a:rPr b="0"/>
              <a:t>Έως  350.000€/MWh για μπαταρίες από 1h έως 2h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50% για το κόστος διασύνδεσης με τον ΔΕΔΔΗΕ και έως </a:t>
            </a:r>
            <a:r>
              <a:rPr b="1"/>
              <a:t>5.000 €/παροχή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50% για τη μελέτη - διαστασιολόγηση του συστήματος : </a:t>
            </a:r>
            <a:r>
              <a:rPr b="1"/>
              <a:t>5.000 €/MWh και έως 20.000 €</a:t>
            </a:r>
          </a:p>
        </p:txBody>
      </p:sp>
      <p:sp>
        <p:nvSpPr>
          <p:cNvPr id="209" name="Δαπάνες Εξοπλισμού:…"/>
          <p:cNvSpPr txBox="1"/>
          <p:nvPr/>
        </p:nvSpPr>
        <p:spPr>
          <a:xfrm>
            <a:off x="16515351" y="3047969"/>
            <a:ext cx="7259137" cy="7645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5453" tIns="55453" rIns="55453" bIns="55453">
            <a:spAutoFit/>
          </a:bodyPr>
          <a:lstStyle/>
          <a:p>
            <a:pPr algn="just">
              <a:spcBef>
                <a:spcPts val="1000"/>
              </a:spcBef>
              <a:defRPr sz="2700" b="1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Δαπάνες Εξοπλισμού:</a:t>
            </a:r>
          </a:p>
          <a:p>
            <a:pPr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Προμήθεια και εγκατάσταση συστήματος αποθήκευσης καθώς και παρελκόμενων υλικών</a:t>
            </a:r>
          </a:p>
          <a:p>
            <a:pPr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Προμήθεια και εγκατάσταση </a:t>
            </a:r>
            <a:r>
              <a:rPr i="1"/>
              <a:t>Energy Management System</a:t>
            </a:r>
            <a:r>
              <a:t>, (εξοπλισμός και λογισμικό για αποδοτικότερο σύστημα παραγωγής και αποθήκευσης ενέργειας)</a:t>
            </a:r>
          </a:p>
          <a:p>
            <a:pPr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spcBef>
                <a:spcPts val="1000"/>
              </a:spcBef>
              <a:defRPr sz="2700" b="1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Δαπάνες Υπηρεσιών:</a:t>
            </a:r>
          </a:p>
          <a:p>
            <a:pPr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Αμοιβή για μελέτη – διαστασιολόγηση του συστήματος (Φωτοβολταϊκού και μπαταρία).</a:t>
            </a:r>
          </a:p>
          <a:p>
            <a:pPr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Αμοιβή για Συμβούλους Διοίκησης Έργου στα πλαίσια του Προγράμματος. </a:t>
            </a:r>
          </a:p>
          <a:p>
            <a:pPr>
              <a:spcBef>
                <a:spcPts val="1000"/>
              </a:spcBef>
              <a:defRPr sz="2600">
                <a:solidFill>
                  <a:srgbClr val="11595A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Αμοιβή για το Κόστος διασύνδεσης με ΔΕΔΔΗΕ / ΑΔΜΗΕ.</a:t>
            </a:r>
          </a:p>
        </p:txBody>
      </p:sp>
      <p:pic>
        <p:nvPicPr>
          <p:cNvPr id="210" name="lighting.png" descr="ligh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61" y="203521"/>
            <a:ext cx="1003693" cy="100369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ΛΗΞΗ ΠΡΟΓΡΑΜΜΑΤΟΣ : 28/2/2025"/>
          <p:cNvSpPr txBox="1"/>
          <p:nvPr/>
        </p:nvSpPr>
        <p:spPr>
          <a:xfrm>
            <a:off x="1488126" y="2828695"/>
            <a:ext cx="5207061" cy="471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/>
          <a:p>
            <a:pPr>
              <a:spcBef>
                <a:spcPts val="1200"/>
              </a:spcBef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b="0">
                <a:solidFill>
                  <a:srgbClr val="11595A"/>
                </a:solidFill>
              </a:rPr>
              <a:t>ΛΗΞΗ ΠΡΟΓΡΑΜΜΑΤΟΣ 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E1E0F"/>
                </a:solidFill>
              </a:rPr>
              <a:t>28/2/2025</a:t>
            </a:r>
          </a:p>
        </p:txBody>
      </p:sp>
      <p:sp>
        <p:nvSpPr>
          <p:cNvPr id="212" name="Group"/>
          <p:cNvSpPr/>
          <p:nvPr/>
        </p:nvSpPr>
        <p:spPr>
          <a:xfrm>
            <a:off x="22435806" y="296427"/>
            <a:ext cx="173498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90000"/>
              </a:lnSpc>
              <a:spcBef>
                <a:spcPts val="200"/>
              </a:spcBef>
              <a:defRPr sz="1600" spc="-48">
                <a:solidFill>
                  <a:srgbClr val="3973B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Προγράμματα</a:t>
            </a:r>
            <a:br/>
            <a:r>
              <a:rPr spc="-32"/>
              <a:t>Ενεργειακής</a:t>
            </a:r>
            <a:br>
              <a:rPr spc="-32"/>
            </a:br>
            <a:r>
              <a:rPr spc="-32"/>
              <a:t>Αναβάθμισης</a:t>
            </a:r>
          </a:p>
        </p:txBody>
      </p:sp>
      <p:sp>
        <p:nvSpPr>
          <p:cNvPr id="213" name="Ornament 3"/>
          <p:cNvSpPr/>
          <p:nvPr/>
        </p:nvSpPr>
        <p:spPr>
          <a:xfrm>
            <a:off x="1053126" y="6078089"/>
            <a:ext cx="262731" cy="26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14" name="Ornament 3"/>
          <p:cNvSpPr/>
          <p:nvPr/>
        </p:nvSpPr>
        <p:spPr>
          <a:xfrm>
            <a:off x="1053126" y="6665355"/>
            <a:ext cx="262731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15" name="ΠΡΟΫΠΟΛΟΓΙΣΜΟΣ 154 εκατ €"/>
          <p:cNvSpPr txBox="1"/>
          <p:nvPr/>
        </p:nvSpPr>
        <p:spPr>
          <a:xfrm>
            <a:off x="1424016" y="2085090"/>
            <a:ext cx="7508911" cy="71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defRPr sz="40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solidFill>
                  <a:srgbClr val="7E1E0F"/>
                </a:solidFill>
              </a:rPr>
              <a:t>ΠΡΟΫΠΟΛΟΓΙΣΜΟΣ </a:t>
            </a:r>
            <a:r>
              <a:rPr b="1">
                <a:solidFill>
                  <a:srgbClr val="7E1E0F"/>
                </a:solidFill>
              </a:rPr>
              <a:t>154 εκατ €</a:t>
            </a:r>
          </a:p>
        </p:txBody>
      </p:sp>
      <p:sp>
        <p:nvSpPr>
          <p:cNvPr id="216" name="Ornament 3"/>
          <p:cNvSpPr/>
          <p:nvPr/>
        </p:nvSpPr>
        <p:spPr>
          <a:xfrm>
            <a:off x="1053126" y="8851360"/>
            <a:ext cx="262731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17" name="Ornament 3"/>
          <p:cNvSpPr/>
          <p:nvPr/>
        </p:nvSpPr>
        <p:spPr>
          <a:xfrm>
            <a:off x="1053126" y="9442139"/>
            <a:ext cx="262731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18" name="Ornament 3"/>
          <p:cNvSpPr/>
          <p:nvPr/>
        </p:nvSpPr>
        <p:spPr>
          <a:xfrm>
            <a:off x="1053126" y="10833588"/>
            <a:ext cx="262731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19" name="Ornament 3"/>
          <p:cNvSpPr/>
          <p:nvPr/>
        </p:nvSpPr>
        <p:spPr>
          <a:xfrm>
            <a:off x="1053126" y="11420204"/>
            <a:ext cx="262731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20" name="ΕΠΙΛΕΞΙΜΕΣ  ΔΑΠΑΝΕΣ"/>
          <p:cNvSpPr txBox="1"/>
          <p:nvPr/>
        </p:nvSpPr>
        <p:spPr>
          <a:xfrm>
            <a:off x="16669156" y="2091184"/>
            <a:ext cx="5667411" cy="70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5453" tIns="55453" rIns="55453" bIns="55453">
            <a:spAutoFit/>
          </a:bodyPr>
          <a:lstStyle>
            <a:lvl1pPr indent="12700">
              <a:spcBef>
                <a:spcPts val="1800"/>
              </a:spcBef>
              <a:tabLst>
                <a:tab pos="457200" algn="l"/>
              </a:tabLst>
              <a:defRPr sz="4000">
                <a:solidFill>
                  <a:srgbClr val="7E1E0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ΕΠΙΛΕΞΙΜΕΣ  ΔΑΠΑΝΕΣ</a:t>
            </a:r>
          </a:p>
        </p:txBody>
      </p:sp>
      <p:sp>
        <p:nvSpPr>
          <p:cNvPr id="221" name="Line"/>
          <p:cNvSpPr/>
          <p:nvPr/>
        </p:nvSpPr>
        <p:spPr>
          <a:xfrm flipV="1">
            <a:off x="15153385" y="2259101"/>
            <a:ext cx="1" cy="9741165"/>
          </a:xfrm>
          <a:prstGeom prst="line">
            <a:avLst/>
          </a:prstGeom>
          <a:ln w="38100">
            <a:solidFill>
              <a:srgbClr val="045F7E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338">
              <a:lnSpc>
                <a:spcPct val="90000"/>
              </a:lnSpc>
              <a:spcBef>
                <a:spcPts val="4500"/>
              </a:spcBef>
              <a:defRPr sz="4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22" name="Ornament 3"/>
          <p:cNvSpPr/>
          <p:nvPr/>
        </p:nvSpPr>
        <p:spPr>
          <a:xfrm>
            <a:off x="15905221" y="3711249"/>
            <a:ext cx="262732" cy="26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23" name="Ornament 3"/>
          <p:cNvSpPr/>
          <p:nvPr/>
        </p:nvSpPr>
        <p:spPr>
          <a:xfrm>
            <a:off x="15905221" y="4666832"/>
            <a:ext cx="262732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24" name="Ornament 3"/>
          <p:cNvSpPr/>
          <p:nvPr/>
        </p:nvSpPr>
        <p:spPr>
          <a:xfrm>
            <a:off x="15905221" y="7524826"/>
            <a:ext cx="262732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25" name="Ornament 3"/>
          <p:cNvSpPr/>
          <p:nvPr/>
        </p:nvSpPr>
        <p:spPr>
          <a:xfrm>
            <a:off x="15905221" y="8454123"/>
            <a:ext cx="262732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  <p:sp>
        <p:nvSpPr>
          <p:cNvPr id="226" name="Ornament 3"/>
          <p:cNvSpPr/>
          <p:nvPr/>
        </p:nvSpPr>
        <p:spPr>
          <a:xfrm>
            <a:off x="15905221" y="9383420"/>
            <a:ext cx="262732" cy="262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rgbClr val="7E1E0F"/>
          </a:solidFill>
          <a:ln w="12700">
            <a:miter lim="400000"/>
          </a:ln>
        </p:spPr>
        <p:txBody>
          <a:bodyPr lIns="55453" tIns="55453" rIns="55453" bIns="55453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5453" tIns="55453" rIns="55453" bIns="55453" numCol="1" spcCol="38100" rtlCol="0" anchor="ctr">
        <a:spAutoFit/>
      </a:bodyPr>
      <a:lstStyle>
        <a:defPPr marL="0" marR="0" indent="0" algn="l" defTabSz="1109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453" tIns="55453" rIns="55453" bIns="55453" numCol="1" spcCol="38100" rtlCol="0" anchor="t">
        <a:spAutoFit/>
      </a:bodyPr>
      <a:lstStyle>
        <a:defPPr marL="0" marR="0" indent="0" algn="l" defTabSz="1109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5453" tIns="55453" rIns="55453" bIns="55453" numCol="1" spcCol="38100" rtlCol="0" anchor="ctr">
        <a:spAutoFit/>
      </a:bodyPr>
      <a:lstStyle>
        <a:defPPr marL="0" marR="0" indent="0" algn="l" defTabSz="1109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453" tIns="55453" rIns="55453" bIns="55453" numCol="1" spcCol="38100" rtlCol="0" anchor="t">
        <a:spAutoFit/>
      </a:bodyPr>
      <a:lstStyle>
        <a:defPPr marL="0" marR="0" indent="0" algn="l" defTabSz="11096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1176</Words>
  <Application>Microsoft Office PowerPoint</Application>
  <PresentationFormat>Προσαρμογή</PresentationFormat>
  <Paragraphs>166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Helvetica Neue</vt:lpstr>
      <vt:lpstr>Helvetica Neue Medium</vt:lpstr>
      <vt:lpstr>Tahoma</vt:lpstr>
      <vt:lpstr>Verdana</vt:lpstr>
      <vt:lpstr>Wingdings</vt:lpstr>
      <vt:lpstr>Office Theme</vt:lpstr>
      <vt:lpstr>Παρουσίαση του PowerPoint</vt:lpstr>
      <vt:lpstr>ΑΠΟΛΟΓΙΣΜΟΣ ΠΡΟΓΡΑΜΜΑΤΩΝ ΕΞΟΙΚΟΝΟΜΗΣΗΣ ΕΝΕΡΓΕΙΑΣ</vt:lpstr>
      <vt:lpstr>ΕΝΕΡΓΑ ΠΡΟΓΡΑΜΜΑΤΑ για επιλαχόντες δικαιούχους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ΝΙΚΟΣ</dc:creator>
  <cp:lastModifiedBy>Dimitris Korderas</cp:lastModifiedBy>
  <cp:revision>6</cp:revision>
  <dcterms:modified xsi:type="dcterms:W3CDTF">2025-01-27T16:29:49Z</dcterms:modified>
</cp:coreProperties>
</file>