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14"/>
  </p:notesMasterIdLst>
  <p:sldIdLst>
    <p:sldId id="256" r:id="rId5"/>
    <p:sldId id="450" r:id="rId6"/>
    <p:sldId id="274" r:id="rId7"/>
    <p:sldId id="361" r:id="rId8"/>
    <p:sldId id="376" r:id="rId9"/>
    <p:sldId id="426" r:id="rId10"/>
    <p:sldId id="427" r:id="rId11"/>
    <p:sldId id="377" r:id="rId12"/>
    <p:sldId id="378" r:id="rId13"/>
    <p:sldId id="379" r:id="rId14"/>
    <p:sldId id="428" r:id="rId15"/>
    <p:sldId id="449" r:id="rId16"/>
    <p:sldId id="380" r:id="rId17"/>
    <p:sldId id="430" r:id="rId18"/>
    <p:sldId id="433" r:id="rId19"/>
    <p:sldId id="431" r:id="rId20"/>
    <p:sldId id="434" r:id="rId21"/>
    <p:sldId id="432" r:id="rId22"/>
    <p:sldId id="435" r:id="rId23"/>
    <p:sldId id="438" r:id="rId24"/>
    <p:sldId id="436" r:id="rId25"/>
    <p:sldId id="441" r:id="rId26"/>
    <p:sldId id="437" r:id="rId27"/>
    <p:sldId id="440" r:id="rId28"/>
    <p:sldId id="444" r:id="rId29"/>
    <p:sldId id="445" r:id="rId30"/>
    <p:sldId id="446" r:id="rId31"/>
    <p:sldId id="442" r:id="rId32"/>
    <p:sldId id="447" r:id="rId33"/>
    <p:sldId id="448" r:id="rId34"/>
    <p:sldId id="443" r:id="rId35"/>
    <p:sldId id="384" r:id="rId36"/>
    <p:sldId id="386" r:id="rId37"/>
    <p:sldId id="453" r:id="rId38"/>
    <p:sldId id="451" r:id="rId39"/>
    <p:sldId id="452" r:id="rId40"/>
    <p:sldId id="454" r:id="rId41"/>
    <p:sldId id="458" r:id="rId42"/>
    <p:sldId id="459" r:id="rId43"/>
    <p:sldId id="460" r:id="rId44"/>
    <p:sldId id="461" r:id="rId45"/>
    <p:sldId id="462" r:id="rId46"/>
    <p:sldId id="463" r:id="rId47"/>
    <p:sldId id="387" r:id="rId48"/>
    <p:sldId id="464" r:id="rId49"/>
    <p:sldId id="470" r:id="rId50"/>
    <p:sldId id="477" r:id="rId51"/>
    <p:sldId id="465" r:id="rId52"/>
    <p:sldId id="466" r:id="rId53"/>
    <p:sldId id="467" r:id="rId54"/>
    <p:sldId id="388" r:id="rId55"/>
    <p:sldId id="526" r:id="rId56"/>
    <p:sldId id="469" r:id="rId57"/>
    <p:sldId id="478" r:id="rId58"/>
    <p:sldId id="390" r:id="rId59"/>
    <p:sldId id="471" r:id="rId60"/>
    <p:sldId id="472" r:id="rId61"/>
    <p:sldId id="473" r:id="rId62"/>
    <p:sldId id="474" r:id="rId63"/>
    <p:sldId id="475" r:id="rId64"/>
    <p:sldId id="476" r:id="rId65"/>
    <p:sldId id="479" r:id="rId66"/>
    <p:sldId id="480" r:id="rId67"/>
    <p:sldId id="527" r:id="rId68"/>
    <p:sldId id="481" r:id="rId69"/>
    <p:sldId id="528" r:id="rId70"/>
    <p:sldId id="482" r:id="rId71"/>
    <p:sldId id="393" r:id="rId72"/>
    <p:sldId id="484" r:id="rId73"/>
    <p:sldId id="486" r:id="rId74"/>
    <p:sldId id="487" r:id="rId75"/>
    <p:sldId id="488" r:id="rId76"/>
    <p:sldId id="485" r:id="rId77"/>
    <p:sldId id="494" r:id="rId78"/>
    <p:sldId id="495" r:id="rId79"/>
    <p:sldId id="489" r:id="rId80"/>
    <p:sldId id="491" r:id="rId81"/>
    <p:sldId id="492" r:id="rId82"/>
    <p:sldId id="493" r:id="rId83"/>
    <p:sldId id="496" r:id="rId84"/>
    <p:sldId id="497" r:id="rId85"/>
    <p:sldId id="498" r:id="rId86"/>
    <p:sldId id="499" r:id="rId87"/>
    <p:sldId id="500" r:id="rId88"/>
    <p:sldId id="501" r:id="rId89"/>
    <p:sldId id="502" r:id="rId90"/>
    <p:sldId id="503" r:id="rId91"/>
    <p:sldId id="504" r:id="rId92"/>
    <p:sldId id="505" r:id="rId93"/>
    <p:sldId id="506" r:id="rId94"/>
    <p:sldId id="507" r:id="rId95"/>
    <p:sldId id="509" r:id="rId96"/>
    <p:sldId id="510" r:id="rId97"/>
    <p:sldId id="511" r:id="rId98"/>
    <p:sldId id="512" r:id="rId99"/>
    <p:sldId id="514" r:id="rId100"/>
    <p:sldId id="513" r:id="rId101"/>
    <p:sldId id="515" r:id="rId102"/>
    <p:sldId id="516" r:id="rId103"/>
    <p:sldId id="517" r:id="rId104"/>
    <p:sldId id="518" r:id="rId105"/>
    <p:sldId id="519" r:id="rId106"/>
    <p:sldId id="520" r:id="rId107"/>
    <p:sldId id="521" r:id="rId108"/>
    <p:sldId id="522" r:id="rId109"/>
    <p:sldId id="523" r:id="rId110"/>
    <p:sldId id="524" r:id="rId111"/>
    <p:sldId id="529" r:id="rId112"/>
    <p:sldId id="263" r:id="rId113"/>
  </p:sldIdLst>
  <p:sldSz cx="20104100" cy="11309350"/>
  <p:notesSz cx="20104100" cy="1130935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3A8"/>
    <a:srgbClr val="FFCC00"/>
    <a:srgbClr val="31859C"/>
    <a:srgbClr val="4F81BD"/>
    <a:srgbClr val="89AAD3"/>
    <a:srgbClr val="CD5900"/>
    <a:srgbClr val="8E3B00"/>
    <a:srgbClr val="B39FCA"/>
    <a:srgbClr val="5A702C"/>
    <a:srgbClr val="369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3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6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heme" Target="theme/theme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notesMaster" Target="notesMasters/notesMaster1.xml"/><Relationship Id="rId119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Αλεξάνδρα Βλαχοκώστα" userId="ebe5381d-644d-4268-94b5-aa261835907c" providerId="ADAL" clId="{766BCA1A-D042-4EB2-98A6-1FDEF23A24CC}"/>
    <pc:docChg chg="undo custSel delSld modSld">
      <pc:chgData name="Αλεξάνδρα Βλαχοκώστα" userId="ebe5381d-644d-4268-94b5-aa261835907c" providerId="ADAL" clId="{766BCA1A-D042-4EB2-98A6-1FDEF23A24CC}" dt="2023-05-29T11:51:11.895" v="42" actId="20577"/>
      <pc:docMkLst>
        <pc:docMk/>
      </pc:docMkLst>
      <pc:sldChg chg="modSp mod">
        <pc:chgData name="Αλεξάνδρα Βλαχοκώστα" userId="ebe5381d-644d-4268-94b5-aa261835907c" providerId="ADAL" clId="{766BCA1A-D042-4EB2-98A6-1FDEF23A24CC}" dt="2023-05-26T10:33:47.804" v="11" actId="20577"/>
        <pc:sldMkLst>
          <pc:docMk/>
          <pc:sldMk cId="0" sldId="256"/>
        </pc:sldMkLst>
        <pc:spChg chg="mod">
          <ac:chgData name="Αλεξάνδρα Βλαχοκώστα" userId="ebe5381d-644d-4268-94b5-aa261835907c" providerId="ADAL" clId="{766BCA1A-D042-4EB2-98A6-1FDEF23A24CC}" dt="2023-05-26T10:33:47.804" v="11" actId="20577"/>
          <ac:spMkLst>
            <pc:docMk/>
            <pc:sldMk cId="0" sldId="256"/>
            <ac:spMk id="36" creationId="{B6935557-E464-341A-4924-C0A86C640DD3}"/>
          </ac:spMkLst>
        </pc:spChg>
      </pc:sldChg>
      <pc:sldChg chg="modSp mod modNotesTx">
        <pc:chgData name="Αλεξάνδρα Βλαχοκώστα" userId="ebe5381d-644d-4268-94b5-aa261835907c" providerId="ADAL" clId="{766BCA1A-D042-4EB2-98A6-1FDEF23A24CC}" dt="2023-05-29T10:27:57.971" v="19" actId="1076"/>
        <pc:sldMkLst>
          <pc:docMk/>
          <pc:sldMk cId="731013100" sldId="387"/>
        </pc:sldMkLst>
        <pc:grpChg chg="mod">
          <ac:chgData name="Αλεξάνδρα Βλαχοκώστα" userId="ebe5381d-644d-4268-94b5-aa261835907c" providerId="ADAL" clId="{766BCA1A-D042-4EB2-98A6-1FDEF23A24CC}" dt="2023-05-29T10:27:57.971" v="19" actId="1076"/>
          <ac:grpSpMkLst>
            <pc:docMk/>
            <pc:sldMk cId="731013100" sldId="387"/>
            <ac:grpSpMk id="5" creationId="{028DD27B-7F20-37B9-9BFB-86A838CC26DE}"/>
          </ac:grpSpMkLst>
        </pc:grpChg>
      </pc:sldChg>
      <pc:sldChg chg="del">
        <pc:chgData name="Αλεξάνδρα Βλαχοκώστα" userId="ebe5381d-644d-4268-94b5-aa261835907c" providerId="ADAL" clId="{766BCA1A-D042-4EB2-98A6-1FDEF23A24CC}" dt="2023-05-29T09:23:39.229" v="16" actId="47"/>
        <pc:sldMkLst>
          <pc:docMk/>
          <pc:sldMk cId="2914520281" sldId="425"/>
        </pc:sldMkLst>
      </pc:sldChg>
      <pc:sldChg chg="modSp mod">
        <pc:chgData name="Αλεξάνδρα Βλαχοκώστα" userId="ebe5381d-644d-4268-94b5-aa261835907c" providerId="ADAL" clId="{766BCA1A-D042-4EB2-98A6-1FDEF23A24CC}" dt="2023-05-29T11:26:07.856" v="26" actId="20577"/>
        <pc:sldMkLst>
          <pc:docMk/>
          <pc:sldMk cId="548004459" sldId="489"/>
        </pc:sldMkLst>
        <pc:spChg chg="mod">
          <ac:chgData name="Αλεξάνδρα Βλαχοκώστα" userId="ebe5381d-644d-4268-94b5-aa261835907c" providerId="ADAL" clId="{766BCA1A-D042-4EB2-98A6-1FDEF23A24CC}" dt="2023-05-29T11:26:07.856" v="26" actId="20577"/>
          <ac:spMkLst>
            <pc:docMk/>
            <pc:sldMk cId="548004459" sldId="489"/>
            <ac:spMk id="20" creationId="{7BB543AE-FBEF-6233-207D-5F6BA57245B9}"/>
          </ac:spMkLst>
        </pc:spChg>
      </pc:sldChg>
      <pc:sldChg chg="modSp">
        <pc:chgData name="Αλεξάνδρα Βλαχοκώστα" userId="ebe5381d-644d-4268-94b5-aa261835907c" providerId="ADAL" clId="{766BCA1A-D042-4EB2-98A6-1FDEF23A24CC}" dt="2023-05-29T11:49:51.547" v="34" actId="20577"/>
        <pc:sldMkLst>
          <pc:docMk/>
          <pc:sldMk cId="2743896670" sldId="505"/>
        </pc:sldMkLst>
        <pc:spChg chg="mod">
          <ac:chgData name="Αλεξάνδρα Βλαχοκώστα" userId="ebe5381d-644d-4268-94b5-aa261835907c" providerId="ADAL" clId="{766BCA1A-D042-4EB2-98A6-1FDEF23A24CC}" dt="2023-05-29T11:49:51.547" v="34" actId="20577"/>
          <ac:spMkLst>
            <pc:docMk/>
            <pc:sldMk cId="2743896670" sldId="505"/>
            <ac:spMk id="9" creationId="{8F6E51B4-8E2B-21F8-486D-2D5005A4C804}"/>
          </ac:spMkLst>
        </pc:spChg>
      </pc:sldChg>
      <pc:sldChg chg="modSp mod">
        <pc:chgData name="Αλεξάνδρα Βλαχοκώστα" userId="ebe5381d-644d-4268-94b5-aa261835907c" providerId="ADAL" clId="{766BCA1A-D042-4EB2-98A6-1FDEF23A24CC}" dt="2023-05-29T11:51:11.895" v="42" actId="20577"/>
        <pc:sldMkLst>
          <pc:docMk/>
          <pc:sldMk cId="3499477547" sldId="506"/>
        </pc:sldMkLst>
        <pc:spChg chg="mod">
          <ac:chgData name="Αλεξάνδρα Βλαχοκώστα" userId="ebe5381d-644d-4268-94b5-aa261835907c" providerId="ADAL" clId="{766BCA1A-D042-4EB2-98A6-1FDEF23A24CC}" dt="2023-05-29T11:51:11.895" v="42" actId="20577"/>
          <ac:spMkLst>
            <pc:docMk/>
            <pc:sldMk cId="3499477547" sldId="506"/>
            <ac:spMk id="5" creationId="{C3F2BA27-322F-A75D-97FC-4DB543130237}"/>
          </ac:spMkLst>
        </pc:spChg>
      </pc:sldChg>
      <pc:sldChg chg="modAnim">
        <pc:chgData name="Αλεξάνδρα Βλαχοκώστα" userId="ebe5381d-644d-4268-94b5-aa261835907c" providerId="ADAL" clId="{766BCA1A-D042-4EB2-98A6-1FDEF23A24CC}" dt="2023-05-29T09:01:31.471" v="15"/>
        <pc:sldMkLst>
          <pc:docMk/>
          <pc:sldMk cId="140137240" sldId="524"/>
        </pc:sldMkLst>
      </pc:sldChg>
    </pc:docChg>
  </pc:docChgLst>
  <pc:docChgLst>
    <pc:chgData name="Ορέστης Αντωνίου" userId="aa65568b-29c0-48f4-92ec-07a3c5292fa9" providerId="ADAL" clId="{D7053DAF-C1C3-4192-9FC3-ACF423CC7B7F}"/>
    <pc:docChg chg="undo custSel addSld delSld modSld sldOrd">
      <pc:chgData name="Ορέστης Αντωνίου" userId="aa65568b-29c0-48f4-92ec-07a3c5292fa9" providerId="ADAL" clId="{D7053DAF-C1C3-4192-9FC3-ACF423CC7B7F}" dt="2023-05-29T15:31:09.954" v="936"/>
      <pc:docMkLst>
        <pc:docMk/>
      </pc:docMkLst>
      <pc:sldChg chg="addSp delSp modSp mod addAnim delAnim modAnim">
        <pc:chgData name="Ορέστης Αντωνίου" userId="aa65568b-29c0-48f4-92ec-07a3c5292fa9" providerId="ADAL" clId="{D7053DAF-C1C3-4192-9FC3-ACF423CC7B7F}" dt="2023-05-29T13:09:32.230" v="799"/>
        <pc:sldMkLst>
          <pc:docMk/>
          <pc:sldMk cId="2338251884" sldId="388"/>
        </pc:sldMkLst>
        <pc:spChg chg="add del mod">
          <ac:chgData name="Ορέστης Αντωνίου" userId="aa65568b-29c0-48f4-92ec-07a3c5292fa9" providerId="ADAL" clId="{D7053DAF-C1C3-4192-9FC3-ACF423CC7B7F}" dt="2023-05-29T12:51:35.688" v="181"/>
          <ac:spMkLst>
            <pc:docMk/>
            <pc:sldMk cId="2338251884" sldId="388"/>
            <ac:spMk id="3" creationId="{8624D44D-C742-1C3A-60BC-B2472A3D7CC6}"/>
          </ac:spMkLst>
        </pc:spChg>
        <pc:spChg chg="mod">
          <ac:chgData name="Ορέστης Αντωνίου" userId="aa65568b-29c0-48f4-92ec-07a3c5292fa9" providerId="ADAL" clId="{D7053DAF-C1C3-4192-9FC3-ACF423CC7B7F}" dt="2023-05-29T12:43:27.003" v="88" actId="1035"/>
          <ac:spMkLst>
            <pc:docMk/>
            <pc:sldMk cId="2338251884" sldId="388"/>
            <ac:spMk id="21" creationId="{808FB629-1182-8956-7A1B-032D1D1FEE5D}"/>
          </ac:spMkLst>
        </pc:spChg>
        <pc:spChg chg="mod">
          <ac:chgData name="Ορέστης Αντωνίου" userId="aa65568b-29c0-48f4-92ec-07a3c5292fa9" providerId="ADAL" clId="{D7053DAF-C1C3-4192-9FC3-ACF423CC7B7F}" dt="2023-05-29T12:40:59.588" v="36" actId="20577"/>
          <ac:spMkLst>
            <pc:docMk/>
            <pc:sldMk cId="2338251884" sldId="388"/>
            <ac:spMk id="22" creationId="{AF34C4E6-E28B-1914-C0AB-3486CEA809DB}"/>
          </ac:spMkLst>
        </pc:spChg>
        <pc:spChg chg="mod">
          <ac:chgData name="Ορέστης Αντωνίου" userId="aa65568b-29c0-48f4-92ec-07a3c5292fa9" providerId="ADAL" clId="{D7053DAF-C1C3-4192-9FC3-ACF423CC7B7F}" dt="2023-05-29T12:46:37.348" v="104" actId="20577"/>
          <ac:spMkLst>
            <pc:docMk/>
            <pc:sldMk cId="2338251884" sldId="388"/>
            <ac:spMk id="27" creationId="{59DB8727-8FC6-38FD-253C-A55A34AF7735}"/>
          </ac:spMkLst>
        </pc:spChg>
        <pc:grpChg chg="mod">
          <ac:chgData name="Ορέστης Αντωνίου" userId="aa65568b-29c0-48f4-92ec-07a3c5292fa9" providerId="ADAL" clId="{D7053DAF-C1C3-4192-9FC3-ACF423CC7B7F}" dt="2023-05-29T12:41:17.422" v="53" actId="1036"/>
          <ac:grpSpMkLst>
            <pc:docMk/>
            <pc:sldMk cId="2338251884" sldId="388"/>
            <ac:grpSpMk id="24" creationId="{94309F23-FBAB-9EA8-930D-B15BC48FC60E}"/>
          </ac:grpSpMkLst>
        </pc:grpChg>
        <pc:grpChg chg="add del">
          <ac:chgData name="Ορέστης Αντωνίου" userId="aa65568b-29c0-48f4-92ec-07a3c5292fa9" providerId="ADAL" clId="{D7053DAF-C1C3-4192-9FC3-ACF423CC7B7F}" dt="2023-05-29T12:41:13.230" v="37" actId="21"/>
          <ac:grpSpMkLst>
            <pc:docMk/>
            <pc:sldMk cId="2338251884" sldId="388"/>
            <ac:grpSpMk id="25" creationId="{124DF97D-15AC-F846-17D1-63AAD86A925E}"/>
          </ac:grpSpMkLst>
        </pc:grpChg>
        <pc:cxnChg chg="add mod">
          <ac:chgData name="Ορέστης Αντωνίου" userId="aa65568b-29c0-48f4-92ec-07a3c5292fa9" providerId="ADAL" clId="{D7053DAF-C1C3-4192-9FC3-ACF423CC7B7F}" dt="2023-05-29T12:41:27.990" v="56" actId="1076"/>
          <ac:cxnSpMkLst>
            <pc:docMk/>
            <pc:sldMk cId="2338251884" sldId="388"/>
            <ac:cxnSpMk id="2" creationId="{FA7F98F4-A944-3526-0C9F-4B9486C923C3}"/>
          </ac:cxnSpMkLst>
        </pc:cxnChg>
      </pc:sldChg>
      <pc:sldChg chg="modSp">
        <pc:chgData name="Ορέστης Αντωνίου" userId="aa65568b-29c0-48f4-92ec-07a3c5292fa9" providerId="ADAL" clId="{D7053DAF-C1C3-4192-9FC3-ACF423CC7B7F}" dt="2023-05-29T12:51:27.082" v="179" actId="20577"/>
        <pc:sldMkLst>
          <pc:docMk/>
          <pc:sldMk cId="2477134840" sldId="464"/>
        </pc:sldMkLst>
        <pc:spChg chg="mod">
          <ac:chgData name="Ορέστης Αντωνίου" userId="aa65568b-29c0-48f4-92ec-07a3c5292fa9" providerId="ADAL" clId="{D7053DAF-C1C3-4192-9FC3-ACF423CC7B7F}" dt="2023-05-29T12:51:27.082" v="179" actId="20577"/>
          <ac:spMkLst>
            <pc:docMk/>
            <pc:sldMk cId="2477134840" sldId="464"/>
            <ac:spMk id="26" creationId="{91923D03-BB3F-447A-AA11-E34CF81AE644}"/>
          </ac:spMkLst>
        </pc:spChg>
      </pc:sldChg>
      <pc:sldChg chg="modSp">
        <pc:chgData name="Ορέστης Αντωνίου" userId="aa65568b-29c0-48f4-92ec-07a3c5292fa9" providerId="ADAL" clId="{D7053DAF-C1C3-4192-9FC3-ACF423CC7B7F}" dt="2023-05-29T12:28:00.614" v="3" actId="20577"/>
        <pc:sldMkLst>
          <pc:docMk/>
          <pc:sldMk cId="3557685131" sldId="466"/>
        </pc:sldMkLst>
        <pc:spChg chg="mod">
          <ac:chgData name="Ορέστης Αντωνίου" userId="aa65568b-29c0-48f4-92ec-07a3c5292fa9" providerId="ADAL" clId="{D7053DAF-C1C3-4192-9FC3-ACF423CC7B7F}" dt="2023-05-29T12:28:00.614" v="3" actId="20577"/>
          <ac:spMkLst>
            <pc:docMk/>
            <pc:sldMk cId="3557685131" sldId="466"/>
            <ac:spMk id="5" creationId="{0F322D6E-5C70-2550-59C1-FA445D8BE540}"/>
          </ac:spMkLst>
        </pc:spChg>
      </pc:sldChg>
      <pc:sldChg chg="delSp mod delAnim">
        <pc:chgData name="Ορέστης Αντωνίου" userId="aa65568b-29c0-48f4-92ec-07a3c5292fa9" providerId="ADAL" clId="{D7053DAF-C1C3-4192-9FC3-ACF423CC7B7F}" dt="2023-05-29T14:03:15.268" v="899" actId="21"/>
        <pc:sldMkLst>
          <pc:docMk/>
          <pc:sldMk cId="215803777" sldId="493"/>
        </pc:sldMkLst>
        <pc:spChg chg="del">
          <ac:chgData name="Ορέστης Αντωνίου" userId="aa65568b-29c0-48f4-92ec-07a3c5292fa9" providerId="ADAL" clId="{D7053DAF-C1C3-4192-9FC3-ACF423CC7B7F}" dt="2023-05-29T14:03:15.268" v="899" actId="21"/>
          <ac:spMkLst>
            <pc:docMk/>
            <pc:sldMk cId="215803777" sldId="493"/>
            <ac:spMk id="14" creationId="{8AC75A15-738E-3CC0-5609-64EE4E0267BC}"/>
          </ac:spMkLst>
        </pc:spChg>
      </pc:sldChg>
      <pc:sldChg chg="addSp delSp modSp mod delAnim modAnim">
        <pc:chgData name="Ορέστης Αντωνίου" userId="aa65568b-29c0-48f4-92ec-07a3c5292fa9" providerId="ADAL" clId="{D7053DAF-C1C3-4192-9FC3-ACF423CC7B7F}" dt="2023-05-29T15:31:09.954" v="936"/>
        <pc:sldMkLst>
          <pc:docMk/>
          <pc:sldMk cId="1558908067" sldId="499"/>
        </pc:sldMkLst>
        <pc:spChg chg="mod">
          <ac:chgData name="Ορέστης Αντωνίου" userId="aa65568b-29c0-48f4-92ec-07a3c5292fa9" providerId="ADAL" clId="{D7053DAF-C1C3-4192-9FC3-ACF423CC7B7F}" dt="2023-05-29T15:29:27.298" v="930" actId="1076"/>
          <ac:spMkLst>
            <pc:docMk/>
            <pc:sldMk cId="1558908067" sldId="499"/>
            <ac:spMk id="3" creationId="{1BF02D35-D8F9-584B-5F3F-FB05956EE3BE}"/>
          </ac:spMkLst>
        </pc:spChg>
        <pc:picChg chg="add del mod">
          <ac:chgData name="Ορέστης Αντωνίου" userId="aa65568b-29c0-48f4-92ec-07a3c5292fa9" providerId="ADAL" clId="{D7053DAF-C1C3-4192-9FC3-ACF423CC7B7F}" dt="2023-05-29T15:27:53.464" v="908" actId="21"/>
          <ac:picMkLst>
            <pc:docMk/>
            <pc:sldMk cId="1558908067" sldId="499"/>
            <ac:picMk id="4" creationId="{756546D9-C7D9-8A0C-3112-DCC65E918517}"/>
          </ac:picMkLst>
        </pc:picChg>
        <pc:picChg chg="add del mod">
          <ac:chgData name="Ορέστης Αντωνίου" userId="aa65568b-29c0-48f4-92ec-07a3c5292fa9" providerId="ADAL" clId="{D7053DAF-C1C3-4192-9FC3-ACF423CC7B7F}" dt="2023-05-29T15:27:50.129" v="907" actId="21"/>
          <ac:picMkLst>
            <pc:docMk/>
            <pc:sldMk cId="1558908067" sldId="499"/>
            <ac:picMk id="5" creationId="{FB6A9E7F-D152-AF70-FFE3-595EDAFC4DAD}"/>
          </ac:picMkLst>
        </pc:picChg>
        <pc:picChg chg="add del mod">
          <ac:chgData name="Ορέστης Αντωνίου" userId="aa65568b-29c0-48f4-92ec-07a3c5292fa9" providerId="ADAL" clId="{D7053DAF-C1C3-4192-9FC3-ACF423CC7B7F}" dt="2023-05-29T15:30:17.721" v="931" actId="21"/>
          <ac:picMkLst>
            <pc:docMk/>
            <pc:sldMk cId="1558908067" sldId="499"/>
            <ac:picMk id="15" creationId="{076916A2-60F6-02C1-2BDB-2A5F193FA254}"/>
          </ac:picMkLst>
        </pc:picChg>
        <pc:picChg chg="add mod">
          <ac:chgData name="Ορέστης Αντωνίου" userId="aa65568b-29c0-48f4-92ec-07a3c5292fa9" providerId="ADAL" clId="{D7053DAF-C1C3-4192-9FC3-ACF423CC7B7F}" dt="2023-05-29T15:31:03.926" v="935" actId="14100"/>
          <ac:picMkLst>
            <pc:docMk/>
            <pc:sldMk cId="1558908067" sldId="499"/>
            <ac:picMk id="19" creationId="{D4C47F68-BD95-8EB1-7078-AA3B50DD0B61}"/>
          </ac:picMkLst>
        </pc:picChg>
      </pc:sldChg>
      <pc:sldChg chg="addSp modSp mod modAnim">
        <pc:chgData name="Ορέστης Αντωνίου" userId="aa65568b-29c0-48f4-92ec-07a3c5292fa9" providerId="ADAL" clId="{D7053DAF-C1C3-4192-9FC3-ACF423CC7B7F}" dt="2023-05-29T13:55:26.884" v="870" actId="20577"/>
        <pc:sldMkLst>
          <pc:docMk/>
          <pc:sldMk cId="2257591116" sldId="512"/>
        </pc:sldMkLst>
        <pc:spChg chg="add mod">
          <ac:chgData name="Ορέστης Αντωνίου" userId="aa65568b-29c0-48f4-92ec-07a3c5292fa9" providerId="ADAL" clId="{D7053DAF-C1C3-4192-9FC3-ACF423CC7B7F}" dt="2023-05-29T13:54:25.371" v="866" actId="207"/>
          <ac:spMkLst>
            <pc:docMk/>
            <pc:sldMk cId="2257591116" sldId="512"/>
            <ac:spMk id="3" creationId="{9771C2E4-1CEC-228A-21D8-CB54974A575A}"/>
          </ac:spMkLst>
        </pc:spChg>
        <pc:spChg chg="mod">
          <ac:chgData name="Ορέστης Αντωνίου" userId="aa65568b-29c0-48f4-92ec-07a3c5292fa9" providerId="ADAL" clId="{D7053DAF-C1C3-4192-9FC3-ACF423CC7B7F}" dt="2023-05-29T13:24:46.143" v="802" actId="20577"/>
          <ac:spMkLst>
            <pc:docMk/>
            <pc:sldMk cId="2257591116" sldId="512"/>
            <ac:spMk id="7" creationId="{2065F9DE-7339-5D8A-269D-879D718E49BD}"/>
          </ac:spMkLst>
        </pc:spChg>
        <pc:spChg chg="add mod">
          <ac:chgData name="Ορέστης Αντωνίου" userId="aa65568b-29c0-48f4-92ec-07a3c5292fa9" providerId="ADAL" clId="{D7053DAF-C1C3-4192-9FC3-ACF423CC7B7F}" dt="2023-05-29T13:54:25.371" v="866" actId="207"/>
          <ac:spMkLst>
            <pc:docMk/>
            <pc:sldMk cId="2257591116" sldId="512"/>
            <ac:spMk id="37" creationId="{510D9C4B-A3EC-C6BF-1EA6-721426F15FEA}"/>
          </ac:spMkLst>
        </pc:spChg>
        <pc:spChg chg="add mod">
          <ac:chgData name="Ορέστης Αντωνίου" userId="aa65568b-29c0-48f4-92ec-07a3c5292fa9" providerId="ADAL" clId="{D7053DAF-C1C3-4192-9FC3-ACF423CC7B7F}" dt="2023-05-29T13:54:25.371" v="866" actId="207"/>
          <ac:spMkLst>
            <pc:docMk/>
            <pc:sldMk cId="2257591116" sldId="512"/>
            <ac:spMk id="38" creationId="{F4452CDE-8DEB-DA08-14D6-D21A2513D411}"/>
          </ac:spMkLst>
        </pc:spChg>
        <pc:spChg chg="add mod">
          <ac:chgData name="Ορέστης Αντωνίου" userId="aa65568b-29c0-48f4-92ec-07a3c5292fa9" providerId="ADAL" clId="{D7053DAF-C1C3-4192-9FC3-ACF423CC7B7F}" dt="2023-05-29T13:54:25.371" v="866" actId="207"/>
          <ac:spMkLst>
            <pc:docMk/>
            <pc:sldMk cId="2257591116" sldId="512"/>
            <ac:spMk id="39" creationId="{A6F41F85-762A-4537-1754-8C2BE2006F49}"/>
          </ac:spMkLst>
        </pc:spChg>
        <pc:spChg chg="add mod">
          <ac:chgData name="Ορέστης Αντωνίου" userId="aa65568b-29c0-48f4-92ec-07a3c5292fa9" providerId="ADAL" clId="{D7053DAF-C1C3-4192-9FC3-ACF423CC7B7F}" dt="2023-05-29T13:54:25.371" v="866" actId="207"/>
          <ac:spMkLst>
            <pc:docMk/>
            <pc:sldMk cId="2257591116" sldId="512"/>
            <ac:spMk id="40" creationId="{D86581D7-A1D8-03CE-DEB3-9A78F496D45F}"/>
          </ac:spMkLst>
        </pc:spChg>
        <pc:spChg chg="add mod">
          <ac:chgData name="Ορέστης Αντωνίου" userId="aa65568b-29c0-48f4-92ec-07a3c5292fa9" providerId="ADAL" clId="{D7053DAF-C1C3-4192-9FC3-ACF423CC7B7F}" dt="2023-05-29T13:54:25.371" v="866" actId="207"/>
          <ac:spMkLst>
            <pc:docMk/>
            <pc:sldMk cId="2257591116" sldId="512"/>
            <ac:spMk id="41" creationId="{21061719-289C-983B-1A33-C9016418DCF3}"/>
          </ac:spMkLst>
        </pc:spChg>
        <pc:spChg chg="add mod">
          <ac:chgData name="Ορέστης Αντωνίου" userId="aa65568b-29c0-48f4-92ec-07a3c5292fa9" providerId="ADAL" clId="{D7053DAF-C1C3-4192-9FC3-ACF423CC7B7F}" dt="2023-05-29T13:54:25.371" v="866" actId="207"/>
          <ac:spMkLst>
            <pc:docMk/>
            <pc:sldMk cId="2257591116" sldId="512"/>
            <ac:spMk id="42" creationId="{DB080105-D995-7B3C-66EE-18DDEA7A1A36}"/>
          </ac:spMkLst>
        </pc:spChg>
        <pc:spChg chg="add mod">
          <ac:chgData name="Ορέστης Αντωνίου" userId="aa65568b-29c0-48f4-92ec-07a3c5292fa9" providerId="ADAL" clId="{D7053DAF-C1C3-4192-9FC3-ACF423CC7B7F}" dt="2023-05-29T13:55:26.884" v="870" actId="20577"/>
          <ac:spMkLst>
            <pc:docMk/>
            <pc:sldMk cId="2257591116" sldId="512"/>
            <ac:spMk id="43" creationId="{904BAF44-8ECA-2834-4F63-49BF841B5318}"/>
          </ac:spMkLst>
        </pc:spChg>
        <pc:spChg chg="add mod">
          <ac:chgData name="Ορέστης Αντωνίου" userId="aa65568b-29c0-48f4-92ec-07a3c5292fa9" providerId="ADAL" clId="{D7053DAF-C1C3-4192-9FC3-ACF423CC7B7F}" dt="2023-05-29T13:54:25.371" v="866" actId="207"/>
          <ac:spMkLst>
            <pc:docMk/>
            <pc:sldMk cId="2257591116" sldId="512"/>
            <ac:spMk id="44" creationId="{965F31F3-7E69-F91E-1033-0165B4A77B9E}"/>
          </ac:spMkLst>
        </pc:spChg>
        <pc:grpChg chg="add mod">
          <ac:chgData name="Ορέστης Αντωνίου" userId="aa65568b-29c0-48f4-92ec-07a3c5292fa9" providerId="ADAL" clId="{D7053DAF-C1C3-4192-9FC3-ACF423CC7B7F}" dt="2023-05-29T13:26:36.986" v="804" actId="164"/>
          <ac:grpSpMkLst>
            <pc:docMk/>
            <pc:sldMk cId="2257591116" sldId="512"/>
            <ac:grpSpMk id="2" creationId="{BB257F5E-B89F-3F26-CFEE-6B33A6240E67}"/>
          </ac:grpSpMkLst>
        </pc:grpChg>
        <pc:grpChg chg="mod">
          <ac:chgData name="Ορέστης Αντωνίου" userId="aa65568b-29c0-48f4-92ec-07a3c5292fa9" providerId="ADAL" clId="{D7053DAF-C1C3-4192-9FC3-ACF423CC7B7F}" dt="2023-05-29T13:26:36.986" v="804" actId="164"/>
          <ac:grpSpMkLst>
            <pc:docMk/>
            <pc:sldMk cId="2257591116" sldId="512"/>
            <ac:grpSpMk id="27" creationId="{13D7FB19-68B7-EF9E-9BCD-D0CD2AC9F0A4}"/>
          </ac:grpSpMkLst>
        </pc:grpChg>
        <pc:grpChg chg="mod">
          <ac:chgData name="Ορέστης Αντωνίου" userId="aa65568b-29c0-48f4-92ec-07a3c5292fa9" providerId="ADAL" clId="{D7053DAF-C1C3-4192-9FC3-ACF423CC7B7F}" dt="2023-05-29T13:26:36.986" v="804" actId="164"/>
          <ac:grpSpMkLst>
            <pc:docMk/>
            <pc:sldMk cId="2257591116" sldId="512"/>
            <ac:grpSpMk id="28" creationId="{797DCA76-DDB7-E34C-5043-9AF819290C4F}"/>
          </ac:grpSpMkLst>
        </pc:grpChg>
        <pc:grpChg chg="mod">
          <ac:chgData name="Ορέστης Αντωνίου" userId="aa65568b-29c0-48f4-92ec-07a3c5292fa9" providerId="ADAL" clId="{D7053DAF-C1C3-4192-9FC3-ACF423CC7B7F}" dt="2023-05-29T13:26:36.986" v="804" actId="164"/>
          <ac:grpSpMkLst>
            <pc:docMk/>
            <pc:sldMk cId="2257591116" sldId="512"/>
            <ac:grpSpMk id="29" creationId="{8F289101-9F36-30A8-F087-3F501D4E9864}"/>
          </ac:grpSpMkLst>
        </pc:grpChg>
        <pc:grpChg chg="mod">
          <ac:chgData name="Ορέστης Αντωνίου" userId="aa65568b-29c0-48f4-92ec-07a3c5292fa9" providerId="ADAL" clId="{D7053DAF-C1C3-4192-9FC3-ACF423CC7B7F}" dt="2023-05-29T13:26:36.986" v="804" actId="164"/>
          <ac:grpSpMkLst>
            <pc:docMk/>
            <pc:sldMk cId="2257591116" sldId="512"/>
            <ac:grpSpMk id="30" creationId="{5AEF9865-4ABB-FFE4-6807-7064C3AAC439}"/>
          </ac:grpSpMkLst>
        </pc:grpChg>
        <pc:grpChg chg="mod">
          <ac:chgData name="Ορέστης Αντωνίου" userId="aa65568b-29c0-48f4-92ec-07a3c5292fa9" providerId="ADAL" clId="{D7053DAF-C1C3-4192-9FC3-ACF423CC7B7F}" dt="2023-05-29T13:26:36.986" v="804" actId="164"/>
          <ac:grpSpMkLst>
            <pc:docMk/>
            <pc:sldMk cId="2257591116" sldId="512"/>
            <ac:grpSpMk id="31" creationId="{544861F5-BE2B-D800-613D-A94CEFBFC173}"/>
          </ac:grpSpMkLst>
        </pc:grpChg>
        <pc:grpChg chg="mod">
          <ac:chgData name="Ορέστης Αντωνίου" userId="aa65568b-29c0-48f4-92ec-07a3c5292fa9" providerId="ADAL" clId="{D7053DAF-C1C3-4192-9FC3-ACF423CC7B7F}" dt="2023-05-29T13:26:36.986" v="804" actId="164"/>
          <ac:grpSpMkLst>
            <pc:docMk/>
            <pc:sldMk cId="2257591116" sldId="512"/>
            <ac:grpSpMk id="32" creationId="{C55761B7-59A9-9015-F77D-EA483374FFC0}"/>
          </ac:grpSpMkLst>
        </pc:grpChg>
        <pc:grpChg chg="mod">
          <ac:chgData name="Ορέστης Αντωνίου" userId="aa65568b-29c0-48f4-92ec-07a3c5292fa9" providerId="ADAL" clId="{D7053DAF-C1C3-4192-9FC3-ACF423CC7B7F}" dt="2023-05-29T13:26:36.986" v="804" actId="164"/>
          <ac:grpSpMkLst>
            <pc:docMk/>
            <pc:sldMk cId="2257591116" sldId="512"/>
            <ac:grpSpMk id="34" creationId="{D460A4E8-0A64-3415-54F8-0196AA9D34B3}"/>
          </ac:grpSpMkLst>
        </pc:grpChg>
        <pc:grpChg chg="mod">
          <ac:chgData name="Ορέστης Αντωνίου" userId="aa65568b-29c0-48f4-92ec-07a3c5292fa9" providerId="ADAL" clId="{D7053DAF-C1C3-4192-9FC3-ACF423CC7B7F}" dt="2023-05-29T13:26:36.986" v="804" actId="164"/>
          <ac:grpSpMkLst>
            <pc:docMk/>
            <pc:sldMk cId="2257591116" sldId="512"/>
            <ac:grpSpMk id="35" creationId="{C00EFDA8-1A06-25D3-DECA-8B7497A41754}"/>
          </ac:grpSpMkLst>
        </pc:grpChg>
        <pc:grpChg chg="mod">
          <ac:chgData name="Ορέστης Αντωνίου" userId="aa65568b-29c0-48f4-92ec-07a3c5292fa9" providerId="ADAL" clId="{D7053DAF-C1C3-4192-9FC3-ACF423CC7B7F}" dt="2023-05-29T13:26:36.986" v="804" actId="164"/>
          <ac:grpSpMkLst>
            <pc:docMk/>
            <pc:sldMk cId="2257591116" sldId="512"/>
            <ac:grpSpMk id="36" creationId="{A3A60EE4-4073-6C24-83B3-65D783685880}"/>
          </ac:grpSpMkLst>
        </pc:grpChg>
        <pc:grpChg chg="add mod">
          <ac:chgData name="Ορέστης Αντωνίου" userId="aa65568b-29c0-48f4-92ec-07a3c5292fa9" providerId="ADAL" clId="{D7053DAF-C1C3-4192-9FC3-ACF423CC7B7F}" dt="2023-05-29T13:54:12.476" v="865" actId="164"/>
          <ac:grpSpMkLst>
            <pc:docMk/>
            <pc:sldMk cId="2257591116" sldId="512"/>
            <ac:grpSpMk id="45" creationId="{75189420-A9CC-A967-2F76-74F0841E2661}"/>
          </ac:grpSpMkLst>
        </pc:grpChg>
      </pc:sldChg>
      <pc:sldChg chg="addSp modSp mod modAnim">
        <pc:chgData name="Ορέστης Αντωνίου" userId="aa65568b-29c0-48f4-92ec-07a3c5292fa9" providerId="ADAL" clId="{D7053DAF-C1C3-4192-9FC3-ACF423CC7B7F}" dt="2023-05-29T13:57:30.846" v="898" actId="20577"/>
        <pc:sldMkLst>
          <pc:docMk/>
          <pc:sldMk cId="25362966" sldId="513"/>
        </pc:sldMkLst>
        <pc:spChg chg="mod">
          <ac:chgData name="Ορέστης Αντωνίου" userId="aa65568b-29c0-48f4-92ec-07a3c5292fa9" providerId="ADAL" clId="{D7053DAF-C1C3-4192-9FC3-ACF423CC7B7F}" dt="2023-05-29T13:57:05.550" v="886" actId="20577"/>
          <ac:spMkLst>
            <pc:docMk/>
            <pc:sldMk cId="25362966" sldId="513"/>
            <ac:spMk id="4" creationId="{8CC22952-B2CF-9A8D-0575-13A5B45E67CE}"/>
          </ac:spMkLst>
        </pc:spChg>
        <pc:spChg chg="mod">
          <ac:chgData name="Ορέστης Αντωνίου" userId="aa65568b-29c0-48f4-92ec-07a3c5292fa9" providerId="ADAL" clId="{D7053DAF-C1C3-4192-9FC3-ACF423CC7B7F}" dt="2023-05-29T13:57:13.576" v="888" actId="20577"/>
          <ac:spMkLst>
            <pc:docMk/>
            <pc:sldMk cId="25362966" sldId="513"/>
            <ac:spMk id="5" creationId="{9712F780-1864-215B-A18E-8748CFFEE0C5}"/>
          </ac:spMkLst>
        </pc:spChg>
        <pc:spChg chg="mod">
          <ac:chgData name="Ορέστης Αντωνίου" userId="aa65568b-29c0-48f4-92ec-07a3c5292fa9" providerId="ADAL" clId="{D7053DAF-C1C3-4192-9FC3-ACF423CC7B7F}" dt="2023-05-29T13:57:16.823" v="890" actId="20577"/>
          <ac:spMkLst>
            <pc:docMk/>
            <pc:sldMk cId="25362966" sldId="513"/>
            <ac:spMk id="6" creationId="{C4400B4C-85AA-CFAA-4BAC-D1255750B9E2}"/>
          </ac:spMkLst>
        </pc:spChg>
        <pc:spChg chg="mod">
          <ac:chgData name="Ορέστης Αντωνίου" userId="aa65568b-29c0-48f4-92ec-07a3c5292fa9" providerId="ADAL" clId="{D7053DAF-C1C3-4192-9FC3-ACF423CC7B7F}" dt="2023-05-29T13:57:19.798" v="892" actId="20577"/>
          <ac:spMkLst>
            <pc:docMk/>
            <pc:sldMk cId="25362966" sldId="513"/>
            <ac:spMk id="7" creationId="{3901FF9F-75A0-7A5C-CBC7-A15C97E33FA4}"/>
          </ac:spMkLst>
        </pc:spChg>
        <pc:spChg chg="mod">
          <ac:chgData name="Ορέστης Αντωνίου" userId="aa65568b-29c0-48f4-92ec-07a3c5292fa9" providerId="ADAL" clId="{D7053DAF-C1C3-4192-9FC3-ACF423CC7B7F}" dt="2023-05-29T13:57:23.002" v="894" actId="20577"/>
          <ac:spMkLst>
            <pc:docMk/>
            <pc:sldMk cId="25362966" sldId="513"/>
            <ac:spMk id="8" creationId="{AFA55D73-3A10-0433-723F-5CCF8D3389C1}"/>
          </ac:spMkLst>
        </pc:spChg>
        <pc:spChg chg="mod">
          <ac:chgData name="Ορέστης Αντωνίου" userId="aa65568b-29c0-48f4-92ec-07a3c5292fa9" providerId="ADAL" clId="{D7053DAF-C1C3-4192-9FC3-ACF423CC7B7F}" dt="2023-05-29T13:57:26.649" v="896" actId="20577"/>
          <ac:spMkLst>
            <pc:docMk/>
            <pc:sldMk cId="25362966" sldId="513"/>
            <ac:spMk id="9" creationId="{364D2B0D-23D8-4B9D-05C4-A9B0A2FC6B88}"/>
          </ac:spMkLst>
        </pc:spChg>
        <pc:spChg chg="mod">
          <ac:chgData name="Ορέστης Αντωνίου" userId="aa65568b-29c0-48f4-92ec-07a3c5292fa9" providerId="ADAL" clId="{D7053DAF-C1C3-4192-9FC3-ACF423CC7B7F}" dt="2023-05-29T13:57:30.846" v="898" actId="20577"/>
          <ac:spMkLst>
            <pc:docMk/>
            <pc:sldMk cId="25362966" sldId="513"/>
            <ac:spMk id="10" creationId="{F2149A45-A0C6-4CAF-7D2B-9D6D3A9D1B1B}"/>
          </ac:spMkLst>
        </pc:spChg>
        <pc:spChg chg="mod">
          <ac:chgData name="Ορέστης Αντωνίου" userId="aa65568b-29c0-48f4-92ec-07a3c5292fa9" providerId="ADAL" clId="{D7053DAF-C1C3-4192-9FC3-ACF423CC7B7F}" dt="2023-05-29T13:56:57.469" v="882" actId="20577"/>
          <ac:spMkLst>
            <pc:docMk/>
            <pc:sldMk cId="25362966" sldId="513"/>
            <ac:spMk id="11" creationId="{5973CD51-FF88-BDBC-C849-AAAF2EC14834}"/>
          </ac:spMkLst>
        </pc:spChg>
        <pc:spChg chg="mod">
          <ac:chgData name="Ορέστης Αντωνίου" userId="aa65568b-29c0-48f4-92ec-07a3c5292fa9" providerId="ADAL" clId="{D7053DAF-C1C3-4192-9FC3-ACF423CC7B7F}" dt="2023-05-29T13:56:54.053" v="880" actId="20577"/>
          <ac:spMkLst>
            <pc:docMk/>
            <pc:sldMk cId="25362966" sldId="513"/>
            <ac:spMk id="14" creationId="{017C8A40-3202-BC5C-036D-19B22FA82711}"/>
          </ac:spMkLst>
        </pc:spChg>
        <pc:grpChg chg="add mod">
          <ac:chgData name="Ορέστης Αντωνίου" userId="aa65568b-29c0-48f4-92ec-07a3c5292fa9" providerId="ADAL" clId="{D7053DAF-C1C3-4192-9FC3-ACF423CC7B7F}" dt="2023-05-29T13:56:48.056" v="878" actId="1076"/>
          <ac:grpSpMkLst>
            <pc:docMk/>
            <pc:sldMk cId="25362966" sldId="513"/>
            <ac:grpSpMk id="2" creationId="{41763F4E-FCDE-E729-EED9-44E635BC6C81}"/>
          </ac:grpSpMkLst>
        </pc:grpChg>
      </pc:sldChg>
      <pc:sldChg chg="addSp modSp mod ord modAnim">
        <pc:chgData name="Ορέστης Αντωνίου" userId="aa65568b-29c0-48f4-92ec-07a3c5292fa9" providerId="ADAL" clId="{D7053DAF-C1C3-4192-9FC3-ACF423CC7B7F}" dt="2023-05-29T13:56:28.730" v="876" actId="20577"/>
        <pc:sldMkLst>
          <pc:docMk/>
          <pc:sldMk cId="2346030729" sldId="514"/>
        </pc:sldMkLst>
        <pc:spChg chg="mod">
          <ac:chgData name="Ορέστης Αντωνίου" userId="aa65568b-29c0-48f4-92ec-07a3c5292fa9" providerId="ADAL" clId="{D7053DAF-C1C3-4192-9FC3-ACF423CC7B7F}" dt="2023-05-29T13:55:34.322" v="871"/>
          <ac:spMkLst>
            <pc:docMk/>
            <pc:sldMk cId="2346030729" sldId="514"/>
            <ac:spMk id="4" creationId="{9ABEC470-4238-B21E-9551-C239BFA68077}"/>
          </ac:spMkLst>
        </pc:spChg>
        <pc:spChg chg="mod">
          <ac:chgData name="Ορέστης Αντωνίου" userId="aa65568b-29c0-48f4-92ec-07a3c5292fa9" providerId="ADAL" clId="{D7053DAF-C1C3-4192-9FC3-ACF423CC7B7F}" dt="2023-05-29T13:55:34.322" v="871"/>
          <ac:spMkLst>
            <pc:docMk/>
            <pc:sldMk cId="2346030729" sldId="514"/>
            <ac:spMk id="5" creationId="{37F6790D-4789-5908-07D5-CADB2374FB7E}"/>
          </ac:spMkLst>
        </pc:spChg>
        <pc:spChg chg="mod">
          <ac:chgData name="Ορέστης Αντωνίου" userId="aa65568b-29c0-48f4-92ec-07a3c5292fa9" providerId="ADAL" clId="{D7053DAF-C1C3-4192-9FC3-ACF423CC7B7F}" dt="2023-05-29T13:55:34.322" v="871"/>
          <ac:spMkLst>
            <pc:docMk/>
            <pc:sldMk cId="2346030729" sldId="514"/>
            <ac:spMk id="6" creationId="{958EB40E-EC3C-B4B0-DC4E-34E9B333F00D}"/>
          </ac:spMkLst>
        </pc:spChg>
        <pc:spChg chg="mod">
          <ac:chgData name="Ορέστης Αντωνίου" userId="aa65568b-29c0-48f4-92ec-07a3c5292fa9" providerId="ADAL" clId="{D7053DAF-C1C3-4192-9FC3-ACF423CC7B7F}" dt="2023-05-29T13:55:34.322" v="871"/>
          <ac:spMkLst>
            <pc:docMk/>
            <pc:sldMk cId="2346030729" sldId="514"/>
            <ac:spMk id="7" creationId="{719633B5-209D-2DD2-A8BB-591D3FC6F2A2}"/>
          </ac:spMkLst>
        </pc:spChg>
        <pc:spChg chg="mod">
          <ac:chgData name="Ορέστης Αντωνίου" userId="aa65568b-29c0-48f4-92ec-07a3c5292fa9" providerId="ADAL" clId="{D7053DAF-C1C3-4192-9FC3-ACF423CC7B7F}" dt="2023-05-29T13:55:34.322" v="871"/>
          <ac:spMkLst>
            <pc:docMk/>
            <pc:sldMk cId="2346030729" sldId="514"/>
            <ac:spMk id="8" creationId="{CC99E864-0556-90A5-1E70-9016529614D1}"/>
          </ac:spMkLst>
        </pc:spChg>
        <pc:spChg chg="mod">
          <ac:chgData name="Ορέστης Αντωνίου" userId="aa65568b-29c0-48f4-92ec-07a3c5292fa9" providerId="ADAL" clId="{D7053DAF-C1C3-4192-9FC3-ACF423CC7B7F}" dt="2023-05-29T13:55:34.322" v="871"/>
          <ac:spMkLst>
            <pc:docMk/>
            <pc:sldMk cId="2346030729" sldId="514"/>
            <ac:spMk id="9" creationId="{2531F14E-04FD-F2CA-60E7-99AC89337BED}"/>
          </ac:spMkLst>
        </pc:spChg>
        <pc:spChg chg="mod">
          <ac:chgData name="Ορέστης Αντωνίου" userId="aa65568b-29c0-48f4-92ec-07a3c5292fa9" providerId="ADAL" clId="{D7053DAF-C1C3-4192-9FC3-ACF423CC7B7F}" dt="2023-05-29T13:55:34.322" v="871"/>
          <ac:spMkLst>
            <pc:docMk/>
            <pc:sldMk cId="2346030729" sldId="514"/>
            <ac:spMk id="10" creationId="{3567FE52-3E63-58DA-141D-457CFB20A847}"/>
          </ac:spMkLst>
        </pc:spChg>
        <pc:spChg chg="mod">
          <ac:chgData name="Ορέστης Αντωνίου" userId="aa65568b-29c0-48f4-92ec-07a3c5292fa9" providerId="ADAL" clId="{D7053DAF-C1C3-4192-9FC3-ACF423CC7B7F}" dt="2023-05-29T13:55:34.322" v="871"/>
          <ac:spMkLst>
            <pc:docMk/>
            <pc:sldMk cId="2346030729" sldId="514"/>
            <ac:spMk id="11" creationId="{7FF89ADB-A08A-24FE-CE73-1866D23A332A}"/>
          </ac:spMkLst>
        </pc:spChg>
        <pc:spChg chg="mod">
          <ac:chgData name="Ορέστης Αντωνίου" userId="aa65568b-29c0-48f4-92ec-07a3c5292fa9" providerId="ADAL" clId="{D7053DAF-C1C3-4192-9FC3-ACF423CC7B7F}" dt="2023-05-29T13:56:28.730" v="876" actId="20577"/>
          <ac:spMkLst>
            <pc:docMk/>
            <pc:sldMk cId="2346030729" sldId="514"/>
            <ac:spMk id="14" creationId="{591F0FCE-20C2-4B59-B735-5D342F93C64C}"/>
          </ac:spMkLst>
        </pc:spChg>
        <pc:grpChg chg="add mod">
          <ac:chgData name="Ορέστης Αντωνίου" userId="aa65568b-29c0-48f4-92ec-07a3c5292fa9" providerId="ADAL" clId="{D7053DAF-C1C3-4192-9FC3-ACF423CC7B7F}" dt="2023-05-29T13:55:43.174" v="872" actId="1076"/>
          <ac:grpSpMkLst>
            <pc:docMk/>
            <pc:sldMk cId="2346030729" sldId="514"/>
            <ac:grpSpMk id="2" creationId="{5C3BE14F-B905-2549-9DDD-5CFBB3154A3A}"/>
          </ac:grpSpMkLst>
        </pc:grpChg>
      </pc:sldChg>
      <pc:sldChg chg="add del">
        <pc:chgData name="Ορέστης Αντωνίου" userId="aa65568b-29c0-48f4-92ec-07a3c5292fa9" providerId="ADAL" clId="{D7053DAF-C1C3-4192-9FC3-ACF423CC7B7F}" dt="2023-05-29T12:46:46.451" v="105" actId="2696"/>
        <pc:sldMkLst>
          <pc:docMk/>
          <pc:sldMk cId="3388610976" sldId="526"/>
        </pc:sldMkLst>
      </pc:sldChg>
      <pc:sldChg chg="addSp delSp modSp add mod delAnim modAnim">
        <pc:chgData name="Ορέστης Αντωνίου" userId="aa65568b-29c0-48f4-92ec-07a3c5292fa9" providerId="ADAL" clId="{D7053DAF-C1C3-4192-9FC3-ACF423CC7B7F}" dt="2023-05-29T13:09:39.402" v="800"/>
        <pc:sldMkLst>
          <pc:docMk/>
          <pc:sldMk cId="4126375634" sldId="526"/>
        </pc:sldMkLst>
        <pc:spChg chg="add mod">
          <ac:chgData name="Ορέστης Αντωνίου" userId="aa65568b-29c0-48f4-92ec-07a3c5292fa9" providerId="ADAL" clId="{D7053DAF-C1C3-4192-9FC3-ACF423CC7B7F}" dt="2023-05-29T13:03:31.599" v="589" actId="164"/>
          <ac:spMkLst>
            <pc:docMk/>
            <pc:sldMk cId="4126375634" sldId="526"/>
            <ac:spMk id="5" creationId="{9F01F953-4A78-FAEB-EB94-CFD440B757F6}"/>
          </ac:spMkLst>
        </pc:spChg>
        <pc:spChg chg="add del mod">
          <ac:chgData name="Ορέστης Αντωνίου" userId="aa65568b-29c0-48f4-92ec-07a3c5292fa9" providerId="ADAL" clId="{D7053DAF-C1C3-4192-9FC3-ACF423CC7B7F}" dt="2023-05-29T12:50:59.210" v="170"/>
          <ac:spMkLst>
            <pc:docMk/>
            <pc:sldMk cId="4126375634" sldId="526"/>
            <ac:spMk id="6" creationId="{6F7BF6CF-F711-9BE0-2DB3-971025531EF2}"/>
          </ac:spMkLst>
        </pc:spChg>
        <pc:spChg chg="add del mod">
          <ac:chgData name="Ορέστης Αντωνίου" userId="aa65568b-29c0-48f4-92ec-07a3c5292fa9" providerId="ADAL" clId="{D7053DAF-C1C3-4192-9FC3-ACF423CC7B7F}" dt="2023-05-29T12:51:18.538" v="178"/>
          <ac:spMkLst>
            <pc:docMk/>
            <pc:sldMk cId="4126375634" sldId="526"/>
            <ac:spMk id="8" creationId="{2F8548F8-BA30-A37A-24AA-769D5D76FC00}"/>
          </ac:spMkLst>
        </pc:spChg>
        <pc:spChg chg="add mod">
          <ac:chgData name="Ορέστης Αντωνίου" userId="aa65568b-29c0-48f4-92ec-07a3c5292fa9" providerId="ADAL" clId="{D7053DAF-C1C3-4192-9FC3-ACF423CC7B7F}" dt="2023-05-29T13:04:27.658" v="604" actId="1035"/>
          <ac:spMkLst>
            <pc:docMk/>
            <pc:sldMk cId="4126375634" sldId="526"/>
            <ac:spMk id="11" creationId="{B6BE07D1-5E27-0252-E3E1-3ED871CC6663}"/>
          </ac:spMkLst>
        </pc:spChg>
        <pc:spChg chg="add mod">
          <ac:chgData name="Ορέστης Αντωνίου" userId="aa65568b-29c0-48f4-92ec-07a3c5292fa9" providerId="ADAL" clId="{D7053DAF-C1C3-4192-9FC3-ACF423CC7B7F}" dt="2023-05-29T13:04:39.914" v="608" actId="465"/>
          <ac:spMkLst>
            <pc:docMk/>
            <pc:sldMk cId="4126375634" sldId="526"/>
            <ac:spMk id="14" creationId="{6E2EBE57-C01F-7BA4-E496-AA0E947AC263}"/>
          </ac:spMkLst>
        </pc:spChg>
        <pc:spChg chg="add mod">
          <ac:chgData name="Ορέστης Αντωνίου" userId="aa65568b-29c0-48f4-92ec-07a3c5292fa9" providerId="ADAL" clId="{D7053DAF-C1C3-4192-9FC3-ACF423CC7B7F}" dt="2023-05-29T13:04:31.129" v="607" actId="1036"/>
          <ac:spMkLst>
            <pc:docMk/>
            <pc:sldMk cId="4126375634" sldId="526"/>
            <ac:spMk id="15" creationId="{A547CE63-10DF-ACAD-C63C-9FD2CD1356DD}"/>
          </ac:spMkLst>
        </pc:spChg>
        <pc:spChg chg="add del mod">
          <ac:chgData name="Ορέστης Αντωνίου" userId="aa65568b-29c0-48f4-92ec-07a3c5292fa9" providerId="ADAL" clId="{D7053DAF-C1C3-4192-9FC3-ACF423CC7B7F}" dt="2023-05-29T13:00:44.110" v="545" actId="21"/>
          <ac:spMkLst>
            <pc:docMk/>
            <pc:sldMk cId="4126375634" sldId="526"/>
            <ac:spMk id="17" creationId="{3C901527-C18E-0010-9885-1FF8544C05F5}"/>
          </ac:spMkLst>
        </pc:spChg>
        <pc:spChg chg="mod topLvl">
          <ac:chgData name="Ορέστης Αντωνίου" userId="aa65568b-29c0-48f4-92ec-07a3c5292fa9" providerId="ADAL" clId="{D7053DAF-C1C3-4192-9FC3-ACF423CC7B7F}" dt="2023-05-29T13:03:31.599" v="589" actId="164"/>
          <ac:spMkLst>
            <pc:docMk/>
            <pc:sldMk cId="4126375634" sldId="526"/>
            <ac:spMk id="18" creationId="{69B896DC-B738-A6D2-E447-C5C128C19D05}"/>
          </ac:spMkLst>
        </pc:spChg>
        <pc:spChg chg="add mod">
          <ac:chgData name="Ορέστης Αντωνίου" userId="aa65568b-29c0-48f4-92ec-07a3c5292fa9" providerId="ADAL" clId="{D7053DAF-C1C3-4192-9FC3-ACF423CC7B7F}" dt="2023-05-29T13:08:03.140" v="798" actId="113"/>
          <ac:spMkLst>
            <pc:docMk/>
            <pc:sldMk cId="4126375634" sldId="526"/>
            <ac:spMk id="19" creationId="{D4E8B682-6FEB-3A59-A933-201DCF76E728}"/>
          </ac:spMkLst>
        </pc:spChg>
        <pc:spChg chg="del topLvl">
          <ac:chgData name="Ορέστης Αντωνίου" userId="aa65568b-29c0-48f4-92ec-07a3c5292fa9" providerId="ADAL" clId="{D7053DAF-C1C3-4192-9FC3-ACF423CC7B7F}" dt="2023-05-29T12:47:21.558" v="133" actId="21"/>
          <ac:spMkLst>
            <pc:docMk/>
            <pc:sldMk cId="4126375634" sldId="526"/>
            <ac:spMk id="21" creationId="{808FB629-1182-8956-7A1B-032D1D1FEE5D}"/>
          </ac:spMkLst>
        </pc:spChg>
        <pc:spChg chg="mod">
          <ac:chgData name="Ορέστης Αντωνίου" userId="aa65568b-29c0-48f4-92ec-07a3c5292fa9" providerId="ADAL" clId="{D7053DAF-C1C3-4192-9FC3-ACF423CC7B7F}" dt="2023-05-29T12:46:57.308" v="117" actId="20577"/>
          <ac:spMkLst>
            <pc:docMk/>
            <pc:sldMk cId="4126375634" sldId="526"/>
            <ac:spMk id="27" creationId="{59DB8727-8FC6-38FD-253C-A55A34AF7735}"/>
          </ac:spMkLst>
        </pc:spChg>
        <pc:grpChg chg="add mod">
          <ac:chgData name="Ορέστης Αντωνίου" userId="aa65568b-29c0-48f4-92ec-07a3c5292fa9" providerId="ADAL" clId="{D7053DAF-C1C3-4192-9FC3-ACF423CC7B7F}" dt="2023-05-29T13:03:31.599" v="589" actId="164"/>
          <ac:grpSpMkLst>
            <pc:docMk/>
            <pc:sldMk cId="4126375634" sldId="526"/>
            <ac:grpSpMk id="20" creationId="{1424C6B0-9781-82C0-4D6E-02283A46B0A9}"/>
          </ac:grpSpMkLst>
        </pc:grpChg>
        <pc:grpChg chg="del">
          <ac:chgData name="Ορέστης Αντωνίου" userId="aa65568b-29c0-48f4-92ec-07a3c5292fa9" providerId="ADAL" clId="{D7053DAF-C1C3-4192-9FC3-ACF423CC7B7F}" dt="2023-05-29T12:47:21.558" v="133" actId="21"/>
          <ac:grpSpMkLst>
            <pc:docMk/>
            <pc:sldMk cId="4126375634" sldId="526"/>
            <ac:grpSpMk id="24" creationId="{94309F23-FBAB-9EA8-930D-B15BC48FC60E}"/>
          </ac:grpSpMkLst>
        </pc:grpChg>
        <pc:picChg chg="add mod modCrop">
          <ac:chgData name="Ορέστης Αντωνίου" userId="aa65568b-29c0-48f4-92ec-07a3c5292fa9" providerId="ADAL" clId="{D7053DAF-C1C3-4192-9FC3-ACF423CC7B7F}" dt="2023-05-29T12:53:27.831" v="260" actId="14100"/>
          <ac:picMkLst>
            <pc:docMk/>
            <pc:sldMk cId="4126375634" sldId="526"/>
            <ac:picMk id="4" creationId="{7CCDEEEB-C5B2-35C8-1266-9270844A4AB6}"/>
          </ac:picMkLst>
        </pc:picChg>
        <pc:picChg chg="del">
          <ac:chgData name="Ορέστης Αντωνίου" userId="aa65568b-29c0-48f4-92ec-07a3c5292fa9" providerId="ADAL" clId="{D7053DAF-C1C3-4192-9FC3-ACF423CC7B7F}" dt="2023-05-29T12:47:12.883" v="129" actId="21"/>
          <ac:picMkLst>
            <pc:docMk/>
            <pc:sldMk cId="4126375634" sldId="526"/>
            <ac:picMk id="7" creationId="{2E73E6FC-2345-D905-825A-BCEA41DDF7AD}"/>
          </ac:picMkLst>
        </pc:picChg>
        <pc:cxnChg chg="del">
          <ac:chgData name="Ορέστης Αντωνίου" userId="aa65568b-29c0-48f4-92ec-07a3c5292fa9" providerId="ADAL" clId="{D7053DAF-C1C3-4192-9FC3-ACF423CC7B7F}" dt="2023-05-29T12:47:18.469" v="132" actId="21"/>
          <ac:cxnSpMkLst>
            <pc:docMk/>
            <pc:sldMk cId="4126375634" sldId="526"/>
            <ac:cxnSpMk id="2" creationId="{FA7F98F4-A944-3526-0C9F-4B9486C923C3}"/>
          </ac:cxnSpMkLst>
        </pc:cxnChg>
        <pc:cxnChg chg="del">
          <ac:chgData name="Ορέστης Αντωνίου" userId="aa65568b-29c0-48f4-92ec-07a3c5292fa9" providerId="ADAL" clId="{D7053DAF-C1C3-4192-9FC3-ACF423CC7B7F}" dt="2023-05-29T12:47:15.609" v="130" actId="21"/>
          <ac:cxnSpMkLst>
            <pc:docMk/>
            <pc:sldMk cId="4126375634" sldId="526"/>
            <ac:cxnSpMk id="9" creationId="{1140E2E1-E3E9-374E-60CC-393BBB2D5DFF}"/>
          </ac:cxnSpMkLst>
        </pc:cxnChg>
        <pc:cxnChg chg="del">
          <ac:chgData name="Ορέστης Αντωνίου" userId="aa65568b-29c0-48f4-92ec-07a3c5292fa9" providerId="ADAL" clId="{D7053DAF-C1C3-4192-9FC3-ACF423CC7B7F}" dt="2023-05-29T12:47:17.132" v="131" actId="21"/>
          <ac:cxnSpMkLst>
            <pc:docMk/>
            <pc:sldMk cId="4126375634" sldId="526"/>
            <ac:cxnSpMk id="10" creationId="{D62C166E-01C0-25D7-32E2-4DA369717453}"/>
          </ac:cxnSpMkLst>
        </pc:cxnChg>
      </pc:sldChg>
    </pc:docChg>
  </pc:docChgLst>
  <pc:docChgLst>
    <pc:chgData name="Ορέστης Αντωνίου" userId="aa65568b-29c0-48f4-92ec-07a3c5292fa9" providerId="ADAL" clId="{05606627-9437-42CA-9C8E-8116FC28B041}"/>
    <pc:docChg chg="modSld">
      <pc:chgData name="Ορέστης Αντωνίου" userId="aa65568b-29c0-48f4-92ec-07a3c5292fa9" providerId="ADAL" clId="{05606627-9437-42CA-9C8E-8116FC28B041}" dt="2023-06-25T09:06:08.768" v="2" actId="1076"/>
      <pc:docMkLst>
        <pc:docMk/>
      </pc:docMkLst>
      <pc:sldChg chg="addSp delSp modSp modAnim">
        <pc:chgData name="Ορέστης Αντωνίου" userId="aa65568b-29c0-48f4-92ec-07a3c5292fa9" providerId="ADAL" clId="{05606627-9437-42CA-9C8E-8116FC28B041}" dt="2023-06-25T08:09:45.550" v="1" actId="165"/>
        <pc:sldMkLst>
          <pc:docMk/>
          <pc:sldMk cId="4180209741" sldId="376"/>
        </pc:sldMkLst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7" creationId="{354E68C2-4A9B-EC0B-305E-9D0032268ADA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8" creationId="{AB94D5F2-AC90-4716-B547-FA3D6B82CDE6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9" creationId="{5BE97E76-D008-9434-C8B6-35A708515224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10" creationId="{E2077D5D-2786-BB2B-7037-0138CDB9FF0C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11" creationId="{7988959D-1A72-CF49-D77E-15981206BC91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18" creationId="{E9EAEEE9-B411-8CBD-1C7E-17F64BDFCF7E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19" creationId="{46230C36-D3B5-4F0F-7E68-C6C188EDC0BB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20" creationId="{FCCD1C27-8C19-B5C3-DAA7-ECDB01F2C108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21" creationId="{8A8D6355-B943-2FC0-4174-77F9C0608E1F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23" creationId="{5AF66CF4-6381-C92E-DCF4-CBDBD7AF5FB6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24" creationId="{B8036FE5-5C97-F6E4-8071-8F50EC0012CD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25" creationId="{006B1CA2-337E-F8F4-EBA8-B29B394FE039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26" creationId="{6AE60053-17FA-892C-D05E-4E670F00AC3A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27" creationId="{FD93E021-D4E6-F2D4-F964-836D76B68F29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28" creationId="{D6C5B1EB-ACAC-A210-32D2-8FBA7B0BEBE9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29" creationId="{C7DE5A13-150A-11C5-D6BF-DBB7588DD233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30" creationId="{9E047D76-BEFB-A866-B4EC-E25C503BFF3F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31" creationId="{FD0ACC32-54F2-AEC8-309E-16C4B25E0A36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32" creationId="{E4814D24-F745-CB30-26C1-A268542A5C50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44" creationId="{AA171705-FA15-E694-C43C-42F2DB8545FA}"/>
          </ac:spMkLst>
        </pc:spChg>
        <pc:spChg chg="mod">
          <ac:chgData name="Ορέστης Αντωνίου" userId="aa65568b-29c0-48f4-92ec-07a3c5292fa9" providerId="ADAL" clId="{05606627-9437-42CA-9C8E-8116FC28B041}" dt="2023-06-25T08:09:45.550" v="1" actId="165"/>
          <ac:spMkLst>
            <pc:docMk/>
            <pc:sldMk cId="4180209741" sldId="376"/>
            <ac:spMk id="45" creationId="{68E766E9-0779-31D3-405F-CB30A4351025}"/>
          </ac:spMkLst>
        </pc:spChg>
        <pc:grpChg chg="add del mod">
          <ac:chgData name="Ορέστης Αντωνίου" userId="aa65568b-29c0-48f4-92ec-07a3c5292fa9" providerId="ADAL" clId="{05606627-9437-42CA-9C8E-8116FC28B041}" dt="2023-06-25T08:09:45.550" v="1" actId="165"/>
          <ac:grpSpMkLst>
            <pc:docMk/>
            <pc:sldMk cId="4180209741" sldId="376"/>
            <ac:grpSpMk id="4" creationId="{E208914A-A33A-EA32-E158-AFADAB0716F5}"/>
          </ac:grpSpMkLst>
        </pc:grpChg>
        <pc:grpChg chg="mod topLvl">
          <ac:chgData name="Ορέστης Αντωνίου" userId="aa65568b-29c0-48f4-92ec-07a3c5292fa9" providerId="ADAL" clId="{05606627-9437-42CA-9C8E-8116FC28B041}" dt="2023-06-25T08:09:45.550" v="1" actId="165"/>
          <ac:grpSpMkLst>
            <pc:docMk/>
            <pc:sldMk cId="4180209741" sldId="376"/>
            <ac:grpSpMk id="34" creationId="{39333146-7476-F0DD-06AA-1F56D05A1119}"/>
          </ac:grpSpMkLst>
        </pc:grpChg>
        <pc:grpChg chg="mod topLvl">
          <ac:chgData name="Ορέστης Αντωνίου" userId="aa65568b-29c0-48f4-92ec-07a3c5292fa9" providerId="ADAL" clId="{05606627-9437-42CA-9C8E-8116FC28B041}" dt="2023-06-25T08:09:45.550" v="1" actId="165"/>
          <ac:grpSpMkLst>
            <pc:docMk/>
            <pc:sldMk cId="4180209741" sldId="376"/>
            <ac:grpSpMk id="35" creationId="{2FFD303F-A3E2-DBDF-A702-5DF4F2810922}"/>
          </ac:grpSpMkLst>
        </pc:grpChg>
        <pc:grpChg chg="mod topLvl">
          <ac:chgData name="Ορέστης Αντωνίου" userId="aa65568b-29c0-48f4-92ec-07a3c5292fa9" providerId="ADAL" clId="{05606627-9437-42CA-9C8E-8116FC28B041}" dt="2023-06-25T08:09:45.550" v="1" actId="165"/>
          <ac:grpSpMkLst>
            <pc:docMk/>
            <pc:sldMk cId="4180209741" sldId="376"/>
            <ac:grpSpMk id="36" creationId="{665F507B-59B3-A9E4-D9F8-6C4C7A4FA5B4}"/>
          </ac:grpSpMkLst>
        </pc:grpChg>
        <pc:grpChg chg="mod topLvl">
          <ac:chgData name="Ορέστης Αντωνίου" userId="aa65568b-29c0-48f4-92ec-07a3c5292fa9" providerId="ADAL" clId="{05606627-9437-42CA-9C8E-8116FC28B041}" dt="2023-06-25T08:09:45.550" v="1" actId="165"/>
          <ac:grpSpMkLst>
            <pc:docMk/>
            <pc:sldMk cId="4180209741" sldId="376"/>
            <ac:grpSpMk id="37" creationId="{5FF63D59-329C-C6BA-684E-9960D13FC76E}"/>
          </ac:grpSpMkLst>
        </pc:grpChg>
        <pc:grpChg chg="mod topLvl">
          <ac:chgData name="Ορέστης Αντωνίου" userId="aa65568b-29c0-48f4-92ec-07a3c5292fa9" providerId="ADAL" clId="{05606627-9437-42CA-9C8E-8116FC28B041}" dt="2023-06-25T08:09:45.550" v="1" actId="165"/>
          <ac:grpSpMkLst>
            <pc:docMk/>
            <pc:sldMk cId="4180209741" sldId="376"/>
            <ac:grpSpMk id="38" creationId="{A881D8BB-27E8-5CF5-3143-72BDDA2F9507}"/>
          </ac:grpSpMkLst>
        </pc:grpChg>
        <pc:grpChg chg="mod topLvl">
          <ac:chgData name="Ορέστης Αντωνίου" userId="aa65568b-29c0-48f4-92ec-07a3c5292fa9" providerId="ADAL" clId="{05606627-9437-42CA-9C8E-8116FC28B041}" dt="2023-06-25T08:09:45.550" v="1" actId="165"/>
          <ac:grpSpMkLst>
            <pc:docMk/>
            <pc:sldMk cId="4180209741" sldId="376"/>
            <ac:grpSpMk id="39" creationId="{60171C8B-D3D9-34A4-EB0B-8C06FE095563}"/>
          </ac:grpSpMkLst>
        </pc:grpChg>
        <pc:grpChg chg="mod topLvl">
          <ac:chgData name="Ορέστης Αντωνίου" userId="aa65568b-29c0-48f4-92ec-07a3c5292fa9" providerId="ADAL" clId="{05606627-9437-42CA-9C8E-8116FC28B041}" dt="2023-06-25T08:09:45.550" v="1" actId="165"/>
          <ac:grpSpMkLst>
            <pc:docMk/>
            <pc:sldMk cId="4180209741" sldId="376"/>
            <ac:grpSpMk id="40" creationId="{D3C0D717-5BD6-8E75-DBA0-699D5E45A095}"/>
          </ac:grpSpMkLst>
        </pc:grpChg>
        <pc:grpChg chg="mod topLvl">
          <ac:chgData name="Ορέστης Αντωνίου" userId="aa65568b-29c0-48f4-92ec-07a3c5292fa9" providerId="ADAL" clId="{05606627-9437-42CA-9C8E-8116FC28B041}" dt="2023-06-25T08:09:45.550" v="1" actId="165"/>
          <ac:grpSpMkLst>
            <pc:docMk/>
            <pc:sldMk cId="4180209741" sldId="376"/>
            <ac:grpSpMk id="41" creationId="{F12B0554-3094-9CF9-38F5-9D89218ED941}"/>
          </ac:grpSpMkLst>
        </pc:grpChg>
        <pc:picChg chg="mod">
          <ac:chgData name="Ορέστης Αντωνίου" userId="aa65568b-29c0-48f4-92ec-07a3c5292fa9" providerId="ADAL" clId="{05606627-9437-42CA-9C8E-8116FC28B041}" dt="2023-06-25T08:09:45.550" v="1" actId="165"/>
          <ac:picMkLst>
            <pc:docMk/>
            <pc:sldMk cId="4180209741" sldId="376"/>
            <ac:picMk id="22" creationId="{9C4CC57A-0772-F9AE-E59D-FA5C77AE208C}"/>
          </ac:picMkLst>
        </pc:picChg>
      </pc:sldChg>
      <pc:sldChg chg="modSp mod">
        <pc:chgData name="Ορέστης Αντωνίου" userId="aa65568b-29c0-48f4-92ec-07a3c5292fa9" providerId="ADAL" clId="{05606627-9437-42CA-9C8E-8116FC28B041}" dt="2023-06-25T09:06:08.768" v="2" actId="1076"/>
        <pc:sldMkLst>
          <pc:docMk/>
          <pc:sldMk cId="972527901" sldId="426"/>
        </pc:sldMkLst>
        <pc:spChg chg="mod">
          <ac:chgData name="Ορέστης Αντωνίου" userId="aa65568b-29c0-48f4-92ec-07a3c5292fa9" providerId="ADAL" clId="{05606627-9437-42CA-9C8E-8116FC28B041}" dt="2023-06-25T09:06:08.768" v="2" actId="1076"/>
          <ac:spMkLst>
            <pc:docMk/>
            <pc:sldMk cId="972527901" sldId="426"/>
            <ac:spMk id="7" creationId="{F104C72B-31FF-9729-068A-1FBCFAFE0293}"/>
          </ac:spMkLst>
        </pc:spChg>
        <pc:spChg chg="mod">
          <ac:chgData name="Ορέστης Αντωνίου" userId="aa65568b-29c0-48f4-92ec-07a3c5292fa9" providerId="ADAL" clId="{05606627-9437-42CA-9C8E-8116FC28B041}" dt="2023-06-25T09:06:08.768" v="2" actId="1076"/>
          <ac:spMkLst>
            <pc:docMk/>
            <pc:sldMk cId="972527901" sldId="426"/>
            <ac:spMk id="19" creationId="{A0DB1599-57C7-FE1F-46DD-AA76DA93D2EB}"/>
          </ac:spMkLst>
        </pc:spChg>
        <pc:spChg chg="mod">
          <ac:chgData name="Ορέστης Αντωνίου" userId="aa65568b-29c0-48f4-92ec-07a3c5292fa9" providerId="ADAL" clId="{05606627-9437-42CA-9C8E-8116FC28B041}" dt="2023-06-25T09:06:08.768" v="2" actId="1076"/>
          <ac:spMkLst>
            <pc:docMk/>
            <pc:sldMk cId="972527901" sldId="426"/>
            <ac:spMk id="54" creationId="{823B493D-9B4E-CB74-5550-ABA529B6826D}"/>
          </ac:spMkLst>
        </pc:spChg>
        <pc:spChg chg="mod">
          <ac:chgData name="Ορέστης Αντωνίου" userId="aa65568b-29c0-48f4-92ec-07a3c5292fa9" providerId="ADAL" clId="{05606627-9437-42CA-9C8E-8116FC28B041}" dt="2023-06-25T09:06:08.768" v="2" actId="1076"/>
          <ac:spMkLst>
            <pc:docMk/>
            <pc:sldMk cId="972527901" sldId="426"/>
            <ac:spMk id="76" creationId="{FBD157EE-CE56-726E-00D7-CF34E3151E70}"/>
          </ac:spMkLst>
        </pc:spChg>
        <pc:spChg chg="mod">
          <ac:chgData name="Ορέστης Αντωνίου" userId="aa65568b-29c0-48f4-92ec-07a3c5292fa9" providerId="ADAL" clId="{05606627-9437-42CA-9C8E-8116FC28B041}" dt="2023-06-25T09:06:08.768" v="2" actId="1076"/>
          <ac:spMkLst>
            <pc:docMk/>
            <pc:sldMk cId="972527901" sldId="426"/>
            <ac:spMk id="80" creationId="{A0BF120A-C032-B34C-14DE-EB17BB160DA1}"/>
          </ac:spMkLst>
        </pc:spChg>
        <pc:spChg chg="mod">
          <ac:chgData name="Ορέστης Αντωνίου" userId="aa65568b-29c0-48f4-92ec-07a3c5292fa9" providerId="ADAL" clId="{05606627-9437-42CA-9C8E-8116FC28B041}" dt="2023-06-25T09:06:08.768" v="2" actId="1076"/>
          <ac:spMkLst>
            <pc:docMk/>
            <pc:sldMk cId="972527901" sldId="426"/>
            <ac:spMk id="81" creationId="{EBCD7402-D592-8215-EA5A-5205C01031BA}"/>
          </ac:spMkLst>
        </pc:spChg>
        <pc:spChg chg="mod">
          <ac:chgData name="Ορέστης Αντωνίου" userId="aa65568b-29c0-48f4-92ec-07a3c5292fa9" providerId="ADAL" clId="{05606627-9437-42CA-9C8E-8116FC28B041}" dt="2023-06-25T09:06:08.768" v="2" actId="1076"/>
          <ac:spMkLst>
            <pc:docMk/>
            <pc:sldMk cId="972527901" sldId="426"/>
            <ac:spMk id="83" creationId="{6B296962-1BAF-6B87-801C-8FBAD133AB1C}"/>
          </ac:spMkLst>
        </pc:spChg>
        <pc:grpChg chg="mod">
          <ac:chgData name="Ορέστης Αντωνίου" userId="aa65568b-29c0-48f4-92ec-07a3c5292fa9" providerId="ADAL" clId="{05606627-9437-42CA-9C8E-8116FC28B041}" dt="2023-06-25T09:06:08.768" v="2" actId="1076"/>
          <ac:grpSpMkLst>
            <pc:docMk/>
            <pc:sldMk cId="972527901" sldId="426"/>
            <ac:grpSpMk id="8" creationId="{A616DA05-FF25-3875-383B-BF23B5D6A3F8}"/>
          </ac:grpSpMkLst>
        </pc:grpChg>
      </pc:sldChg>
    </pc:docChg>
  </pc:docChgLst>
  <pc:docChgLst>
    <pc:chgData name="Ορέστης Αντωνίου" userId="aa65568b-29c0-48f4-92ec-07a3c5292fa9" providerId="ADAL" clId="{F2385B3B-5AC0-4587-AB46-A9D67DA692EA}"/>
    <pc:docChg chg="modSld">
      <pc:chgData name="Ορέστης Αντωνίου" userId="aa65568b-29c0-48f4-92ec-07a3c5292fa9" providerId="ADAL" clId="{F2385B3B-5AC0-4587-AB46-A9D67DA692EA}" dt="2023-12-12T10:16:47.381" v="0"/>
      <pc:docMkLst>
        <pc:docMk/>
      </pc:docMkLst>
      <pc:sldChg chg="modSp mod">
        <pc:chgData name="Ορέστης Αντωνίου" userId="aa65568b-29c0-48f4-92ec-07a3c5292fa9" providerId="ADAL" clId="{F2385B3B-5AC0-4587-AB46-A9D67DA692EA}" dt="2023-12-12T10:16:47.381" v="0"/>
        <pc:sldMkLst>
          <pc:docMk/>
          <pc:sldMk cId="0" sldId="256"/>
        </pc:sldMkLst>
        <pc:spChg chg="mod">
          <ac:chgData name="Ορέστης Αντωνίου" userId="aa65568b-29c0-48f4-92ec-07a3c5292fa9" providerId="ADAL" clId="{F2385B3B-5AC0-4587-AB46-A9D67DA692EA}" dt="2023-12-12T10:16:47.381" v="0"/>
          <ac:spMkLst>
            <pc:docMk/>
            <pc:sldMk cId="0" sldId="256"/>
            <ac:spMk id="36" creationId="{B6935557-E464-341A-4924-C0A86C640DD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3CA51-22CD-4270-A25F-345852BD4360}" type="doc">
      <dgm:prSet loTypeId="urn:microsoft.com/office/officeart/2005/8/layout/vList6" loCatId="list" qsTypeId="urn:microsoft.com/office/officeart/2005/8/quickstyle/3d2" qsCatId="3D" csTypeId="urn:microsoft.com/office/officeart/2005/8/colors/accent3_5" csCatId="accent3" phldr="1"/>
      <dgm:spPr/>
      <dgm:t>
        <a:bodyPr/>
        <a:lstStyle/>
        <a:p>
          <a:endParaRPr lang="el-GR"/>
        </a:p>
      </dgm:t>
    </dgm:pt>
    <dgm:pt modelId="{F3B9B643-82F6-4658-8BBC-6A010EC5B757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1</a:t>
          </a:r>
          <a:r>
            <a:rPr lang="el-GR" sz="2400" baseline="30000" dirty="0">
              <a:latin typeface="Arial Black" panose="020B0A04020102020204" pitchFamily="34" charset="0"/>
            </a:rPr>
            <a:t>η</a:t>
          </a:r>
          <a:r>
            <a:rPr lang="el-GR" sz="2400" dirty="0">
              <a:latin typeface="Arial Black" panose="020B0A04020102020204" pitchFamily="34" charset="0"/>
            </a:rPr>
            <a:t> ΕΚΘΕΣΗ ΚΟΙΝΩΝ ΔΕΙΚΤΩΝ</a:t>
          </a:r>
        </a:p>
      </dgm:t>
    </dgm:pt>
    <dgm:pt modelId="{C5FA7E66-A080-47AC-90F0-54ECC0F02DA2}" type="parTrans" cxnId="{6543BFC9-9656-4DDF-B5D5-4D31D6BF7D66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7B37F777-3E96-4203-820C-2BAEE4B1EC3D}" type="sibTrans" cxnId="{6543BFC9-9656-4DDF-B5D5-4D31D6BF7D66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6A5F7854-1E11-48AE-86B8-7FD4943CF893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2</a:t>
          </a:r>
          <a:r>
            <a:rPr lang="el-GR" sz="2400" baseline="30000" dirty="0">
              <a:latin typeface="Arial Black" panose="020B0A04020102020204" pitchFamily="34" charset="0"/>
            </a:rPr>
            <a:t>η</a:t>
          </a:r>
          <a:r>
            <a:rPr lang="el-GR" sz="2400" dirty="0">
              <a:latin typeface="Arial Black" panose="020B0A04020102020204" pitchFamily="34" charset="0"/>
            </a:rPr>
            <a:t> ΕΚΘΕΣΗ ΚΟΙΝΩΝ ΔΕΙΚΤΩΝ</a:t>
          </a:r>
          <a:endParaRPr lang="el-GR" sz="2400" dirty="0"/>
        </a:p>
      </dgm:t>
    </dgm:pt>
    <dgm:pt modelId="{DB2BD2A7-EE85-40F4-AC19-D461EA765A14}" type="parTrans" cxnId="{C3914614-5050-4B09-914F-E33E9BB8B6A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B458E8C3-BD3D-4381-B839-73A250B63701}" type="sibTrans" cxnId="{C3914614-5050-4B09-914F-E33E9BB8B6A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24BBB231-8B6A-455F-B738-661C10A5013C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3</a:t>
          </a:r>
          <a:r>
            <a:rPr lang="el-GR" sz="2400" baseline="30000" dirty="0">
              <a:latin typeface="Arial Black" panose="020B0A04020102020204" pitchFamily="34" charset="0"/>
            </a:rPr>
            <a:t>η</a:t>
          </a:r>
          <a:r>
            <a:rPr lang="el-GR" sz="2400" dirty="0">
              <a:latin typeface="Arial Black" panose="020B0A04020102020204" pitchFamily="34" charset="0"/>
            </a:rPr>
            <a:t> ΕΚΘΕΣΗ ΚΟΙΝΩΝ ΔΕΙΚΤΩΝ</a:t>
          </a:r>
          <a:endParaRPr lang="el-GR" sz="2400" dirty="0"/>
        </a:p>
      </dgm:t>
    </dgm:pt>
    <dgm:pt modelId="{AFA6B59F-4ABE-42F5-A45C-84D3B765B760}" type="parTrans" cxnId="{2D610F57-DD72-4A3E-B24A-4015FF4F89C6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2C43BBAB-13E0-48BA-8979-CD1BCC867786}" type="sibTrans" cxnId="{2D610F57-DD72-4A3E-B24A-4015FF4F89C6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E6EEE7E8-DFFE-4241-82AF-CB27B1B2E824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4</a:t>
          </a:r>
          <a:r>
            <a:rPr lang="el-GR" sz="2400" baseline="30000" dirty="0">
              <a:latin typeface="Arial Black" panose="020B0A04020102020204" pitchFamily="34" charset="0"/>
            </a:rPr>
            <a:t>η</a:t>
          </a:r>
          <a:r>
            <a:rPr lang="el-GR" sz="2400" dirty="0">
              <a:latin typeface="Arial Black" panose="020B0A04020102020204" pitchFamily="34" charset="0"/>
            </a:rPr>
            <a:t> ΕΚΘΕΣΗ ΚΟΙΝΩΝ ΔΕΙΚΤΩΝ</a:t>
          </a:r>
          <a:endParaRPr lang="el-GR" sz="2400" dirty="0"/>
        </a:p>
      </dgm:t>
    </dgm:pt>
    <dgm:pt modelId="{3336201A-4709-42E9-BDF8-5D743799DCE2}" type="parTrans" cxnId="{557772C5-701A-4030-999B-D669CF0AEC8E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2188EFC8-E271-4A14-ADBB-1401048CEFA0}" type="sibTrans" cxnId="{557772C5-701A-4030-999B-D669CF0AEC8E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10503185-24A9-4EA1-8072-6B696D49576A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5</a:t>
          </a:r>
          <a:r>
            <a:rPr lang="el-GR" sz="2400" baseline="30000" dirty="0">
              <a:latin typeface="Arial Black" panose="020B0A04020102020204" pitchFamily="34" charset="0"/>
            </a:rPr>
            <a:t>η</a:t>
          </a:r>
          <a:r>
            <a:rPr lang="el-GR" sz="2400" dirty="0">
              <a:latin typeface="Arial Black" panose="020B0A04020102020204" pitchFamily="34" charset="0"/>
            </a:rPr>
            <a:t> ΕΚΘΕΣΗ ΚΟΙΝΩΝ ΔΕΙΚΤΩΝ</a:t>
          </a:r>
          <a:endParaRPr lang="el-GR" sz="2400" dirty="0"/>
        </a:p>
      </dgm:t>
    </dgm:pt>
    <dgm:pt modelId="{CEF9DE04-0BB7-4154-856A-5B1086FFE1BB}" type="parTrans" cxnId="{25E5A0D0-662F-4D53-8008-315D54D5BD40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6DD0BD0F-EBC2-40AC-AA18-ADC800691ADE}" type="sibTrans" cxnId="{25E5A0D0-662F-4D53-8008-315D54D5BD40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C3524239-5802-4B3F-9D3F-020403957292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6</a:t>
          </a:r>
          <a:r>
            <a:rPr lang="el-GR" sz="2400" baseline="30000" dirty="0">
              <a:latin typeface="Arial Black" panose="020B0A04020102020204" pitchFamily="34" charset="0"/>
            </a:rPr>
            <a:t>η</a:t>
          </a:r>
          <a:r>
            <a:rPr lang="el-GR" sz="2400" dirty="0">
              <a:latin typeface="Arial Black" panose="020B0A04020102020204" pitchFamily="34" charset="0"/>
            </a:rPr>
            <a:t> ΕΚΘΕΣΗ ΚΟΙΝΩΝ ΔΕΙΚΤΩΝ</a:t>
          </a:r>
          <a:endParaRPr lang="el-GR" sz="2400" dirty="0"/>
        </a:p>
      </dgm:t>
    </dgm:pt>
    <dgm:pt modelId="{7E64E6AA-9EB2-4078-893F-36FA5850457A}" type="parTrans" cxnId="{1837032A-B275-42C7-A575-F9CFA0C6806B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2C6DEE65-C9C3-4C4D-B0DF-5BDF9763BB80}" type="sibTrans" cxnId="{1837032A-B275-42C7-A575-F9CFA0C6806B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EFB8DDA2-AD35-4D27-BFE9-4EBBAD492E21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7</a:t>
          </a:r>
          <a:r>
            <a:rPr lang="el-GR" sz="2400" baseline="30000" dirty="0">
              <a:latin typeface="Arial Black" panose="020B0A04020102020204" pitchFamily="34" charset="0"/>
            </a:rPr>
            <a:t>η</a:t>
          </a:r>
          <a:r>
            <a:rPr lang="el-GR" sz="2400" dirty="0">
              <a:latin typeface="Arial Black" panose="020B0A04020102020204" pitchFamily="34" charset="0"/>
            </a:rPr>
            <a:t> ΕΚΘΕΣΗ ΚΟΙΝΩΝ ΔΕΙΚΤΩΝ</a:t>
          </a:r>
          <a:endParaRPr lang="el-GR" sz="2400" dirty="0"/>
        </a:p>
      </dgm:t>
    </dgm:pt>
    <dgm:pt modelId="{C9A58FD4-81F2-4893-920D-A5940EC03BED}" type="parTrans" cxnId="{1A59DBA6-E23D-4104-9B5F-D16D881CF627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8F7B8E18-BBD4-44DE-A148-44FBDE5465ED}" type="sibTrans" cxnId="{1A59DBA6-E23D-4104-9B5F-D16D881CF627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0838DF3B-0458-4E30-827B-0FAE5365A984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8</a:t>
          </a:r>
          <a:r>
            <a:rPr lang="el-GR" sz="2400" baseline="30000" dirty="0">
              <a:latin typeface="Arial Black" panose="020B0A04020102020204" pitchFamily="34" charset="0"/>
            </a:rPr>
            <a:t>η</a:t>
          </a:r>
          <a:r>
            <a:rPr lang="el-GR" sz="2400" dirty="0">
              <a:latin typeface="Arial Black" panose="020B0A04020102020204" pitchFamily="34" charset="0"/>
            </a:rPr>
            <a:t> ΕΚΘΕΣΗ ΚΟΙΝΩΝ ΔΕΙΚΤΩΝ</a:t>
          </a:r>
          <a:endParaRPr lang="el-GR" sz="2400" dirty="0"/>
        </a:p>
      </dgm:t>
    </dgm:pt>
    <dgm:pt modelId="{F39AD9B3-806B-4648-98C9-44536DEFBB1E}" type="parTrans" cxnId="{7F2E5B23-2139-4510-9DF6-9117620AC365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CB6627B0-6EDC-4C78-A509-F0E77DCA6C2D}" type="sibTrans" cxnId="{7F2E5B23-2139-4510-9DF6-9117620AC365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3D3719C6-D21E-4BEF-9578-72DD34842C68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9</a:t>
          </a:r>
          <a:r>
            <a:rPr lang="el-GR" sz="2400" baseline="30000" dirty="0">
              <a:latin typeface="Arial Black" panose="020B0A04020102020204" pitchFamily="34" charset="0"/>
            </a:rPr>
            <a:t>η</a:t>
          </a:r>
          <a:r>
            <a:rPr lang="el-GR" sz="2400" dirty="0">
              <a:latin typeface="Arial Black" panose="020B0A04020102020204" pitchFamily="34" charset="0"/>
            </a:rPr>
            <a:t> ΕΚΘΕΣΗ ΚΟΙΝΩΝ ΔΕΙΚΤΩΝ</a:t>
          </a:r>
          <a:endParaRPr lang="el-GR" sz="2400" dirty="0"/>
        </a:p>
      </dgm:t>
    </dgm:pt>
    <dgm:pt modelId="{DA084FDF-C6EE-4364-93D2-1CD2D69B05B0}" type="parTrans" cxnId="{29B666AA-F868-475C-98F8-BC538DD8938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7E96F229-1098-47BE-8508-F7800575F3C8}" type="sibTrans" cxnId="{29B666AA-F868-475C-98F8-BC538DD8938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327552F1-FC2C-49D6-811C-EDC62681D225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Φεβ 2020 </a:t>
          </a: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31 Δεκ 2021</a:t>
          </a:r>
        </a:p>
      </dgm:t>
    </dgm:pt>
    <dgm:pt modelId="{D613D8F5-AF2C-479A-9EBC-1FBB1C9586D9}" type="parTrans" cxnId="{9F89AE33-7359-4F50-A092-4AF0F704CC21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0C1225EF-2D88-46DC-AEBF-E04482343333}" type="sibTrans" cxnId="{9F89AE33-7359-4F50-A092-4AF0F704CC21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C9BADD5F-F28D-4FD3-8088-B36581713116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Ιαν 2022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30 Ιουν 2022</a:t>
          </a:r>
          <a:endParaRPr lang="el-GR" sz="24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E4EBE0B-9462-4013-8CD2-60B839221029}" type="parTrans" cxnId="{2C2A9456-A02B-4881-8764-AF831579E882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6249118B-01DF-4EAF-8ED8-0A19806C0C8A}" type="sibTrans" cxnId="{2C2A9456-A02B-4881-8764-AF831579E882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66B3C36F-B083-4CBA-B747-5AAC31ABBA96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Ιουλ 2022 </a:t>
          </a: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31 Δεκ 2022</a:t>
          </a:r>
          <a:endParaRPr lang="el-GR" sz="2400" dirty="0">
            <a:solidFill>
              <a:srgbClr val="0070C0"/>
            </a:solidFill>
          </a:endParaRPr>
        </a:p>
      </dgm:t>
    </dgm:pt>
    <dgm:pt modelId="{A87476A6-F41B-41FC-B24C-E55B84D61F62}" type="parTrans" cxnId="{CA889E5D-B3D1-4EC8-8342-00996C7B7B05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9C746019-37D4-4DD1-8668-8BEC34A9F840}" type="sibTrans" cxnId="{CA889E5D-B3D1-4EC8-8342-00996C7B7B05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944AF15C-0FC1-4673-8381-9E83C8BA48BC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Ιαν 2023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30 Ιουν 2023</a:t>
          </a:r>
          <a:endParaRPr lang="el-GR" sz="24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82DD041-A6E5-429B-A93B-12A222375B5D}" type="parTrans" cxnId="{40F0955D-E772-46CB-BEC3-BA190251783D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74984103-B8A0-4F4D-B294-4DEACA5E4626}" type="sibTrans" cxnId="{40F0955D-E772-46CB-BEC3-BA190251783D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54E951C5-3F00-428D-BF99-60DD265391B3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Ιουλ 2023 </a:t>
          </a: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31 Δεκ 2023</a:t>
          </a:r>
          <a:endParaRPr lang="el-GR" sz="2400" dirty="0">
            <a:solidFill>
              <a:srgbClr val="0070C0"/>
            </a:solidFill>
          </a:endParaRPr>
        </a:p>
      </dgm:t>
    </dgm:pt>
    <dgm:pt modelId="{9DC16706-C88D-4994-8C40-DA37AB65660D}" type="parTrans" cxnId="{560311F1-B70D-491F-B648-D7FA2EACCC92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C70411F7-D671-4AB0-A8E7-8B8699E57D0C}" type="sibTrans" cxnId="{560311F1-B70D-491F-B648-D7FA2EACCC92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3637B815-5C48-44B3-93A2-A486AD14D2F0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Ιαν 2024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30 Ιουν 2024</a:t>
          </a:r>
          <a:endParaRPr lang="el-GR" sz="24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90669E9-28A2-42DB-8566-25F65FFF9D8C}" type="parTrans" cxnId="{8716A603-ADAF-45E3-9251-814D6F97EC58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93096D7E-B75F-4F1A-B8D6-E74285AEC4AB}" type="sibTrans" cxnId="{8716A603-ADAF-45E3-9251-814D6F97EC58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4CC7D0AE-6382-4ECC-8EB1-D897AAEBF4B1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Ιουλ 2024 </a:t>
          </a: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31 Δεκ 2024</a:t>
          </a:r>
          <a:endParaRPr lang="el-GR" sz="2400" dirty="0">
            <a:solidFill>
              <a:srgbClr val="0070C0"/>
            </a:solidFill>
          </a:endParaRPr>
        </a:p>
      </dgm:t>
    </dgm:pt>
    <dgm:pt modelId="{F057C5C1-ABC0-4A0A-8EE4-1BBBDE5C3FBA}" type="parTrans" cxnId="{C3F6F540-FB5D-499A-BDE0-A3625024D89C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1C7DCD11-E493-4ED2-B216-8EB98C06C139}" type="sibTrans" cxnId="{C3F6F540-FB5D-499A-BDE0-A3625024D89C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25397BB0-B2B7-4415-BE06-64F6EC3B8585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Ιαν 2025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30 Ιουν 2025</a:t>
          </a:r>
          <a:endParaRPr lang="el-GR" sz="24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1FE5760-7874-481D-A7D0-6C69166B5C7E}" type="parTrans" cxnId="{749B0828-1D79-4DC4-8624-73FB5E1E4E83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359DB8CB-0AD1-4D92-AEC2-C47195EEAE0C}" type="sibTrans" cxnId="{749B0828-1D79-4DC4-8624-73FB5E1E4E83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365E2561-B7CC-4659-B11B-228E77E43120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Ιουλ 2025 </a:t>
          </a: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31 Δεκ 2025</a:t>
          </a:r>
          <a:endParaRPr lang="el-GR" sz="2400" dirty="0">
            <a:solidFill>
              <a:srgbClr val="0070C0"/>
            </a:solidFill>
          </a:endParaRPr>
        </a:p>
      </dgm:t>
    </dgm:pt>
    <dgm:pt modelId="{280692D1-DF1A-4356-AF6D-88F513AD9E6F}" type="parTrans" cxnId="{EF9C185A-885C-45DB-81DE-261748E21F5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FC556BA9-4B55-4520-9F5A-02091A76F96F}" type="sibTrans" cxnId="{EF9C185A-885C-45DB-81DE-261748E21F5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E6AEF103-99C4-462A-82D7-ED4FD6F0CC92}" type="pres">
      <dgm:prSet presAssocID="{7E33CA51-22CD-4270-A25F-345852BD4360}" presName="Name0" presStyleCnt="0">
        <dgm:presLayoutVars>
          <dgm:dir/>
          <dgm:animLvl val="lvl"/>
          <dgm:resizeHandles/>
        </dgm:presLayoutVars>
      </dgm:prSet>
      <dgm:spPr/>
    </dgm:pt>
    <dgm:pt modelId="{96A7881E-CEAC-416D-B14B-409386C7CBCE}" type="pres">
      <dgm:prSet presAssocID="{F3B9B643-82F6-4658-8BBC-6A010EC5B757}" presName="linNode" presStyleCnt="0"/>
      <dgm:spPr/>
    </dgm:pt>
    <dgm:pt modelId="{3A78E6FC-B5DC-438D-8F0F-F4442AAC7E49}" type="pres">
      <dgm:prSet presAssocID="{F3B9B643-82F6-4658-8BBC-6A010EC5B757}" presName="parentShp" presStyleLbl="node1" presStyleIdx="0" presStyleCnt="9">
        <dgm:presLayoutVars>
          <dgm:bulletEnabled val="1"/>
        </dgm:presLayoutVars>
      </dgm:prSet>
      <dgm:spPr/>
    </dgm:pt>
    <dgm:pt modelId="{F91F0C7E-14A5-4C93-B9D3-A56A698D7736}" type="pres">
      <dgm:prSet presAssocID="{F3B9B643-82F6-4658-8BBC-6A010EC5B757}" presName="childShp" presStyleLbl="bgAccFollowNode1" presStyleIdx="0" presStyleCnt="9">
        <dgm:presLayoutVars>
          <dgm:bulletEnabled val="1"/>
        </dgm:presLayoutVars>
      </dgm:prSet>
      <dgm:spPr/>
    </dgm:pt>
    <dgm:pt modelId="{DD5C7C75-0480-459B-9C19-B274527735A9}" type="pres">
      <dgm:prSet presAssocID="{7B37F777-3E96-4203-820C-2BAEE4B1EC3D}" presName="spacing" presStyleCnt="0"/>
      <dgm:spPr/>
    </dgm:pt>
    <dgm:pt modelId="{B477058C-9912-420D-A480-F6D48E8E026D}" type="pres">
      <dgm:prSet presAssocID="{6A5F7854-1E11-48AE-86B8-7FD4943CF893}" presName="linNode" presStyleCnt="0"/>
      <dgm:spPr/>
    </dgm:pt>
    <dgm:pt modelId="{86AC43AD-45C8-46F6-8103-3800BC72BD96}" type="pres">
      <dgm:prSet presAssocID="{6A5F7854-1E11-48AE-86B8-7FD4943CF893}" presName="parentShp" presStyleLbl="node1" presStyleIdx="1" presStyleCnt="9">
        <dgm:presLayoutVars>
          <dgm:bulletEnabled val="1"/>
        </dgm:presLayoutVars>
      </dgm:prSet>
      <dgm:spPr/>
    </dgm:pt>
    <dgm:pt modelId="{4536BA81-46D1-40D1-BD7A-79C46518D9D2}" type="pres">
      <dgm:prSet presAssocID="{6A5F7854-1E11-48AE-86B8-7FD4943CF893}" presName="childShp" presStyleLbl="bgAccFollowNode1" presStyleIdx="1" presStyleCnt="9">
        <dgm:presLayoutVars>
          <dgm:bulletEnabled val="1"/>
        </dgm:presLayoutVars>
      </dgm:prSet>
      <dgm:spPr/>
    </dgm:pt>
    <dgm:pt modelId="{6794CA68-9DC4-4D28-A865-C283801AC5B0}" type="pres">
      <dgm:prSet presAssocID="{B458E8C3-BD3D-4381-B839-73A250B63701}" presName="spacing" presStyleCnt="0"/>
      <dgm:spPr/>
    </dgm:pt>
    <dgm:pt modelId="{DC2DEE28-B742-4B0B-A670-9194E2AA0D60}" type="pres">
      <dgm:prSet presAssocID="{24BBB231-8B6A-455F-B738-661C10A5013C}" presName="linNode" presStyleCnt="0"/>
      <dgm:spPr/>
    </dgm:pt>
    <dgm:pt modelId="{89559E7F-8213-4F7C-A2EC-6951F92460ED}" type="pres">
      <dgm:prSet presAssocID="{24BBB231-8B6A-455F-B738-661C10A5013C}" presName="parentShp" presStyleLbl="node1" presStyleIdx="2" presStyleCnt="9">
        <dgm:presLayoutVars>
          <dgm:bulletEnabled val="1"/>
        </dgm:presLayoutVars>
      </dgm:prSet>
      <dgm:spPr/>
    </dgm:pt>
    <dgm:pt modelId="{BB96AA21-5E5F-4B91-B2E8-99FAEB1D97F2}" type="pres">
      <dgm:prSet presAssocID="{24BBB231-8B6A-455F-B738-661C10A5013C}" presName="childShp" presStyleLbl="bgAccFollowNode1" presStyleIdx="2" presStyleCnt="9">
        <dgm:presLayoutVars>
          <dgm:bulletEnabled val="1"/>
        </dgm:presLayoutVars>
      </dgm:prSet>
      <dgm:spPr/>
    </dgm:pt>
    <dgm:pt modelId="{9C351FF7-38CA-4807-B474-1C68F19434F5}" type="pres">
      <dgm:prSet presAssocID="{2C43BBAB-13E0-48BA-8979-CD1BCC867786}" presName="spacing" presStyleCnt="0"/>
      <dgm:spPr/>
    </dgm:pt>
    <dgm:pt modelId="{E0D4E72B-5E3A-4FF2-8A74-1F9AF5AFC9BA}" type="pres">
      <dgm:prSet presAssocID="{E6EEE7E8-DFFE-4241-82AF-CB27B1B2E824}" presName="linNode" presStyleCnt="0"/>
      <dgm:spPr/>
    </dgm:pt>
    <dgm:pt modelId="{69283727-420E-4912-9415-56C94978E785}" type="pres">
      <dgm:prSet presAssocID="{E6EEE7E8-DFFE-4241-82AF-CB27B1B2E824}" presName="parentShp" presStyleLbl="node1" presStyleIdx="3" presStyleCnt="9">
        <dgm:presLayoutVars>
          <dgm:bulletEnabled val="1"/>
        </dgm:presLayoutVars>
      </dgm:prSet>
      <dgm:spPr/>
    </dgm:pt>
    <dgm:pt modelId="{B701CF9E-FD98-4708-A741-69BE4FA5B926}" type="pres">
      <dgm:prSet presAssocID="{E6EEE7E8-DFFE-4241-82AF-CB27B1B2E824}" presName="childShp" presStyleLbl="bgAccFollowNode1" presStyleIdx="3" presStyleCnt="9">
        <dgm:presLayoutVars>
          <dgm:bulletEnabled val="1"/>
        </dgm:presLayoutVars>
      </dgm:prSet>
      <dgm:spPr/>
    </dgm:pt>
    <dgm:pt modelId="{515D76DB-0ED6-4F06-B6A1-2824BBE7851A}" type="pres">
      <dgm:prSet presAssocID="{2188EFC8-E271-4A14-ADBB-1401048CEFA0}" presName="spacing" presStyleCnt="0"/>
      <dgm:spPr/>
    </dgm:pt>
    <dgm:pt modelId="{8D5D8A6E-CC90-4D0B-8E30-04E785B9C446}" type="pres">
      <dgm:prSet presAssocID="{10503185-24A9-4EA1-8072-6B696D49576A}" presName="linNode" presStyleCnt="0"/>
      <dgm:spPr/>
    </dgm:pt>
    <dgm:pt modelId="{FADF7729-61E2-40DE-AF89-F208C4115F5B}" type="pres">
      <dgm:prSet presAssocID="{10503185-24A9-4EA1-8072-6B696D49576A}" presName="parentShp" presStyleLbl="node1" presStyleIdx="4" presStyleCnt="9">
        <dgm:presLayoutVars>
          <dgm:bulletEnabled val="1"/>
        </dgm:presLayoutVars>
      </dgm:prSet>
      <dgm:spPr/>
    </dgm:pt>
    <dgm:pt modelId="{A03CA91A-8559-4304-BF87-DC09943FF471}" type="pres">
      <dgm:prSet presAssocID="{10503185-24A9-4EA1-8072-6B696D49576A}" presName="childShp" presStyleLbl="bgAccFollowNode1" presStyleIdx="4" presStyleCnt="9">
        <dgm:presLayoutVars>
          <dgm:bulletEnabled val="1"/>
        </dgm:presLayoutVars>
      </dgm:prSet>
      <dgm:spPr/>
    </dgm:pt>
    <dgm:pt modelId="{95563EF5-6258-4C43-8ABE-FA19B8DB009F}" type="pres">
      <dgm:prSet presAssocID="{6DD0BD0F-EBC2-40AC-AA18-ADC800691ADE}" presName="spacing" presStyleCnt="0"/>
      <dgm:spPr/>
    </dgm:pt>
    <dgm:pt modelId="{AEAA6C92-70CD-410A-9C10-F79F76D8A994}" type="pres">
      <dgm:prSet presAssocID="{C3524239-5802-4B3F-9D3F-020403957292}" presName="linNode" presStyleCnt="0"/>
      <dgm:spPr/>
    </dgm:pt>
    <dgm:pt modelId="{73CD574A-2970-4419-9E61-F2CDCF5F698D}" type="pres">
      <dgm:prSet presAssocID="{C3524239-5802-4B3F-9D3F-020403957292}" presName="parentShp" presStyleLbl="node1" presStyleIdx="5" presStyleCnt="9">
        <dgm:presLayoutVars>
          <dgm:bulletEnabled val="1"/>
        </dgm:presLayoutVars>
      </dgm:prSet>
      <dgm:spPr/>
    </dgm:pt>
    <dgm:pt modelId="{A7B08E50-8BC2-4130-A515-544271DB77C1}" type="pres">
      <dgm:prSet presAssocID="{C3524239-5802-4B3F-9D3F-020403957292}" presName="childShp" presStyleLbl="bgAccFollowNode1" presStyleIdx="5" presStyleCnt="9">
        <dgm:presLayoutVars>
          <dgm:bulletEnabled val="1"/>
        </dgm:presLayoutVars>
      </dgm:prSet>
      <dgm:spPr/>
    </dgm:pt>
    <dgm:pt modelId="{65A6AAA2-E0E0-485F-91EC-F7A7AAC5A988}" type="pres">
      <dgm:prSet presAssocID="{2C6DEE65-C9C3-4C4D-B0DF-5BDF9763BB80}" presName="spacing" presStyleCnt="0"/>
      <dgm:spPr/>
    </dgm:pt>
    <dgm:pt modelId="{DDC9EFE2-0504-4607-A28F-1F40BE2CECEE}" type="pres">
      <dgm:prSet presAssocID="{EFB8DDA2-AD35-4D27-BFE9-4EBBAD492E21}" presName="linNode" presStyleCnt="0"/>
      <dgm:spPr/>
    </dgm:pt>
    <dgm:pt modelId="{27595F67-FA08-4361-811D-9542EC1FCECB}" type="pres">
      <dgm:prSet presAssocID="{EFB8DDA2-AD35-4D27-BFE9-4EBBAD492E21}" presName="parentShp" presStyleLbl="node1" presStyleIdx="6" presStyleCnt="9">
        <dgm:presLayoutVars>
          <dgm:bulletEnabled val="1"/>
        </dgm:presLayoutVars>
      </dgm:prSet>
      <dgm:spPr/>
    </dgm:pt>
    <dgm:pt modelId="{D2670EBF-F5FA-45D5-B104-072817847255}" type="pres">
      <dgm:prSet presAssocID="{EFB8DDA2-AD35-4D27-BFE9-4EBBAD492E21}" presName="childShp" presStyleLbl="bgAccFollowNode1" presStyleIdx="6" presStyleCnt="9">
        <dgm:presLayoutVars>
          <dgm:bulletEnabled val="1"/>
        </dgm:presLayoutVars>
      </dgm:prSet>
      <dgm:spPr/>
    </dgm:pt>
    <dgm:pt modelId="{F48DCD0C-EB9E-4CB9-8CCF-236E498460CD}" type="pres">
      <dgm:prSet presAssocID="{8F7B8E18-BBD4-44DE-A148-44FBDE5465ED}" presName="spacing" presStyleCnt="0"/>
      <dgm:spPr/>
    </dgm:pt>
    <dgm:pt modelId="{F3E9A962-5567-4D3F-8F85-113EA5DDC625}" type="pres">
      <dgm:prSet presAssocID="{0838DF3B-0458-4E30-827B-0FAE5365A984}" presName="linNode" presStyleCnt="0"/>
      <dgm:spPr/>
    </dgm:pt>
    <dgm:pt modelId="{087EEFAF-1BF6-420A-975E-C922AC330BE0}" type="pres">
      <dgm:prSet presAssocID="{0838DF3B-0458-4E30-827B-0FAE5365A984}" presName="parentShp" presStyleLbl="node1" presStyleIdx="7" presStyleCnt="9">
        <dgm:presLayoutVars>
          <dgm:bulletEnabled val="1"/>
        </dgm:presLayoutVars>
      </dgm:prSet>
      <dgm:spPr/>
    </dgm:pt>
    <dgm:pt modelId="{44F9B41A-F6DD-44B2-BCFC-4DC0F5956C99}" type="pres">
      <dgm:prSet presAssocID="{0838DF3B-0458-4E30-827B-0FAE5365A984}" presName="childShp" presStyleLbl="bgAccFollowNode1" presStyleIdx="7" presStyleCnt="9">
        <dgm:presLayoutVars>
          <dgm:bulletEnabled val="1"/>
        </dgm:presLayoutVars>
      </dgm:prSet>
      <dgm:spPr/>
    </dgm:pt>
    <dgm:pt modelId="{1973B6F6-1378-482E-8665-AF43BAF60692}" type="pres">
      <dgm:prSet presAssocID="{CB6627B0-6EDC-4C78-A509-F0E77DCA6C2D}" presName="spacing" presStyleCnt="0"/>
      <dgm:spPr/>
    </dgm:pt>
    <dgm:pt modelId="{E6F3F250-9072-4816-B55D-764600A20358}" type="pres">
      <dgm:prSet presAssocID="{3D3719C6-D21E-4BEF-9578-72DD34842C68}" presName="linNode" presStyleCnt="0"/>
      <dgm:spPr/>
    </dgm:pt>
    <dgm:pt modelId="{6CFF1B54-4F7B-4BDD-ACFB-8F8444C436CB}" type="pres">
      <dgm:prSet presAssocID="{3D3719C6-D21E-4BEF-9578-72DD34842C68}" presName="parentShp" presStyleLbl="node1" presStyleIdx="8" presStyleCnt="9">
        <dgm:presLayoutVars>
          <dgm:bulletEnabled val="1"/>
        </dgm:presLayoutVars>
      </dgm:prSet>
      <dgm:spPr/>
    </dgm:pt>
    <dgm:pt modelId="{C7E93482-FFB4-40FE-B676-46F8E6B99D1F}" type="pres">
      <dgm:prSet presAssocID="{3D3719C6-D21E-4BEF-9578-72DD34842C68}" presName="childShp" presStyleLbl="bgAccFollowNode1" presStyleIdx="8" presStyleCnt="9">
        <dgm:presLayoutVars>
          <dgm:bulletEnabled val="1"/>
        </dgm:presLayoutVars>
      </dgm:prSet>
      <dgm:spPr/>
    </dgm:pt>
  </dgm:ptLst>
  <dgm:cxnLst>
    <dgm:cxn modelId="{8716A603-ADAF-45E3-9251-814D6F97EC58}" srcId="{C3524239-5802-4B3F-9D3F-020403957292}" destId="{3637B815-5C48-44B3-93A2-A486AD14D2F0}" srcOrd="0" destOrd="0" parTransId="{E90669E9-28A2-42DB-8566-25F65FFF9D8C}" sibTransId="{93096D7E-B75F-4F1A-B8D6-E74285AEC4AB}"/>
    <dgm:cxn modelId="{223CD305-34F3-46BD-9F2C-424573DF8355}" type="presOf" srcId="{C3524239-5802-4B3F-9D3F-020403957292}" destId="{73CD574A-2970-4419-9E61-F2CDCF5F698D}" srcOrd="0" destOrd="0" presId="urn:microsoft.com/office/officeart/2005/8/layout/vList6"/>
    <dgm:cxn modelId="{FCA0EB05-2BDA-40CD-B2B1-89D4A91D0853}" type="presOf" srcId="{7E33CA51-22CD-4270-A25F-345852BD4360}" destId="{E6AEF103-99C4-462A-82D7-ED4FD6F0CC92}" srcOrd="0" destOrd="0" presId="urn:microsoft.com/office/officeart/2005/8/layout/vList6"/>
    <dgm:cxn modelId="{A3FE1B10-3D5A-45FD-A4FD-79E7E898D2CF}" type="presOf" srcId="{C9BADD5F-F28D-4FD3-8088-B36581713116}" destId="{4536BA81-46D1-40D1-BD7A-79C46518D9D2}" srcOrd="0" destOrd="0" presId="urn:microsoft.com/office/officeart/2005/8/layout/vList6"/>
    <dgm:cxn modelId="{C3914614-5050-4B09-914F-E33E9BB8B6A4}" srcId="{7E33CA51-22CD-4270-A25F-345852BD4360}" destId="{6A5F7854-1E11-48AE-86B8-7FD4943CF893}" srcOrd="1" destOrd="0" parTransId="{DB2BD2A7-EE85-40F4-AC19-D461EA765A14}" sibTransId="{B458E8C3-BD3D-4381-B839-73A250B63701}"/>
    <dgm:cxn modelId="{C8736B20-3743-43AC-8181-E1CED039B279}" type="presOf" srcId="{944AF15C-0FC1-4673-8381-9E83C8BA48BC}" destId="{B701CF9E-FD98-4708-A741-69BE4FA5B926}" srcOrd="0" destOrd="0" presId="urn:microsoft.com/office/officeart/2005/8/layout/vList6"/>
    <dgm:cxn modelId="{7F2E5B23-2139-4510-9DF6-9117620AC365}" srcId="{7E33CA51-22CD-4270-A25F-345852BD4360}" destId="{0838DF3B-0458-4E30-827B-0FAE5365A984}" srcOrd="7" destOrd="0" parTransId="{F39AD9B3-806B-4648-98C9-44536DEFBB1E}" sibTransId="{CB6627B0-6EDC-4C78-A509-F0E77DCA6C2D}"/>
    <dgm:cxn modelId="{749B0828-1D79-4DC4-8624-73FB5E1E4E83}" srcId="{0838DF3B-0458-4E30-827B-0FAE5365A984}" destId="{25397BB0-B2B7-4415-BE06-64F6EC3B8585}" srcOrd="0" destOrd="0" parTransId="{01FE5760-7874-481D-A7D0-6C69166B5C7E}" sibTransId="{359DB8CB-0AD1-4D92-AEC2-C47195EEAE0C}"/>
    <dgm:cxn modelId="{B7D9E428-1DF6-4E34-8D8D-15C1355113CB}" type="presOf" srcId="{3D3719C6-D21E-4BEF-9578-72DD34842C68}" destId="{6CFF1B54-4F7B-4BDD-ACFB-8F8444C436CB}" srcOrd="0" destOrd="0" presId="urn:microsoft.com/office/officeart/2005/8/layout/vList6"/>
    <dgm:cxn modelId="{1837032A-B275-42C7-A575-F9CFA0C6806B}" srcId="{7E33CA51-22CD-4270-A25F-345852BD4360}" destId="{C3524239-5802-4B3F-9D3F-020403957292}" srcOrd="5" destOrd="0" parTransId="{7E64E6AA-9EB2-4078-893F-36FA5850457A}" sibTransId="{2C6DEE65-C9C3-4C4D-B0DF-5BDF9763BB80}"/>
    <dgm:cxn modelId="{9F89AE33-7359-4F50-A092-4AF0F704CC21}" srcId="{F3B9B643-82F6-4658-8BBC-6A010EC5B757}" destId="{327552F1-FC2C-49D6-811C-EDC62681D225}" srcOrd="0" destOrd="0" parTransId="{D613D8F5-AF2C-479A-9EBC-1FBB1C9586D9}" sibTransId="{0C1225EF-2D88-46DC-AEBF-E04482343333}"/>
    <dgm:cxn modelId="{EECBFF3E-140D-4AFD-A505-86B2DB5148BE}" type="presOf" srcId="{24BBB231-8B6A-455F-B738-661C10A5013C}" destId="{89559E7F-8213-4F7C-A2EC-6951F92460ED}" srcOrd="0" destOrd="0" presId="urn:microsoft.com/office/officeart/2005/8/layout/vList6"/>
    <dgm:cxn modelId="{C3F6F540-FB5D-499A-BDE0-A3625024D89C}" srcId="{EFB8DDA2-AD35-4D27-BFE9-4EBBAD492E21}" destId="{4CC7D0AE-6382-4ECC-8EB1-D897AAEBF4B1}" srcOrd="0" destOrd="0" parTransId="{F057C5C1-ABC0-4A0A-8EE4-1BBBDE5C3FBA}" sibTransId="{1C7DCD11-E493-4ED2-B216-8EB98C06C139}"/>
    <dgm:cxn modelId="{69A2AC5C-87EA-4D1C-97C4-F1FF62480418}" type="presOf" srcId="{0838DF3B-0458-4E30-827B-0FAE5365A984}" destId="{087EEFAF-1BF6-420A-975E-C922AC330BE0}" srcOrd="0" destOrd="0" presId="urn:microsoft.com/office/officeart/2005/8/layout/vList6"/>
    <dgm:cxn modelId="{4C51E05C-F692-4C38-B9B3-AC60CC57AF6A}" type="presOf" srcId="{E6EEE7E8-DFFE-4241-82AF-CB27B1B2E824}" destId="{69283727-420E-4912-9415-56C94978E785}" srcOrd="0" destOrd="0" presId="urn:microsoft.com/office/officeart/2005/8/layout/vList6"/>
    <dgm:cxn modelId="{40F0955D-E772-46CB-BEC3-BA190251783D}" srcId="{E6EEE7E8-DFFE-4241-82AF-CB27B1B2E824}" destId="{944AF15C-0FC1-4673-8381-9E83C8BA48BC}" srcOrd="0" destOrd="0" parTransId="{282DD041-A6E5-429B-A93B-12A222375B5D}" sibTransId="{74984103-B8A0-4F4D-B294-4DEACA5E4626}"/>
    <dgm:cxn modelId="{CA889E5D-B3D1-4EC8-8342-00996C7B7B05}" srcId="{24BBB231-8B6A-455F-B738-661C10A5013C}" destId="{66B3C36F-B083-4CBA-B747-5AAC31ABBA96}" srcOrd="0" destOrd="0" parTransId="{A87476A6-F41B-41FC-B24C-E55B84D61F62}" sibTransId="{9C746019-37D4-4DD1-8668-8BEC34A9F840}"/>
    <dgm:cxn modelId="{4495CD42-D64C-42CC-B49E-F471901D2103}" type="presOf" srcId="{54E951C5-3F00-428D-BF99-60DD265391B3}" destId="{A03CA91A-8559-4304-BF87-DC09943FF471}" srcOrd="0" destOrd="0" presId="urn:microsoft.com/office/officeart/2005/8/layout/vList6"/>
    <dgm:cxn modelId="{BFEA3F4B-553A-4317-8573-0CF8ECEC455C}" type="presOf" srcId="{66B3C36F-B083-4CBA-B747-5AAC31ABBA96}" destId="{BB96AA21-5E5F-4B91-B2E8-99FAEB1D97F2}" srcOrd="0" destOrd="0" presId="urn:microsoft.com/office/officeart/2005/8/layout/vList6"/>
    <dgm:cxn modelId="{2C2A9456-A02B-4881-8764-AF831579E882}" srcId="{6A5F7854-1E11-48AE-86B8-7FD4943CF893}" destId="{C9BADD5F-F28D-4FD3-8088-B36581713116}" srcOrd="0" destOrd="0" parTransId="{CE4EBE0B-9462-4013-8CD2-60B839221029}" sibTransId="{6249118B-01DF-4EAF-8ED8-0A19806C0C8A}"/>
    <dgm:cxn modelId="{2D610F57-DD72-4A3E-B24A-4015FF4F89C6}" srcId="{7E33CA51-22CD-4270-A25F-345852BD4360}" destId="{24BBB231-8B6A-455F-B738-661C10A5013C}" srcOrd="2" destOrd="0" parTransId="{AFA6B59F-4ABE-42F5-A45C-84D3B765B760}" sibTransId="{2C43BBAB-13E0-48BA-8979-CD1BCC867786}"/>
    <dgm:cxn modelId="{EF9C185A-885C-45DB-81DE-261748E21F54}" srcId="{3D3719C6-D21E-4BEF-9578-72DD34842C68}" destId="{365E2561-B7CC-4659-B11B-228E77E43120}" srcOrd="0" destOrd="0" parTransId="{280692D1-DF1A-4356-AF6D-88F513AD9E6F}" sibTransId="{FC556BA9-4B55-4520-9F5A-02091A76F96F}"/>
    <dgm:cxn modelId="{569D0485-1AAA-48E1-820F-57106C8249EE}" type="presOf" srcId="{F3B9B643-82F6-4658-8BBC-6A010EC5B757}" destId="{3A78E6FC-B5DC-438D-8F0F-F4442AAC7E49}" srcOrd="0" destOrd="0" presId="urn:microsoft.com/office/officeart/2005/8/layout/vList6"/>
    <dgm:cxn modelId="{1A59DBA6-E23D-4104-9B5F-D16D881CF627}" srcId="{7E33CA51-22CD-4270-A25F-345852BD4360}" destId="{EFB8DDA2-AD35-4D27-BFE9-4EBBAD492E21}" srcOrd="6" destOrd="0" parTransId="{C9A58FD4-81F2-4893-920D-A5940EC03BED}" sibTransId="{8F7B8E18-BBD4-44DE-A148-44FBDE5465ED}"/>
    <dgm:cxn modelId="{29B666AA-F868-475C-98F8-BC538DD89384}" srcId="{7E33CA51-22CD-4270-A25F-345852BD4360}" destId="{3D3719C6-D21E-4BEF-9578-72DD34842C68}" srcOrd="8" destOrd="0" parTransId="{DA084FDF-C6EE-4364-93D2-1CD2D69B05B0}" sibTransId="{7E96F229-1098-47BE-8508-F7800575F3C8}"/>
    <dgm:cxn modelId="{386D07AC-9C0B-4D4A-91C7-906961AA979E}" type="presOf" srcId="{4CC7D0AE-6382-4ECC-8EB1-D897AAEBF4B1}" destId="{D2670EBF-F5FA-45D5-B104-072817847255}" srcOrd="0" destOrd="0" presId="urn:microsoft.com/office/officeart/2005/8/layout/vList6"/>
    <dgm:cxn modelId="{557772C5-701A-4030-999B-D669CF0AEC8E}" srcId="{7E33CA51-22CD-4270-A25F-345852BD4360}" destId="{E6EEE7E8-DFFE-4241-82AF-CB27B1B2E824}" srcOrd="3" destOrd="0" parTransId="{3336201A-4709-42E9-BDF8-5D743799DCE2}" sibTransId="{2188EFC8-E271-4A14-ADBB-1401048CEFA0}"/>
    <dgm:cxn modelId="{6543BFC9-9656-4DDF-B5D5-4D31D6BF7D66}" srcId="{7E33CA51-22CD-4270-A25F-345852BD4360}" destId="{F3B9B643-82F6-4658-8BBC-6A010EC5B757}" srcOrd="0" destOrd="0" parTransId="{C5FA7E66-A080-47AC-90F0-54ECC0F02DA2}" sibTransId="{7B37F777-3E96-4203-820C-2BAEE4B1EC3D}"/>
    <dgm:cxn modelId="{25E5A0D0-662F-4D53-8008-315D54D5BD40}" srcId="{7E33CA51-22CD-4270-A25F-345852BD4360}" destId="{10503185-24A9-4EA1-8072-6B696D49576A}" srcOrd="4" destOrd="0" parTransId="{CEF9DE04-0BB7-4154-856A-5B1086FFE1BB}" sibTransId="{6DD0BD0F-EBC2-40AC-AA18-ADC800691ADE}"/>
    <dgm:cxn modelId="{6A90B1D1-124B-48D5-9EF8-CBA7B44AEEDF}" type="presOf" srcId="{10503185-24A9-4EA1-8072-6B696D49576A}" destId="{FADF7729-61E2-40DE-AF89-F208C4115F5B}" srcOrd="0" destOrd="0" presId="urn:microsoft.com/office/officeart/2005/8/layout/vList6"/>
    <dgm:cxn modelId="{26B786D2-4D21-42EA-AF09-9FC9E3E285BC}" type="presOf" srcId="{365E2561-B7CC-4659-B11B-228E77E43120}" destId="{C7E93482-FFB4-40FE-B676-46F8E6B99D1F}" srcOrd="0" destOrd="0" presId="urn:microsoft.com/office/officeart/2005/8/layout/vList6"/>
    <dgm:cxn modelId="{BB36DFD2-FEB4-4D56-8AE9-B8BF85BCAF59}" type="presOf" srcId="{EFB8DDA2-AD35-4D27-BFE9-4EBBAD492E21}" destId="{27595F67-FA08-4361-811D-9542EC1FCECB}" srcOrd="0" destOrd="0" presId="urn:microsoft.com/office/officeart/2005/8/layout/vList6"/>
    <dgm:cxn modelId="{0A8DDBE0-2B1F-422B-94DA-86376F51335C}" type="presOf" srcId="{25397BB0-B2B7-4415-BE06-64F6EC3B8585}" destId="{44F9B41A-F6DD-44B2-BCFC-4DC0F5956C99}" srcOrd="0" destOrd="0" presId="urn:microsoft.com/office/officeart/2005/8/layout/vList6"/>
    <dgm:cxn modelId="{AD7CC2EB-D5A3-4FD0-BE78-63E89008AFC0}" type="presOf" srcId="{6A5F7854-1E11-48AE-86B8-7FD4943CF893}" destId="{86AC43AD-45C8-46F6-8103-3800BC72BD96}" srcOrd="0" destOrd="0" presId="urn:microsoft.com/office/officeart/2005/8/layout/vList6"/>
    <dgm:cxn modelId="{62DCBCEE-53C8-48D4-B12E-D6432609F34D}" type="presOf" srcId="{327552F1-FC2C-49D6-811C-EDC62681D225}" destId="{F91F0C7E-14A5-4C93-B9D3-A56A698D7736}" srcOrd="0" destOrd="0" presId="urn:microsoft.com/office/officeart/2005/8/layout/vList6"/>
    <dgm:cxn modelId="{560311F1-B70D-491F-B648-D7FA2EACCC92}" srcId="{10503185-24A9-4EA1-8072-6B696D49576A}" destId="{54E951C5-3F00-428D-BF99-60DD265391B3}" srcOrd="0" destOrd="0" parTransId="{9DC16706-C88D-4994-8C40-DA37AB65660D}" sibTransId="{C70411F7-D671-4AB0-A8E7-8B8699E57D0C}"/>
    <dgm:cxn modelId="{457015F4-1F24-469C-96A4-BEBED02E670F}" type="presOf" srcId="{3637B815-5C48-44B3-93A2-A486AD14D2F0}" destId="{A7B08E50-8BC2-4130-A515-544271DB77C1}" srcOrd="0" destOrd="0" presId="urn:microsoft.com/office/officeart/2005/8/layout/vList6"/>
    <dgm:cxn modelId="{ABDBBCD6-2A0D-4FB0-B9DA-7CB90492AF41}" type="presParOf" srcId="{E6AEF103-99C4-462A-82D7-ED4FD6F0CC92}" destId="{96A7881E-CEAC-416D-B14B-409386C7CBCE}" srcOrd="0" destOrd="0" presId="urn:microsoft.com/office/officeart/2005/8/layout/vList6"/>
    <dgm:cxn modelId="{EF21064B-C3AE-417F-A8BA-FD040D19836D}" type="presParOf" srcId="{96A7881E-CEAC-416D-B14B-409386C7CBCE}" destId="{3A78E6FC-B5DC-438D-8F0F-F4442AAC7E49}" srcOrd="0" destOrd="0" presId="urn:microsoft.com/office/officeart/2005/8/layout/vList6"/>
    <dgm:cxn modelId="{E8F94ECE-F749-43F6-BC31-6E430EC3A595}" type="presParOf" srcId="{96A7881E-CEAC-416D-B14B-409386C7CBCE}" destId="{F91F0C7E-14A5-4C93-B9D3-A56A698D7736}" srcOrd="1" destOrd="0" presId="urn:microsoft.com/office/officeart/2005/8/layout/vList6"/>
    <dgm:cxn modelId="{5FDF71EA-7255-468C-9BC7-9788772E8E33}" type="presParOf" srcId="{E6AEF103-99C4-462A-82D7-ED4FD6F0CC92}" destId="{DD5C7C75-0480-459B-9C19-B274527735A9}" srcOrd="1" destOrd="0" presId="urn:microsoft.com/office/officeart/2005/8/layout/vList6"/>
    <dgm:cxn modelId="{28422287-CB0E-4335-8DCD-98F29AE049F5}" type="presParOf" srcId="{E6AEF103-99C4-462A-82D7-ED4FD6F0CC92}" destId="{B477058C-9912-420D-A480-F6D48E8E026D}" srcOrd="2" destOrd="0" presId="urn:microsoft.com/office/officeart/2005/8/layout/vList6"/>
    <dgm:cxn modelId="{757ECB6A-1C44-4C45-BD5C-E4E768E0A3C5}" type="presParOf" srcId="{B477058C-9912-420D-A480-F6D48E8E026D}" destId="{86AC43AD-45C8-46F6-8103-3800BC72BD96}" srcOrd="0" destOrd="0" presId="urn:microsoft.com/office/officeart/2005/8/layout/vList6"/>
    <dgm:cxn modelId="{584CA268-2490-4FC8-94C0-8E22EF3EE1DE}" type="presParOf" srcId="{B477058C-9912-420D-A480-F6D48E8E026D}" destId="{4536BA81-46D1-40D1-BD7A-79C46518D9D2}" srcOrd="1" destOrd="0" presId="urn:microsoft.com/office/officeart/2005/8/layout/vList6"/>
    <dgm:cxn modelId="{659375AC-7AA0-44E5-9D67-7CE4D76F0C84}" type="presParOf" srcId="{E6AEF103-99C4-462A-82D7-ED4FD6F0CC92}" destId="{6794CA68-9DC4-4D28-A865-C283801AC5B0}" srcOrd="3" destOrd="0" presId="urn:microsoft.com/office/officeart/2005/8/layout/vList6"/>
    <dgm:cxn modelId="{CE9064B8-8914-4A77-A6BD-DBD9F0B8A091}" type="presParOf" srcId="{E6AEF103-99C4-462A-82D7-ED4FD6F0CC92}" destId="{DC2DEE28-B742-4B0B-A670-9194E2AA0D60}" srcOrd="4" destOrd="0" presId="urn:microsoft.com/office/officeart/2005/8/layout/vList6"/>
    <dgm:cxn modelId="{10DCE551-57CC-4D11-9CAE-46967C9D5061}" type="presParOf" srcId="{DC2DEE28-B742-4B0B-A670-9194E2AA0D60}" destId="{89559E7F-8213-4F7C-A2EC-6951F92460ED}" srcOrd="0" destOrd="0" presId="urn:microsoft.com/office/officeart/2005/8/layout/vList6"/>
    <dgm:cxn modelId="{06A3A928-DFBF-4320-9ED1-C8567AA5D1DE}" type="presParOf" srcId="{DC2DEE28-B742-4B0B-A670-9194E2AA0D60}" destId="{BB96AA21-5E5F-4B91-B2E8-99FAEB1D97F2}" srcOrd="1" destOrd="0" presId="urn:microsoft.com/office/officeart/2005/8/layout/vList6"/>
    <dgm:cxn modelId="{2BA8EA78-95C4-4CE4-BFD7-A7951C2EDDDB}" type="presParOf" srcId="{E6AEF103-99C4-462A-82D7-ED4FD6F0CC92}" destId="{9C351FF7-38CA-4807-B474-1C68F19434F5}" srcOrd="5" destOrd="0" presId="urn:microsoft.com/office/officeart/2005/8/layout/vList6"/>
    <dgm:cxn modelId="{E4C8DCDD-726C-403A-863C-13EFBBCFBA94}" type="presParOf" srcId="{E6AEF103-99C4-462A-82D7-ED4FD6F0CC92}" destId="{E0D4E72B-5E3A-4FF2-8A74-1F9AF5AFC9BA}" srcOrd="6" destOrd="0" presId="urn:microsoft.com/office/officeart/2005/8/layout/vList6"/>
    <dgm:cxn modelId="{9E2828BB-0F34-4736-A9A0-5790FF47218F}" type="presParOf" srcId="{E0D4E72B-5E3A-4FF2-8A74-1F9AF5AFC9BA}" destId="{69283727-420E-4912-9415-56C94978E785}" srcOrd="0" destOrd="0" presId="urn:microsoft.com/office/officeart/2005/8/layout/vList6"/>
    <dgm:cxn modelId="{61F7376A-E0AB-453B-9A7A-B6C654F056DC}" type="presParOf" srcId="{E0D4E72B-5E3A-4FF2-8A74-1F9AF5AFC9BA}" destId="{B701CF9E-FD98-4708-A741-69BE4FA5B926}" srcOrd="1" destOrd="0" presId="urn:microsoft.com/office/officeart/2005/8/layout/vList6"/>
    <dgm:cxn modelId="{FE14E338-E326-4693-BFBF-82C3440FB9A0}" type="presParOf" srcId="{E6AEF103-99C4-462A-82D7-ED4FD6F0CC92}" destId="{515D76DB-0ED6-4F06-B6A1-2824BBE7851A}" srcOrd="7" destOrd="0" presId="urn:microsoft.com/office/officeart/2005/8/layout/vList6"/>
    <dgm:cxn modelId="{08F9C306-44A5-4AEC-8E33-0FF3980BFD02}" type="presParOf" srcId="{E6AEF103-99C4-462A-82D7-ED4FD6F0CC92}" destId="{8D5D8A6E-CC90-4D0B-8E30-04E785B9C446}" srcOrd="8" destOrd="0" presId="urn:microsoft.com/office/officeart/2005/8/layout/vList6"/>
    <dgm:cxn modelId="{38F781AB-9E72-4716-A737-ADDCF4A2A261}" type="presParOf" srcId="{8D5D8A6E-CC90-4D0B-8E30-04E785B9C446}" destId="{FADF7729-61E2-40DE-AF89-F208C4115F5B}" srcOrd="0" destOrd="0" presId="urn:microsoft.com/office/officeart/2005/8/layout/vList6"/>
    <dgm:cxn modelId="{3A6B42C3-2885-4734-B4F3-F728E47AB676}" type="presParOf" srcId="{8D5D8A6E-CC90-4D0B-8E30-04E785B9C446}" destId="{A03CA91A-8559-4304-BF87-DC09943FF471}" srcOrd="1" destOrd="0" presId="urn:microsoft.com/office/officeart/2005/8/layout/vList6"/>
    <dgm:cxn modelId="{2605D69E-7862-4DC1-BC96-C304AA307926}" type="presParOf" srcId="{E6AEF103-99C4-462A-82D7-ED4FD6F0CC92}" destId="{95563EF5-6258-4C43-8ABE-FA19B8DB009F}" srcOrd="9" destOrd="0" presId="urn:microsoft.com/office/officeart/2005/8/layout/vList6"/>
    <dgm:cxn modelId="{382E6995-7F92-42EA-BF5A-2C39D5DC2297}" type="presParOf" srcId="{E6AEF103-99C4-462A-82D7-ED4FD6F0CC92}" destId="{AEAA6C92-70CD-410A-9C10-F79F76D8A994}" srcOrd="10" destOrd="0" presId="urn:microsoft.com/office/officeart/2005/8/layout/vList6"/>
    <dgm:cxn modelId="{9068093A-11D3-4023-9414-6A909587CD13}" type="presParOf" srcId="{AEAA6C92-70CD-410A-9C10-F79F76D8A994}" destId="{73CD574A-2970-4419-9E61-F2CDCF5F698D}" srcOrd="0" destOrd="0" presId="urn:microsoft.com/office/officeart/2005/8/layout/vList6"/>
    <dgm:cxn modelId="{36F264E5-B576-45B1-8921-901CD46D0840}" type="presParOf" srcId="{AEAA6C92-70CD-410A-9C10-F79F76D8A994}" destId="{A7B08E50-8BC2-4130-A515-544271DB77C1}" srcOrd="1" destOrd="0" presId="urn:microsoft.com/office/officeart/2005/8/layout/vList6"/>
    <dgm:cxn modelId="{77F74270-744C-4324-BA77-A196DDA820AA}" type="presParOf" srcId="{E6AEF103-99C4-462A-82D7-ED4FD6F0CC92}" destId="{65A6AAA2-E0E0-485F-91EC-F7A7AAC5A988}" srcOrd="11" destOrd="0" presId="urn:microsoft.com/office/officeart/2005/8/layout/vList6"/>
    <dgm:cxn modelId="{159FB62A-F6FF-4FF8-B62B-CE7EFE0C3068}" type="presParOf" srcId="{E6AEF103-99C4-462A-82D7-ED4FD6F0CC92}" destId="{DDC9EFE2-0504-4607-A28F-1F40BE2CECEE}" srcOrd="12" destOrd="0" presId="urn:microsoft.com/office/officeart/2005/8/layout/vList6"/>
    <dgm:cxn modelId="{EEDCC6CA-38C7-4D8D-9788-DC0D75DE15CC}" type="presParOf" srcId="{DDC9EFE2-0504-4607-A28F-1F40BE2CECEE}" destId="{27595F67-FA08-4361-811D-9542EC1FCECB}" srcOrd="0" destOrd="0" presId="urn:microsoft.com/office/officeart/2005/8/layout/vList6"/>
    <dgm:cxn modelId="{564C227B-03B3-422B-BFF2-03EAE8D46694}" type="presParOf" srcId="{DDC9EFE2-0504-4607-A28F-1F40BE2CECEE}" destId="{D2670EBF-F5FA-45D5-B104-072817847255}" srcOrd="1" destOrd="0" presId="urn:microsoft.com/office/officeart/2005/8/layout/vList6"/>
    <dgm:cxn modelId="{5BF4C9D9-EB56-4AB0-9F0F-82D76D366215}" type="presParOf" srcId="{E6AEF103-99C4-462A-82D7-ED4FD6F0CC92}" destId="{F48DCD0C-EB9E-4CB9-8CCF-236E498460CD}" srcOrd="13" destOrd="0" presId="urn:microsoft.com/office/officeart/2005/8/layout/vList6"/>
    <dgm:cxn modelId="{17439AF8-F57C-4FDD-9F73-42FFE94F8FF8}" type="presParOf" srcId="{E6AEF103-99C4-462A-82D7-ED4FD6F0CC92}" destId="{F3E9A962-5567-4D3F-8F85-113EA5DDC625}" srcOrd="14" destOrd="0" presId="urn:microsoft.com/office/officeart/2005/8/layout/vList6"/>
    <dgm:cxn modelId="{E924EBC1-3CCF-46C0-8316-1E9473B6EFCA}" type="presParOf" srcId="{F3E9A962-5567-4D3F-8F85-113EA5DDC625}" destId="{087EEFAF-1BF6-420A-975E-C922AC330BE0}" srcOrd="0" destOrd="0" presId="urn:microsoft.com/office/officeart/2005/8/layout/vList6"/>
    <dgm:cxn modelId="{7E055251-0E88-40A6-A498-6BA880062E00}" type="presParOf" srcId="{F3E9A962-5567-4D3F-8F85-113EA5DDC625}" destId="{44F9B41A-F6DD-44B2-BCFC-4DC0F5956C99}" srcOrd="1" destOrd="0" presId="urn:microsoft.com/office/officeart/2005/8/layout/vList6"/>
    <dgm:cxn modelId="{8BEC3DC1-035F-4616-A8B2-0BB33BAAF9AC}" type="presParOf" srcId="{E6AEF103-99C4-462A-82D7-ED4FD6F0CC92}" destId="{1973B6F6-1378-482E-8665-AF43BAF60692}" srcOrd="15" destOrd="0" presId="urn:microsoft.com/office/officeart/2005/8/layout/vList6"/>
    <dgm:cxn modelId="{7A15A225-0F43-4230-A6BA-F3D2509AC1D7}" type="presParOf" srcId="{E6AEF103-99C4-462A-82D7-ED4FD6F0CC92}" destId="{E6F3F250-9072-4816-B55D-764600A20358}" srcOrd="16" destOrd="0" presId="urn:microsoft.com/office/officeart/2005/8/layout/vList6"/>
    <dgm:cxn modelId="{F72E5575-3B08-4CB3-88D5-2C85E1F24FFD}" type="presParOf" srcId="{E6F3F250-9072-4816-B55D-764600A20358}" destId="{6CFF1B54-4F7B-4BDD-ACFB-8F8444C436CB}" srcOrd="0" destOrd="0" presId="urn:microsoft.com/office/officeart/2005/8/layout/vList6"/>
    <dgm:cxn modelId="{499281DC-F518-42F2-B0A6-85011AC0A73D}" type="presParOf" srcId="{E6F3F250-9072-4816-B55D-764600A20358}" destId="{C7E93482-FFB4-40FE-B676-46F8E6B99D1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33CA51-22CD-4270-A25F-345852BD4360}" type="doc">
      <dgm:prSet loTypeId="urn:microsoft.com/office/officeart/2005/8/layout/vList6" loCatId="list" qsTypeId="urn:microsoft.com/office/officeart/2005/8/quickstyle/3d2" qsCatId="3D" csTypeId="urn:microsoft.com/office/officeart/2005/8/colors/accent4_3" csCatId="accent4" phldr="1"/>
      <dgm:spPr/>
      <dgm:t>
        <a:bodyPr/>
        <a:lstStyle/>
        <a:p>
          <a:endParaRPr lang="el-GR"/>
        </a:p>
      </dgm:t>
    </dgm:pt>
    <dgm:pt modelId="{F3B9B643-82F6-4658-8BBC-6A010EC5B757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1</a:t>
          </a:r>
          <a:r>
            <a:rPr lang="el-GR" sz="2400" baseline="30000" dirty="0">
              <a:latin typeface="Arial Black" panose="020B0A04020102020204" pitchFamily="34" charset="0"/>
            </a:rPr>
            <a:t>ο</a:t>
          </a:r>
          <a:r>
            <a:rPr lang="el-GR" sz="2400" dirty="0">
              <a:latin typeface="Arial Black" panose="020B0A04020102020204" pitchFamily="34" charset="0"/>
            </a:rPr>
            <a:t> </a:t>
          </a:r>
          <a:r>
            <a:rPr lang="en-US" sz="2400" dirty="0">
              <a:latin typeface="Arial Black" panose="020B0A04020102020204" pitchFamily="34" charset="0"/>
            </a:rPr>
            <a:t>BI-ANNUAL</a:t>
          </a:r>
          <a:endParaRPr lang="el-GR" sz="2400" dirty="0">
            <a:latin typeface="Arial Black" panose="020B0A04020102020204" pitchFamily="34" charset="0"/>
          </a:endParaRPr>
        </a:p>
      </dgm:t>
    </dgm:pt>
    <dgm:pt modelId="{C5FA7E66-A080-47AC-90F0-54ECC0F02DA2}" type="parTrans" cxnId="{6543BFC9-9656-4DDF-B5D5-4D31D6BF7D66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7B37F777-3E96-4203-820C-2BAEE4B1EC3D}" type="sibTrans" cxnId="{6543BFC9-9656-4DDF-B5D5-4D31D6BF7D66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6A5F7854-1E11-48AE-86B8-7FD4943CF893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2</a:t>
          </a:r>
          <a:r>
            <a:rPr lang="el-GR" sz="2400" baseline="30000" dirty="0">
              <a:latin typeface="Arial Black" panose="020B0A04020102020204" pitchFamily="34" charset="0"/>
            </a:rPr>
            <a:t>ο</a:t>
          </a:r>
          <a:r>
            <a:rPr lang="el-GR" sz="2400" dirty="0">
              <a:latin typeface="Arial Black" panose="020B0A04020102020204" pitchFamily="34" charset="0"/>
            </a:rPr>
            <a:t> </a:t>
          </a:r>
          <a:r>
            <a:rPr lang="en-US" sz="2400" dirty="0">
              <a:latin typeface="Arial Black" panose="020B0A04020102020204" pitchFamily="34" charset="0"/>
            </a:rPr>
            <a:t>BI-ANNUAL</a:t>
          </a:r>
          <a:endParaRPr lang="el-GR" sz="2400" dirty="0"/>
        </a:p>
      </dgm:t>
    </dgm:pt>
    <dgm:pt modelId="{DB2BD2A7-EE85-40F4-AC19-D461EA765A14}" type="parTrans" cxnId="{C3914614-5050-4B09-914F-E33E9BB8B6A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B458E8C3-BD3D-4381-B839-73A250B63701}" type="sibTrans" cxnId="{C3914614-5050-4B09-914F-E33E9BB8B6A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24BBB231-8B6A-455F-B738-661C10A5013C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3</a:t>
          </a:r>
          <a:r>
            <a:rPr lang="el-GR" sz="2400" baseline="30000" dirty="0">
              <a:latin typeface="Arial Black" panose="020B0A04020102020204" pitchFamily="34" charset="0"/>
            </a:rPr>
            <a:t>ο</a:t>
          </a:r>
          <a:r>
            <a:rPr lang="el-GR" sz="2400" dirty="0">
              <a:latin typeface="Arial Black" panose="020B0A04020102020204" pitchFamily="34" charset="0"/>
            </a:rPr>
            <a:t> </a:t>
          </a:r>
          <a:r>
            <a:rPr lang="en-US" sz="2400" dirty="0">
              <a:latin typeface="Arial Black" panose="020B0A04020102020204" pitchFamily="34" charset="0"/>
            </a:rPr>
            <a:t>BI-ANNUAL</a:t>
          </a:r>
          <a:endParaRPr lang="el-GR" sz="2400" dirty="0"/>
        </a:p>
      </dgm:t>
    </dgm:pt>
    <dgm:pt modelId="{AFA6B59F-4ABE-42F5-A45C-84D3B765B760}" type="parTrans" cxnId="{2D610F57-DD72-4A3E-B24A-4015FF4F89C6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2C43BBAB-13E0-48BA-8979-CD1BCC867786}" type="sibTrans" cxnId="{2D610F57-DD72-4A3E-B24A-4015FF4F89C6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E6EEE7E8-DFFE-4241-82AF-CB27B1B2E824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4</a:t>
          </a:r>
          <a:r>
            <a:rPr lang="el-GR" sz="2400" baseline="30000" dirty="0">
              <a:latin typeface="Arial Black" panose="020B0A04020102020204" pitchFamily="34" charset="0"/>
            </a:rPr>
            <a:t>ο</a:t>
          </a:r>
          <a:r>
            <a:rPr lang="el-GR" sz="2400" dirty="0">
              <a:latin typeface="Arial Black" panose="020B0A04020102020204" pitchFamily="34" charset="0"/>
            </a:rPr>
            <a:t> </a:t>
          </a:r>
          <a:r>
            <a:rPr lang="en-US" sz="2400" dirty="0">
              <a:latin typeface="Arial Black" panose="020B0A04020102020204" pitchFamily="34" charset="0"/>
            </a:rPr>
            <a:t>BI-ANNUAL</a:t>
          </a:r>
          <a:endParaRPr lang="el-GR" sz="2400" dirty="0"/>
        </a:p>
      </dgm:t>
    </dgm:pt>
    <dgm:pt modelId="{3336201A-4709-42E9-BDF8-5D743799DCE2}" type="parTrans" cxnId="{557772C5-701A-4030-999B-D669CF0AEC8E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2188EFC8-E271-4A14-ADBB-1401048CEFA0}" type="sibTrans" cxnId="{557772C5-701A-4030-999B-D669CF0AEC8E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10503185-24A9-4EA1-8072-6B696D49576A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5</a:t>
          </a:r>
          <a:r>
            <a:rPr lang="el-GR" sz="2400" baseline="30000" dirty="0">
              <a:latin typeface="Arial Black" panose="020B0A04020102020204" pitchFamily="34" charset="0"/>
            </a:rPr>
            <a:t>ο</a:t>
          </a:r>
          <a:r>
            <a:rPr lang="el-GR" sz="2400" dirty="0">
              <a:latin typeface="Arial Black" panose="020B0A04020102020204" pitchFamily="34" charset="0"/>
            </a:rPr>
            <a:t> </a:t>
          </a:r>
          <a:r>
            <a:rPr lang="en-US" sz="2400" dirty="0">
              <a:latin typeface="Arial Black" panose="020B0A04020102020204" pitchFamily="34" charset="0"/>
            </a:rPr>
            <a:t>BI-ANNUAL</a:t>
          </a:r>
          <a:endParaRPr lang="el-GR" sz="2400" dirty="0"/>
        </a:p>
      </dgm:t>
    </dgm:pt>
    <dgm:pt modelId="{CEF9DE04-0BB7-4154-856A-5B1086FFE1BB}" type="parTrans" cxnId="{25E5A0D0-662F-4D53-8008-315D54D5BD40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6DD0BD0F-EBC2-40AC-AA18-ADC800691ADE}" type="sibTrans" cxnId="{25E5A0D0-662F-4D53-8008-315D54D5BD40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C3524239-5802-4B3F-9D3F-020403957292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6</a:t>
          </a:r>
          <a:r>
            <a:rPr lang="el-GR" sz="2400" baseline="30000" dirty="0">
              <a:latin typeface="Arial Black" panose="020B0A04020102020204" pitchFamily="34" charset="0"/>
            </a:rPr>
            <a:t>ο</a:t>
          </a:r>
          <a:r>
            <a:rPr lang="el-GR" sz="2400" dirty="0">
              <a:latin typeface="Arial Black" panose="020B0A04020102020204" pitchFamily="34" charset="0"/>
            </a:rPr>
            <a:t> </a:t>
          </a:r>
          <a:r>
            <a:rPr lang="en-US" sz="2400" dirty="0">
              <a:latin typeface="Arial Black" panose="020B0A04020102020204" pitchFamily="34" charset="0"/>
            </a:rPr>
            <a:t>BI-ANNUAL</a:t>
          </a:r>
          <a:endParaRPr lang="el-GR" sz="2400" dirty="0"/>
        </a:p>
      </dgm:t>
    </dgm:pt>
    <dgm:pt modelId="{7E64E6AA-9EB2-4078-893F-36FA5850457A}" type="parTrans" cxnId="{1837032A-B275-42C7-A575-F9CFA0C6806B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2C6DEE65-C9C3-4C4D-B0DF-5BDF9763BB80}" type="sibTrans" cxnId="{1837032A-B275-42C7-A575-F9CFA0C6806B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EFB8DDA2-AD35-4D27-BFE9-4EBBAD492E21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7</a:t>
          </a:r>
          <a:r>
            <a:rPr lang="el-GR" sz="2400" baseline="30000" dirty="0">
              <a:latin typeface="Arial Black" panose="020B0A04020102020204" pitchFamily="34" charset="0"/>
            </a:rPr>
            <a:t>ο</a:t>
          </a:r>
          <a:r>
            <a:rPr lang="el-GR" sz="2400" dirty="0">
              <a:latin typeface="Arial Black" panose="020B0A04020102020204" pitchFamily="34" charset="0"/>
            </a:rPr>
            <a:t> </a:t>
          </a:r>
          <a:r>
            <a:rPr lang="en-US" sz="2400" dirty="0">
              <a:latin typeface="Arial Black" panose="020B0A04020102020204" pitchFamily="34" charset="0"/>
            </a:rPr>
            <a:t>BI-ANNUAL</a:t>
          </a:r>
          <a:endParaRPr lang="el-GR" sz="2400" dirty="0"/>
        </a:p>
      </dgm:t>
    </dgm:pt>
    <dgm:pt modelId="{C9A58FD4-81F2-4893-920D-A5940EC03BED}" type="parTrans" cxnId="{1A59DBA6-E23D-4104-9B5F-D16D881CF627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8F7B8E18-BBD4-44DE-A148-44FBDE5465ED}" type="sibTrans" cxnId="{1A59DBA6-E23D-4104-9B5F-D16D881CF627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0838DF3B-0458-4E30-827B-0FAE5365A984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8</a:t>
          </a:r>
          <a:r>
            <a:rPr lang="el-GR" sz="2400" baseline="30000" dirty="0">
              <a:latin typeface="Arial Black" panose="020B0A04020102020204" pitchFamily="34" charset="0"/>
            </a:rPr>
            <a:t>ο</a:t>
          </a:r>
          <a:r>
            <a:rPr lang="el-GR" sz="2400" dirty="0">
              <a:latin typeface="Arial Black" panose="020B0A04020102020204" pitchFamily="34" charset="0"/>
            </a:rPr>
            <a:t> </a:t>
          </a:r>
          <a:r>
            <a:rPr lang="en-US" sz="2400" dirty="0">
              <a:latin typeface="Arial Black" panose="020B0A04020102020204" pitchFamily="34" charset="0"/>
            </a:rPr>
            <a:t>BI-ANNUAL</a:t>
          </a:r>
          <a:endParaRPr lang="el-GR" sz="2400" dirty="0"/>
        </a:p>
      </dgm:t>
    </dgm:pt>
    <dgm:pt modelId="{F39AD9B3-806B-4648-98C9-44536DEFBB1E}" type="parTrans" cxnId="{7F2E5B23-2139-4510-9DF6-9117620AC365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CB6627B0-6EDC-4C78-A509-F0E77DCA6C2D}" type="sibTrans" cxnId="{7F2E5B23-2139-4510-9DF6-9117620AC365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3D3719C6-D21E-4BEF-9578-72DD34842C68}">
      <dgm:prSet phldrT="[Κείμενο]"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l-GR" sz="2400" dirty="0">
              <a:latin typeface="Arial Black" panose="020B0A04020102020204" pitchFamily="34" charset="0"/>
            </a:rPr>
            <a:t>9</a:t>
          </a:r>
          <a:r>
            <a:rPr lang="el-GR" sz="2400" baseline="30000" dirty="0">
              <a:latin typeface="Arial Black" panose="020B0A04020102020204" pitchFamily="34" charset="0"/>
            </a:rPr>
            <a:t>ο</a:t>
          </a:r>
          <a:r>
            <a:rPr lang="el-GR" sz="2400" dirty="0">
              <a:latin typeface="Arial Black" panose="020B0A04020102020204" pitchFamily="34" charset="0"/>
            </a:rPr>
            <a:t> </a:t>
          </a:r>
          <a:r>
            <a:rPr lang="en-US" sz="2400" dirty="0">
              <a:latin typeface="Arial Black" panose="020B0A04020102020204" pitchFamily="34" charset="0"/>
            </a:rPr>
            <a:t>BI-ANNUAL</a:t>
          </a:r>
          <a:endParaRPr lang="el-GR" sz="2400" dirty="0"/>
        </a:p>
      </dgm:t>
    </dgm:pt>
    <dgm:pt modelId="{DA084FDF-C6EE-4364-93D2-1CD2D69B05B0}" type="parTrans" cxnId="{29B666AA-F868-475C-98F8-BC538DD8938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7E96F229-1098-47BE-8508-F7800575F3C8}" type="sibTrans" cxnId="{29B666AA-F868-475C-98F8-BC538DD8938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327552F1-FC2C-49D6-811C-EDC62681D225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Φεβ 2020 </a:t>
          </a: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30 Σεπ 2021</a:t>
          </a:r>
        </a:p>
      </dgm:t>
    </dgm:pt>
    <dgm:pt modelId="{D613D8F5-AF2C-479A-9EBC-1FBB1C9586D9}" type="parTrans" cxnId="{9F89AE33-7359-4F50-A092-4AF0F704CC21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0C1225EF-2D88-46DC-AEBF-E04482343333}" type="sibTrans" cxnId="{9F89AE33-7359-4F50-A092-4AF0F704CC21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C9BADD5F-F28D-4FD3-8088-B36581713116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Οκτ 2021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</a:t>
          </a:r>
          <a:r>
            <a: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 Μαρ 2022</a:t>
          </a:r>
          <a:endParaRPr lang="el-GR" sz="24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E4EBE0B-9462-4013-8CD2-60B839221029}" type="parTrans" cxnId="{2C2A9456-A02B-4881-8764-AF831579E882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6249118B-01DF-4EAF-8ED8-0A19806C0C8A}" type="sibTrans" cxnId="{2C2A9456-A02B-4881-8764-AF831579E882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66B3C36F-B083-4CBA-B747-5AAC31ABBA96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Απρ 2022 </a:t>
          </a: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30 Σεπ 2022</a:t>
          </a:r>
          <a:endParaRPr lang="el-GR" sz="2400" dirty="0">
            <a:solidFill>
              <a:srgbClr val="0070C0"/>
            </a:solidFill>
          </a:endParaRPr>
        </a:p>
      </dgm:t>
    </dgm:pt>
    <dgm:pt modelId="{A87476A6-F41B-41FC-B24C-E55B84D61F62}" type="parTrans" cxnId="{CA889E5D-B3D1-4EC8-8342-00996C7B7B05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9C746019-37D4-4DD1-8668-8BEC34A9F840}" type="sibTrans" cxnId="{CA889E5D-B3D1-4EC8-8342-00996C7B7B05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944AF15C-0FC1-4673-8381-9E83C8BA48BC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Οκτ 2022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</a:t>
          </a:r>
          <a:r>
            <a: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 Μαρ 2023</a:t>
          </a:r>
          <a:endParaRPr lang="el-GR" sz="24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82DD041-A6E5-429B-A93B-12A222375B5D}" type="parTrans" cxnId="{40F0955D-E772-46CB-BEC3-BA190251783D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74984103-B8A0-4F4D-B294-4DEACA5E4626}" type="sibTrans" cxnId="{40F0955D-E772-46CB-BEC3-BA190251783D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54E951C5-3F00-428D-BF99-60DD265391B3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Απρ 2023 </a:t>
          </a: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30 Σεπ 2023</a:t>
          </a:r>
          <a:endParaRPr lang="el-GR" sz="2400" dirty="0">
            <a:solidFill>
              <a:srgbClr val="0070C0"/>
            </a:solidFill>
          </a:endParaRPr>
        </a:p>
      </dgm:t>
    </dgm:pt>
    <dgm:pt modelId="{9DC16706-C88D-4994-8C40-DA37AB65660D}" type="parTrans" cxnId="{560311F1-B70D-491F-B648-D7FA2EACCC92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C70411F7-D671-4AB0-A8E7-8B8699E57D0C}" type="sibTrans" cxnId="{560311F1-B70D-491F-B648-D7FA2EACCC92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3637B815-5C48-44B3-93A2-A486AD14D2F0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Οκτ 2023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</a:t>
          </a:r>
          <a:r>
            <a: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 Μαρ 2024</a:t>
          </a:r>
          <a:endParaRPr lang="el-GR" sz="24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90669E9-28A2-42DB-8566-25F65FFF9D8C}" type="parTrans" cxnId="{8716A603-ADAF-45E3-9251-814D6F97EC58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93096D7E-B75F-4F1A-B8D6-E74285AEC4AB}" type="sibTrans" cxnId="{8716A603-ADAF-45E3-9251-814D6F97EC58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4CC7D0AE-6382-4ECC-8EB1-D897AAEBF4B1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Απρ 2024 </a:t>
          </a: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30 Σεπ 2024</a:t>
          </a:r>
          <a:endParaRPr lang="el-GR" sz="2400" dirty="0">
            <a:solidFill>
              <a:srgbClr val="0070C0"/>
            </a:solidFill>
          </a:endParaRPr>
        </a:p>
      </dgm:t>
    </dgm:pt>
    <dgm:pt modelId="{F057C5C1-ABC0-4A0A-8EE4-1BBBDE5C3FBA}" type="parTrans" cxnId="{C3F6F540-FB5D-499A-BDE0-A3625024D89C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1C7DCD11-E493-4ED2-B216-8EB98C06C139}" type="sibTrans" cxnId="{C3F6F540-FB5D-499A-BDE0-A3625024D89C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25397BB0-B2B7-4415-BE06-64F6EC3B8585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Οκτ 2024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</a:t>
          </a:r>
          <a:r>
            <a: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</a:t>
          </a:r>
          <a:r>
            <a: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 Μαρ 2025</a:t>
          </a:r>
          <a:endParaRPr lang="el-GR" sz="24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1FE5760-7874-481D-A7D0-6C69166B5C7E}" type="parTrans" cxnId="{749B0828-1D79-4DC4-8624-73FB5E1E4E83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359DB8CB-0AD1-4D92-AEC2-C47195EEAE0C}" type="sibTrans" cxnId="{749B0828-1D79-4DC4-8624-73FB5E1E4E83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365E2561-B7CC-4659-B11B-228E77E43120}">
      <dgm:prSet custT="1"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Απρ 2025 </a:t>
          </a:r>
          <a:r>
            <a:rPr lang="el-G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30 Σεπ 2025</a:t>
          </a:r>
          <a:endParaRPr lang="el-GR" sz="2400" dirty="0">
            <a:solidFill>
              <a:srgbClr val="0070C0"/>
            </a:solidFill>
          </a:endParaRPr>
        </a:p>
      </dgm:t>
    </dgm:pt>
    <dgm:pt modelId="{280692D1-DF1A-4356-AF6D-88F513AD9E6F}" type="parTrans" cxnId="{EF9C185A-885C-45DB-81DE-261748E21F5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FC556BA9-4B55-4520-9F5A-02091A76F96F}" type="sibTrans" cxnId="{EF9C185A-885C-45DB-81DE-261748E21F54}">
      <dgm:prSet/>
      <dgm:spPr/>
      <dgm:t>
        <a:bodyPr/>
        <a:lstStyle/>
        <a:p>
          <a:pPr marL="144000" indent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l-GR" sz="2400"/>
        </a:p>
      </dgm:t>
    </dgm:pt>
    <dgm:pt modelId="{E6AEF103-99C4-462A-82D7-ED4FD6F0CC92}" type="pres">
      <dgm:prSet presAssocID="{7E33CA51-22CD-4270-A25F-345852BD4360}" presName="Name0" presStyleCnt="0">
        <dgm:presLayoutVars>
          <dgm:dir/>
          <dgm:animLvl val="lvl"/>
          <dgm:resizeHandles/>
        </dgm:presLayoutVars>
      </dgm:prSet>
      <dgm:spPr/>
    </dgm:pt>
    <dgm:pt modelId="{96A7881E-CEAC-416D-B14B-409386C7CBCE}" type="pres">
      <dgm:prSet presAssocID="{F3B9B643-82F6-4658-8BBC-6A010EC5B757}" presName="linNode" presStyleCnt="0"/>
      <dgm:spPr/>
    </dgm:pt>
    <dgm:pt modelId="{3A78E6FC-B5DC-438D-8F0F-F4442AAC7E49}" type="pres">
      <dgm:prSet presAssocID="{F3B9B643-82F6-4658-8BBC-6A010EC5B757}" presName="parentShp" presStyleLbl="node1" presStyleIdx="0" presStyleCnt="9">
        <dgm:presLayoutVars>
          <dgm:bulletEnabled val="1"/>
        </dgm:presLayoutVars>
      </dgm:prSet>
      <dgm:spPr/>
    </dgm:pt>
    <dgm:pt modelId="{F91F0C7E-14A5-4C93-B9D3-A56A698D7736}" type="pres">
      <dgm:prSet presAssocID="{F3B9B643-82F6-4658-8BBC-6A010EC5B757}" presName="childShp" presStyleLbl="bgAccFollowNode1" presStyleIdx="0" presStyleCnt="9">
        <dgm:presLayoutVars>
          <dgm:bulletEnabled val="1"/>
        </dgm:presLayoutVars>
      </dgm:prSet>
      <dgm:spPr/>
    </dgm:pt>
    <dgm:pt modelId="{DD5C7C75-0480-459B-9C19-B274527735A9}" type="pres">
      <dgm:prSet presAssocID="{7B37F777-3E96-4203-820C-2BAEE4B1EC3D}" presName="spacing" presStyleCnt="0"/>
      <dgm:spPr/>
    </dgm:pt>
    <dgm:pt modelId="{B477058C-9912-420D-A480-F6D48E8E026D}" type="pres">
      <dgm:prSet presAssocID="{6A5F7854-1E11-48AE-86B8-7FD4943CF893}" presName="linNode" presStyleCnt="0"/>
      <dgm:spPr/>
    </dgm:pt>
    <dgm:pt modelId="{86AC43AD-45C8-46F6-8103-3800BC72BD96}" type="pres">
      <dgm:prSet presAssocID="{6A5F7854-1E11-48AE-86B8-7FD4943CF893}" presName="parentShp" presStyleLbl="node1" presStyleIdx="1" presStyleCnt="9">
        <dgm:presLayoutVars>
          <dgm:bulletEnabled val="1"/>
        </dgm:presLayoutVars>
      </dgm:prSet>
      <dgm:spPr/>
    </dgm:pt>
    <dgm:pt modelId="{4536BA81-46D1-40D1-BD7A-79C46518D9D2}" type="pres">
      <dgm:prSet presAssocID="{6A5F7854-1E11-48AE-86B8-7FD4943CF893}" presName="childShp" presStyleLbl="bgAccFollowNode1" presStyleIdx="1" presStyleCnt="9">
        <dgm:presLayoutVars>
          <dgm:bulletEnabled val="1"/>
        </dgm:presLayoutVars>
      </dgm:prSet>
      <dgm:spPr/>
    </dgm:pt>
    <dgm:pt modelId="{6794CA68-9DC4-4D28-A865-C283801AC5B0}" type="pres">
      <dgm:prSet presAssocID="{B458E8C3-BD3D-4381-B839-73A250B63701}" presName="spacing" presStyleCnt="0"/>
      <dgm:spPr/>
    </dgm:pt>
    <dgm:pt modelId="{DC2DEE28-B742-4B0B-A670-9194E2AA0D60}" type="pres">
      <dgm:prSet presAssocID="{24BBB231-8B6A-455F-B738-661C10A5013C}" presName="linNode" presStyleCnt="0"/>
      <dgm:spPr/>
    </dgm:pt>
    <dgm:pt modelId="{89559E7F-8213-4F7C-A2EC-6951F92460ED}" type="pres">
      <dgm:prSet presAssocID="{24BBB231-8B6A-455F-B738-661C10A5013C}" presName="parentShp" presStyleLbl="node1" presStyleIdx="2" presStyleCnt="9">
        <dgm:presLayoutVars>
          <dgm:bulletEnabled val="1"/>
        </dgm:presLayoutVars>
      </dgm:prSet>
      <dgm:spPr/>
    </dgm:pt>
    <dgm:pt modelId="{BB96AA21-5E5F-4B91-B2E8-99FAEB1D97F2}" type="pres">
      <dgm:prSet presAssocID="{24BBB231-8B6A-455F-B738-661C10A5013C}" presName="childShp" presStyleLbl="bgAccFollowNode1" presStyleIdx="2" presStyleCnt="9">
        <dgm:presLayoutVars>
          <dgm:bulletEnabled val="1"/>
        </dgm:presLayoutVars>
      </dgm:prSet>
      <dgm:spPr/>
    </dgm:pt>
    <dgm:pt modelId="{9C351FF7-38CA-4807-B474-1C68F19434F5}" type="pres">
      <dgm:prSet presAssocID="{2C43BBAB-13E0-48BA-8979-CD1BCC867786}" presName="spacing" presStyleCnt="0"/>
      <dgm:spPr/>
    </dgm:pt>
    <dgm:pt modelId="{E0D4E72B-5E3A-4FF2-8A74-1F9AF5AFC9BA}" type="pres">
      <dgm:prSet presAssocID="{E6EEE7E8-DFFE-4241-82AF-CB27B1B2E824}" presName="linNode" presStyleCnt="0"/>
      <dgm:spPr/>
    </dgm:pt>
    <dgm:pt modelId="{69283727-420E-4912-9415-56C94978E785}" type="pres">
      <dgm:prSet presAssocID="{E6EEE7E8-DFFE-4241-82AF-CB27B1B2E824}" presName="parentShp" presStyleLbl="node1" presStyleIdx="3" presStyleCnt="9">
        <dgm:presLayoutVars>
          <dgm:bulletEnabled val="1"/>
        </dgm:presLayoutVars>
      </dgm:prSet>
      <dgm:spPr/>
    </dgm:pt>
    <dgm:pt modelId="{B701CF9E-FD98-4708-A741-69BE4FA5B926}" type="pres">
      <dgm:prSet presAssocID="{E6EEE7E8-DFFE-4241-82AF-CB27B1B2E824}" presName="childShp" presStyleLbl="bgAccFollowNode1" presStyleIdx="3" presStyleCnt="9">
        <dgm:presLayoutVars>
          <dgm:bulletEnabled val="1"/>
        </dgm:presLayoutVars>
      </dgm:prSet>
      <dgm:spPr/>
    </dgm:pt>
    <dgm:pt modelId="{515D76DB-0ED6-4F06-B6A1-2824BBE7851A}" type="pres">
      <dgm:prSet presAssocID="{2188EFC8-E271-4A14-ADBB-1401048CEFA0}" presName="spacing" presStyleCnt="0"/>
      <dgm:spPr/>
    </dgm:pt>
    <dgm:pt modelId="{8D5D8A6E-CC90-4D0B-8E30-04E785B9C446}" type="pres">
      <dgm:prSet presAssocID="{10503185-24A9-4EA1-8072-6B696D49576A}" presName="linNode" presStyleCnt="0"/>
      <dgm:spPr/>
    </dgm:pt>
    <dgm:pt modelId="{FADF7729-61E2-40DE-AF89-F208C4115F5B}" type="pres">
      <dgm:prSet presAssocID="{10503185-24A9-4EA1-8072-6B696D49576A}" presName="parentShp" presStyleLbl="node1" presStyleIdx="4" presStyleCnt="9">
        <dgm:presLayoutVars>
          <dgm:bulletEnabled val="1"/>
        </dgm:presLayoutVars>
      </dgm:prSet>
      <dgm:spPr/>
    </dgm:pt>
    <dgm:pt modelId="{A03CA91A-8559-4304-BF87-DC09943FF471}" type="pres">
      <dgm:prSet presAssocID="{10503185-24A9-4EA1-8072-6B696D49576A}" presName="childShp" presStyleLbl="bgAccFollowNode1" presStyleIdx="4" presStyleCnt="9">
        <dgm:presLayoutVars>
          <dgm:bulletEnabled val="1"/>
        </dgm:presLayoutVars>
      </dgm:prSet>
      <dgm:spPr/>
    </dgm:pt>
    <dgm:pt modelId="{95563EF5-6258-4C43-8ABE-FA19B8DB009F}" type="pres">
      <dgm:prSet presAssocID="{6DD0BD0F-EBC2-40AC-AA18-ADC800691ADE}" presName="spacing" presStyleCnt="0"/>
      <dgm:spPr/>
    </dgm:pt>
    <dgm:pt modelId="{AEAA6C92-70CD-410A-9C10-F79F76D8A994}" type="pres">
      <dgm:prSet presAssocID="{C3524239-5802-4B3F-9D3F-020403957292}" presName="linNode" presStyleCnt="0"/>
      <dgm:spPr/>
    </dgm:pt>
    <dgm:pt modelId="{73CD574A-2970-4419-9E61-F2CDCF5F698D}" type="pres">
      <dgm:prSet presAssocID="{C3524239-5802-4B3F-9D3F-020403957292}" presName="parentShp" presStyleLbl="node1" presStyleIdx="5" presStyleCnt="9">
        <dgm:presLayoutVars>
          <dgm:bulletEnabled val="1"/>
        </dgm:presLayoutVars>
      </dgm:prSet>
      <dgm:spPr/>
    </dgm:pt>
    <dgm:pt modelId="{A7B08E50-8BC2-4130-A515-544271DB77C1}" type="pres">
      <dgm:prSet presAssocID="{C3524239-5802-4B3F-9D3F-020403957292}" presName="childShp" presStyleLbl="bgAccFollowNode1" presStyleIdx="5" presStyleCnt="9">
        <dgm:presLayoutVars>
          <dgm:bulletEnabled val="1"/>
        </dgm:presLayoutVars>
      </dgm:prSet>
      <dgm:spPr/>
    </dgm:pt>
    <dgm:pt modelId="{65A6AAA2-E0E0-485F-91EC-F7A7AAC5A988}" type="pres">
      <dgm:prSet presAssocID="{2C6DEE65-C9C3-4C4D-B0DF-5BDF9763BB80}" presName="spacing" presStyleCnt="0"/>
      <dgm:spPr/>
    </dgm:pt>
    <dgm:pt modelId="{DDC9EFE2-0504-4607-A28F-1F40BE2CECEE}" type="pres">
      <dgm:prSet presAssocID="{EFB8DDA2-AD35-4D27-BFE9-4EBBAD492E21}" presName="linNode" presStyleCnt="0"/>
      <dgm:spPr/>
    </dgm:pt>
    <dgm:pt modelId="{27595F67-FA08-4361-811D-9542EC1FCECB}" type="pres">
      <dgm:prSet presAssocID="{EFB8DDA2-AD35-4D27-BFE9-4EBBAD492E21}" presName="parentShp" presStyleLbl="node1" presStyleIdx="6" presStyleCnt="9">
        <dgm:presLayoutVars>
          <dgm:bulletEnabled val="1"/>
        </dgm:presLayoutVars>
      </dgm:prSet>
      <dgm:spPr/>
    </dgm:pt>
    <dgm:pt modelId="{D2670EBF-F5FA-45D5-B104-072817847255}" type="pres">
      <dgm:prSet presAssocID="{EFB8DDA2-AD35-4D27-BFE9-4EBBAD492E21}" presName="childShp" presStyleLbl="bgAccFollowNode1" presStyleIdx="6" presStyleCnt="9">
        <dgm:presLayoutVars>
          <dgm:bulletEnabled val="1"/>
        </dgm:presLayoutVars>
      </dgm:prSet>
      <dgm:spPr/>
    </dgm:pt>
    <dgm:pt modelId="{F48DCD0C-EB9E-4CB9-8CCF-236E498460CD}" type="pres">
      <dgm:prSet presAssocID="{8F7B8E18-BBD4-44DE-A148-44FBDE5465ED}" presName="spacing" presStyleCnt="0"/>
      <dgm:spPr/>
    </dgm:pt>
    <dgm:pt modelId="{F3E9A962-5567-4D3F-8F85-113EA5DDC625}" type="pres">
      <dgm:prSet presAssocID="{0838DF3B-0458-4E30-827B-0FAE5365A984}" presName="linNode" presStyleCnt="0"/>
      <dgm:spPr/>
    </dgm:pt>
    <dgm:pt modelId="{087EEFAF-1BF6-420A-975E-C922AC330BE0}" type="pres">
      <dgm:prSet presAssocID="{0838DF3B-0458-4E30-827B-0FAE5365A984}" presName="parentShp" presStyleLbl="node1" presStyleIdx="7" presStyleCnt="9">
        <dgm:presLayoutVars>
          <dgm:bulletEnabled val="1"/>
        </dgm:presLayoutVars>
      </dgm:prSet>
      <dgm:spPr/>
    </dgm:pt>
    <dgm:pt modelId="{44F9B41A-F6DD-44B2-BCFC-4DC0F5956C99}" type="pres">
      <dgm:prSet presAssocID="{0838DF3B-0458-4E30-827B-0FAE5365A984}" presName="childShp" presStyleLbl="bgAccFollowNode1" presStyleIdx="7" presStyleCnt="9">
        <dgm:presLayoutVars>
          <dgm:bulletEnabled val="1"/>
        </dgm:presLayoutVars>
      </dgm:prSet>
      <dgm:spPr/>
    </dgm:pt>
    <dgm:pt modelId="{1973B6F6-1378-482E-8665-AF43BAF60692}" type="pres">
      <dgm:prSet presAssocID="{CB6627B0-6EDC-4C78-A509-F0E77DCA6C2D}" presName="spacing" presStyleCnt="0"/>
      <dgm:spPr/>
    </dgm:pt>
    <dgm:pt modelId="{E6F3F250-9072-4816-B55D-764600A20358}" type="pres">
      <dgm:prSet presAssocID="{3D3719C6-D21E-4BEF-9578-72DD34842C68}" presName="linNode" presStyleCnt="0"/>
      <dgm:spPr/>
    </dgm:pt>
    <dgm:pt modelId="{6CFF1B54-4F7B-4BDD-ACFB-8F8444C436CB}" type="pres">
      <dgm:prSet presAssocID="{3D3719C6-D21E-4BEF-9578-72DD34842C68}" presName="parentShp" presStyleLbl="node1" presStyleIdx="8" presStyleCnt="9">
        <dgm:presLayoutVars>
          <dgm:bulletEnabled val="1"/>
        </dgm:presLayoutVars>
      </dgm:prSet>
      <dgm:spPr/>
    </dgm:pt>
    <dgm:pt modelId="{C7E93482-FFB4-40FE-B676-46F8E6B99D1F}" type="pres">
      <dgm:prSet presAssocID="{3D3719C6-D21E-4BEF-9578-72DD34842C68}" presName="childShp" presStyleLbl="bgAccFollowNode1" presStyleIdx="8" presStyleCnt="9">
        <dgm:presLayoutVars>
          <dgm:bulletEnabled val="1"/>
        </dgm:presLayoutVars>
      </dgm:prSet>
      <dgm:spPr/>
    </dgm:pt>
  </dgm:ptLst>
  <dgm:cxnLst>
    <dgm:cxn modelId="{8716A603-ADAF-45E3-9251-814D6F97EC58}" srcId="{C3524239-5802-4B3F-9D3F-020403957292}" destId="{3637B815-5C48-44B3-93A2-A486AD14D2F0}" srcOrd="0" destOrd="0" parTransId="{E90669E9-28A2-42DB-8566-25F65FFF9D8C}" sibTransId="{93096D7E-B75F-4F1A-B8D6-E74285AEC4AB}"/>
    <dgm:cxn modelId="{223CD305-34F3-46BD-9F2C-424573DF8355}" type="presOf" srcId="{C3524239-5802-4B3F-9D3F-020403957292}" destId="{73CD574A-2970-4419-9E61-F2CDCF5F698D}" srcOrd="0" destOrd="0" presId="urn:microsoft.com/office/officeart/2005/8/layout/vList6"/>
    <dgm:cxn modelId="{FCA0EB05-2BDA-40CD-B2B1-89D4A91D0853}" type="presOf" srcId="{7E33CA51-22CD-4270-A25F-345852BD4360}" destId="{E6AEF103-99C4-462A-82D7-ED4FD6F0CC92}" srcOrd="0" destOrd="0" presId="urn:microsoft.com/office/officeart/2005/8/layout/vList6"/>
    <dgm:cxn modelId="{A3FE1B10-3D5A-45FD-A4FD-79E7E898D2CF}" type="presOf" srcId="{C9BADD5F-F28D-4FD3-8088-B36581713116}" destId="{4536BA81-46D1-40D1-BD7A-79C46518D9D2}" srcOrd="0" destOrd="0" presId="urn:microsoft.com/office/officeart/2005/8/layout/vList6"/>
    <dgm:cxn modelId="{C3914614-5050-4B09-914F-E33E9BB8B6A4}" srcId="{7E33CA51-22CD-4270-A25F-345852BD4360}" destId="{6A5F7854-1E11-48AE-86B8-7FD4943CF893}" srcOrd="1" destOrd="0" parTransId="{DB2BD2A7-EE85-40F4-AC19-D461EA765A14}" sibTransId="{B458E8C3-BD3D-4381-B839-73A250B63701}"/>
    <dgm:cxn modelId="{C8736B20-3743-43AC-8181-E1CED039B279}" type="presOf" srcId="{944AF15C-0FC1-4673-8381-9E83C8BA48BC}" destId="{B701CF9E-FD98-4708-A741-69BE4FA5B926}" srcOrd="0" destOrd="0" presId="urn:microsoft.com/office/officeart/2005/8/layout/vList6"/>
    <dgm:cxn modelId="{7F2E5B23-2139-4510-9DF6-9117620AC365}" srcId="{7E33CA51-22CD-4270-A25F-345852BD4360}" destId="{0838DF3B-0458-4E30-827B-0FAE5365A984}" srcOrd="7" destOrd="0" parTransId="{F39AD9B3-806B-4648-98C9-44536DEFBB1E}" sibTransId="{CB6627B0-6EDC-4C78-A509-F0E77DCA6C2D}"/>
    <dgm:cxn modelId="{749B0828-1D79-4DC4-8624-73FB5E1E4E83}" srcId="{0838DF3B-0458-4E30-827B-0FAE5365A984}" destId="{25397BB0-B2B7-4415-BE06-64F6EC3B8585}" srcOrd="0" destOrd="0" parTransId="{01FE5760-7874-481D-A7D0-6C69166B5C7E}" sibTransId="{359DB8CB-0AD1-4D92-AEC2-C47195EEAE0C}"/>
    <dgm:cxn modelId="{B7D9E428-1DF6-4E34-8D8D-15C1355113CB}" type="presOf" srcId="{3D3719C6-D21E-4BEF-9578-72DD34842C68}" destId="{6CFF1B54-4F7B-4BDD-ACFB-8F8444C436CB}" srcOrd="0" destOrd="0" presId="urn:microsoft.com/office/officeart/2005/8/layout/vList6"/>
    <dgm:cxn modelId="{1837032A-B275-42C7-A575-F9CFA0C6806B}" srcId="{7E33CA51-22CD-4270-A25F-345852BD4360}" destId="{C3524239-5802-4B3F-9D3F-020403957292}" srcOrd="5" destOrd="0" parTransId="{7E64E6AA-9EB2-4078-893F-36FA5850457A}" sibTransId="{2C6DEE65-C9C3-4C4D-B0DF-5BDF9763BB80}"/>
    <dgm:cxn modelId="{9F89AE33-7359-4F50-A092-4AF0F704CC21}" srcId="{F3B9B643-82F6-4658-8BBC-6A010EC5B757}" destId="{327552F1-FC2C-49D6-811C-EDC62681D225}" srcOrd="0" destOrd="0" parTransId="{D613D8F5-AF2C-479A-9EBC-1FBB1C9586D9}" sibTransId="{0C1225EF-2D88-46DC-AEBF-E04482343333}"/>
    <dgm:cxn modelId="{EECBFF3E-140D-4AFD-A505-86B2DB5148BE}" type="presOf" srcId="{24BBB231-8B6A-455F-B738-661C10A5013C}" destId="{89559E7F-8213-4F7C-A2EC-6951F92460ED}" srcOrd="0" destOrd="0" presId="urn:microsoft.com/office/officeart/2005/8/layout/vList6"/>
    <dgm:cxn modelId="{C3F6F540-FB5D-499A-BDE0-A3625024D89C}" srcId="{EFB8DDA2-AD35-4D27-BFE9-4EBBAD492E21}" destId="{4CC7D0AE-6382-4ECC-8EB1-D897AAEBF4B1}" srcOrd="0" destOrd="0" parTransId="{F057C5C1-ABC0-4A0A-8EE4-1BBBDE5C3FBA}" sibTransId="{1C7DCD11-E493-4ED2-B216-8EB98C06C139}"/>
    <dgm:cxn modelId="{69A2AC5C-87EA-4D1C-97C4-F1FF62480418}" type="presOf" srcId="{0838DF3B-0458-4E30-827B-0FAE5365A984}" destId="{087EEFAF-1BF6-420A-975E-C922AC330BE0}" srcOrd="0" destOrd="0" presId="urn:microsoft.com/office/officeart/2005/8/layout/vList6"/>
    <dgm:cxn modelId="{4C51E05C-F692-4C38-B9B3-AC60CC57AF6A}" type="presOf" srcId="{E6EEE7E8-DFFE-4241-82AF-CB27B1B2E824}" destId="{69283727-420E-4912-9415-56C94978E785}" srcOrd="0" destOrd="0" presId="urn:microsoft.com/office/officeart/2005/8/layout/vList6"/>
    <dgm:cxn modelId="{40F0955D-E772-46CB-BEC3-BA190251783D}" srcId="{E6EEE7E8-DFFE-4241-82AF-CB27B1B2E824}" destId="{944AF15C-0FC1-4673-8381-9E83C8BA48BC}" srcOrd="0" destOrd="0" parTransId="{282DD041-A6E5-429B-A93B-12A222375B5D}" sibTransId="{74984103-B8A0-4F4D-B294-4DEACA5E4626}"/>
    <dgm:cxn modelId="{CA889E5D-B3D1-4EC8-8342-00996C7B7B05}" srcId="{24BBB231-8B6A-455F-B738-661C10A5013C}" destId="{66B3C36F-B083-4CBA-B747-5AAC31ABBA96}" srcOrd="0" destOrd="0" parTransId="{A87476A6-F41B-41FC-B24C-E55B84D61F62}" sibTransId="{9C746019-37D4-4DD1-8668-8BEC34A9F840}"/>
    <dgm:cxn modelId="{4495CD42-D64C-42CC-B49E-F471901D2103}" type="presOf" srcId="{54E951C5-3F00-428D-BF99-60DD265391B3}" destId="{A03CA91A-8559-4304-BF87-DC09943FF471}" srcOrd="0" destOrd="0" presId="urn:microsoft.com/office/officeart/2005/8/layout/vList6"/>
    <dgm:cxn modelId="{BFEA3F4B-553A-4317-8573-0CF8ECEC455C}" type="presOf" srcId="{66B3C36F-B083-4CBA-B747-5AAC31ABBA96}" destId="{BB96AA21-5E5F-4B91-B2E8-99FAEB1D97F2}" srcOrd="0" destOrd="0" presId="urn:microsoft.com/office/officeart/2005/8/layout/vList6"/>
    <dgm:cxn modelId="{2C2A9456-A02B-4881-8764-AF831579E882}" srcId="{6A5F7854-1E11-48AE-86B8-7FD4943CF893}" destId="{C9BADD5F-F28D-4FD3-8088-B36581713116}" srcOrd="0" destOrd="0" parTransId="{CE4EBE0B-9462-4013-8CD2-60B839221029}" sibTransId="{6249118B-01DF-4EAF-8ED8-0A19806C0C8A}"/>
    <dgm:cxn modelId="{2D610F57-DD72-4A3E-B24A-4015FF4F89C6}" srcId="{7E33CA51-22CD-4270-A25F-345852BD4360}" destId="{24BBB231-8B6A-455F-B738-661C10A5013C}" srcOrd="2" destOrd="0" parTransId="{AFA6B59F-4ABE-42F5-A45C-84D3B765B760}" sibTransId="{2C43BBAB-13E0-48BA-8979-CD1BCC867786}"/>
    <dgm:cxn modelId="{EF9C185A-885C-45DB-81DE-261748E21F54}" srcId="{3D3719C6-D21E-4BEF-9578-72DD34842C68}" destId="{365E2561-B7CC-4659-B11B-228E77E43120}" srcOrd="0" destOrd="0" parTransId="{280692D1-DF1A-4356-AF6D-88F513AD9E6F}" sibTransId="{FC556BA9-4B55-4520-9F5A-02091A76F96F}"/>
    <dgm:cxn modelId="{569D0485-1AAA-48E1-820F-57106C8249EE}" type="presOf" srcId="{F3B9B643-82F6-4658-8BBC-6A010EC5B757}" destId="{3A78E6FC-B5DC-438D-8F0F-F4442AAC7E49}" srcOrd="0" destOrd="0" presId="urn:microsoft.com/office/officeart/2005/8/layout/vList6"/>
    <dgm:cxn modelId="{1A59DBA6-E23D-4104-9B5F-D16D881CF627}" srcId="{7E33CA51-22CD-4270-A25F-345852BD4360}" destId="{EFB8DDA2-AD35-4D27-BFE9-4EBBAD492E21}" srcOrd="6" destOrd="0" parTransId="{C9A58FD4-81F2-4893-920D-A5940EC03BED}" sibTransId="{8F7B8E18-BBD4-44DE-A148-44FBDE5465ED}"/>
    <dgm:cxn modelId="{29B666AA-F868-475C-98F8-BC538DD89384}" srcId="{7E33CA51-22CD-4270-A25F-345852BD4360}" destId="{3D3719C6-D21E-4BEF-9578-72DD34842C68}" srcOrd="8" destOrd="0" parTransId="{DA084FDF-C6EE-4364-93D2-1CD2D69B05B0}" sibTransId="{7E96F229-1098-47BE-8508-F7800575F3C8}"/>
    <dgm:cxn modelId="{386D07AC-9C0B-4D4A-91C7-906961AA979E}" type="presOf" srcId="{4CC7D0AE-6382-4ECC-8EB1-D897AAEBF4B1}" destId="{D2670EBF-F5FA-45D5-B104-072817847255}" srcOrd="0" destOrd="0" presId="urn:microsoft.com/office/officeart/2005/8/layout/vList6"/>
    <dgm:cxn modelId="{557772C5-701A-4030-999B-D669CF0AEC8E}" srcId="{7E33CA51-22CD-4270-A25F-345852BD4360}" destId="{E6EEE7E8-DFFE-4241-82AF-CB27B1B2E824}" srcOrd="3" destOrd="0" parTransId="{3336201A-4709-42E9-BDF8-5D743799DCE2}" sibTransId="{2188EFC8-E271-4A14-ADBB-1401048CEFA0}"/>
    <dgm:cxn modelId="{6543BFC9-9656-4DDF-B5D5-4D31D6BF7D66}" srcId="{7E33CA51-22CD-4270-A25F-345852BD4360}" destId="{F3B9B643-82F6-4658-8BBC-6A010EC5B757}" srcOrd="0" destOrd="0" parTransId="{C5FA7E66-A080-47AC-90F0-54ECC0F02DA2}" sibTransId="{7B37F777-3E96-4203-820C-2BAEE4B1EC3D}"/>
    <dgm:cxn modelId="{25E5A0D0-662F-4D53-8008-315D54D5BD40}" srcId="{7E33CA51-22CD-4270-A25F-345852BD4360}" destId="{10503185-24A9-4EA1-8072-6B696D49576A}" srcOrd="4" destOrd="0" parTransId="{CEF9DE04-0BB7-4154-856A-5B1086FFE1BB}" sibTransId="{6DD0BD0F-EBC2-40AC-AA18-ADC800691ADE}"/>
    <dgm:cxn modelId="{6A90B1D1-124B-48D5-9EF8-CBA7B44AEEDF}" type="presOf" srcId="{10503185-24A9-4EA1-8072-6B696D49576A}" destId="{FADF7729-61E2-40DE-AF89-F208C4115F5B}" srcOrd="0" destOrd="0" presId="urn:microsoft.com/office/officeart/2005/8/layout/vList6"/>
    <dgm:cxn modelId="{26B786D2-4D21-42EA-AF09-9FC9E3E285BC}" type="presOf" srcId="{365E2561-B7CC-4659-B11B-228E77E43120}" destId="{C7E93482-FFB4-40FE-B676-46F8E6B99D1F}" srcOrd="0" destOrd="0" presId="urn:microsoft.com/office/officeart/2005/8/layout/vList6"/>
    <dgm:cxn modelId="{BB36DFD2-FEB4-4D56-8AE9-B8BF85BCAF59}" type="presOf" srcId="{EFB8DDA2-AD35-4D27-BFE9-4EBBAD492E21}" destId="{27595F67-FA08-4361-811D-9542EC1FCECB}" srcOrd="0" destOrd="0" presId="urn:microsoft.com/office/officeart/2005/8/layout/vList6"/>
    <dgm:cxn modelId="{0A8DDBE0-2B1F-422B-94DA-86376F51335C}" type="presOf" srcId="{25397BB0-B2B7-4415-BE06-64F6EC3B8585}" destId="{44F9B41A-F6DD-44B2-BCFC-4DC0F5956C99}" srcOrd="0" destOrd="0" presId="urn:microsoft.com/office/officeart/2005/8/layout/vList6"/>
    <dgm:cxn modelId="{AD7CC2EB-D5A3-4FD0-BE78-63E89008AFC0}" type="presOf" srcId="{6A5F7854-1E11-48AE-86B8-7FD4943CF893}" destId="{86AC43AD-45C8-46F6-8103-3800BC72BD96}" srcOrd="0" destOrd="0" presId="urn:microsoft.com/office/officeart/2005/8/layout/vList6"/>
    <dgm:cxn modelId="{62DCBCEE-53C8-48D4-B12E-D6432609F34D}" type="presOf" srcId="{327552F1-FC2C-49D6-811C-EDC62681D225}" destId="{F91F0C7E-14A5-4C93-B9D3-A56A698D7736}" srcOrd="0" destOrd="0" presId="urn:microsoft.com/office/officeart/2005/8/layout/vList6"/>
    <dgm:cxn modelId="{560311F1-B70D-491F-B648-D7FA2EACCC92}" srcId="{10503185-24A9-4EA1-8072-6B696D49576A}" destId="{54E951C5-3F00-428D-BF99-60DD265391B3}" srcOrd="0" destOrd="0" parTransId="{9DC16706-C88D-4994-8C40-DA37AB65660D}" sibTransId="{C70411F7-D671-4AB0-A8E7-8B8699E57D0C}"/>
    <dgm:cxn modelId="{457015F4-1F24-469C-96A4-BEBED02E670F}" type="presOf" srcId="{3637B815-5C48-44B3-93A2-A486AD14D2F0}" destId="{A7B08E50-8BC2-4130-A515-544271DB77C1}" srcOrd="0" destOrd="0" presId="urn:microsoft.com/office/officeart/2005/8/layout/vList6"/>
    <dgm:cxn modelId="{ABDBBCD6-2A0D-4FB0-B9DA-7CB90492AF41}" type="presParOf" srcId="{E6AEF103-99C4-462A-82D7-ED4FD6F0CC92}" destId="{96A7881E-CEAC-416D-B14B-409386C7CBCE}" srcOrd="0" destOrd="0" presId="urn:microsoft.com/office/officeart/2005/8/layout/vList6"/>
    <dgm:cxn modelId="{EF21064B-C3AE-417F-A8BA-FD040D19836D}" type="presParOf" srcId="{96A7881E-CEAC-416D-B14B-409386C7CBCE}" destId="{3A78E6FC-B5DC-438D-8F0F-F4442AAC7E49}" srcOrd="0" destOrd="0" presId="urn:microsoft.com/office/officeart/2005/8/layout/vList6"/>
    <dgm:cxn modelId="{E8F94ECE-F749-43F6-BC31-6E430EC3A595}" type="presParOf" srcId="{96A7881E-CEAC-416D-B14B-409386C7CBCE}" destId="{F91F0C7E-14A5-4C93-B9D3-A56A698D7736}" srcOrd="1" destOrd="0" presId="urn:microsoft.com/office/officeart/2005/8/layout/vList6"/>
    <dgm:cxn modelId="{5FDF71EA-7255-468C-9BC7-9788772E8E33}" type="presParOf" srcId="{E6AEF103-99C4-462A-82D7-ED4FD6F0CC92}" destId="{DD5C7C75-0480-459B-9C19-B274527735A9}" srcOrd="1" destOrd="0" presId="urn:microsoft.com/office/officeart/2005/8/layout/vList6"/>
    <dgm:cxn modelId="{28422287-CB0E-4335-8DCD-98F29AE049F5}" type="presParOf" srcId="{E6AEF103-99C4-462A-82D7-ED4FD6F0CC92}" destId="{B477058C-9912-420D-A480-F6D48E8E026D}" srcOrd="2" destOrd="0" presId="urn:microsoft.com/office/officeart/2005/8/layout/vList6"/>
    <dgm:cxn modelId="{757ECB6A-1C44-4C45-BD5C-E4E768E0A3C5}" type="presParOf" srcId="{B477058C-9912-420D-A480-F6D48E8E026D}" destId="{86AC43AD-45C8-46F6-8103-3800BC72BD96}" srcOrd="0" destOrd="0" presId="urn:microsoft.com/office/officeart/2005/8/layout/vList6"/>
    <dgm:cxn modelId="{584CA268-2490-4FC8-94C0-8E22EF3EE1DE}" type="presParOf" srcId="{B477058C-9912-420D-A480-F6D48E8E026D}" destId="{4536BA81-46D1-40D1-BD7A-79C46518D9D2}" srcOrd="1" destOrd="0" presId="urn:microsoft.com/office/officeart/2005/8/layout/vList6"/>
    <dgm:cxn modelId="{659375AC-7AA0-44E5-9D67-7CE4D76F0C84}" type="presParOf" srcId="{E6AEF103-99C4-462A-82D7-ED4FD6F0CC92}" destId="{6794CA68-9DC4-4D28-A865-C283801AC5B0}" srcOrd="3" destOrd="0" presId="urn:microsoft.com/office/officeart/2005/8/layout/vList6"/>
    <dgm:cxn modelId="{CE9064B8-8914-4A77-A6BD-DBD9F0B8A091}" type="presParOf" srcId="{E6AEF103-99C4-462A-82D7-ED4FD6F0CC92}" destId="{DC2DEE28-B742-4B0B-A670-9194E2AA0D60}" srcOrd="4" destOrd="0" presId="urn:microsoft.com/office/officeart/2005/8/layout/vList6"/>
    <dgm:cxn modelId="{10DCE551-57CC-4D11-9CAE-46967C9D5061}" type="presParOf" srcId="{DC2DEE28-B742-4B0B-A670-9194E2AA0D60}" destId="{89559E7F-8213-4F7C-A2EC-6951F92460ED}" srcOrd="0" destOrd="0" presId="urn:microsoft.com/office/officeart/2005/8/layout/vList6"/>
    <dgm:cxn modelId="{06A3A928-DFBF-4320-9ED1-C8567AA5D1DE}" type="presParOf" srcId="{DC2DEE28-B742-4B0B-A670-9194E2AA0D60}" destId="{BB96AA21-5E5F-4B91-B2E8-99FAEB1D97F2}" srcOrd="1" destOrd="0" presId="urn:microsoft.com/office/officeart/2005/8/layout/vList6"/>
    <dgm:cxn modelId="{2BA8EA78-95C4-4CE4-BFD7-A7951C2EDDDB}" type="presParOf" srcId="{E6AEF103-99C4-462A-82D7-ED4FD6F0CC92}" destId="{9C351FF7-38CA-4807-B474-1C68F19434F5}" srcOrd="5" destOrd="0" presId="urn:microsoft.com/office/officeart/2005/8/layout/vList6"/>
    <dgm:cxn modelId="{E4C8DCDD-726C-403A-863C-13EFBBCFBA94}" type="presParOf" srcId="{E6AEF103-99C4-462A-82D7-ED4FD6F0CC92}" destId="{E0D4E72B-5E3A-4FF2-8A74-1F9AF5AFC9BA}" srcOrd="6" destOrd="0" presId="urn:microsoft.com/office/officeart/2005/8/layout/vList6"/>
    <dgm:cxn modelId="{9E2828BB-0F34-4736-A9A0-5790FF47218F}" type="presParOf" srcId="{E0D4E72B-5E3A-4FF2-8A74-1F9AF5AFC9BA}" destId="{69283727-420E-4912-9415-56C94978E785}" srcOrd="0" destOrd="0" presId="urn:microsoft.com/office/officeart/2005/8/layout/vList6"/>
    <dgm:cxn modelId="{61F7376A-E0AB-453B-9A7A-B6C654F056DC}" type="presParOf" srcId="{E0D4E72B-5E3A-4FF2-8A74-1F9AF5AFC9BA}" destId="{B701CF9E-FD98-4708-A741-69BE4FA5B926}" srcOrd="1" destOrd="0" presId="urn:microsoft.com/office/officeart/2005/8/layout/vList6"/>
    <dgm:cxn modelId="{FE14E338-E326-4693-BFBF-82C3440FB9A0}" type="presParOf" srcId="{E6AEF103-99C4-462A-82D7-ED4FD6F0CC92}" destId="{515D76DB-0ED6-4F06-B6A1-2824BBE7851A}" srcOrd="7" destOrd="0" presId="urn:microsoft.com/office/officeart/2005/8/layout/vList6"/>
    <dgm:cxn modelId="{08F9C306-44A5-4AEC-8E33-0FF3980BFD02}" type="presParOf" srcId="{E6AEF103-99C4-462A-82D7-ED4FD6F0CC92}" destId="{8D5D8A6E-CC90-4D0B-8E30-04E785B9C446}" srcOrd="8" destOrd="0" presId="urn:microsoft.com/office/officeart/2005/8/layout/vList6"/>
    <dgm:cxn modelId="{38F781AB-9E72-4716-A737-ADDCF4A2A261}" type="presParOf" srcId="{8D5D8A6E-CC90-4D0B-8E30-04E785B9C446}" destId="{FADF7729-61E2-40DE-AF89-F208C4115F5B}" srcOrd="0" destOrd="0" presId="urn:microsoft.com/office/officeart/2005/8/layout/vList6"/>
    <dgm:cxn modelId="{3A6B42C3-2885-4734-B4F3-F728E47AB676}" type="presParOf" srcId="{8D5D8A6E-CC90-4D0B-8E30-04E785B9C446}" destId="{A03CA91A-8559-4304-BF87-DC09943FF471}" srcOrd="1" destOrd="0" presId="urn:microsoft.com/office/officeart/2005/8/layout/vList6"/>
    <dgm:cxn modelId="{2605D69E-7862-4DC1-BC96-C304AA307926}" type="presParOf" srcId="{E6AEF103-99C4-462A-82D7-ED4FD6F0CC92}" destId="{95563EF5-6258-4C43-8ABE-FA19B8DB009F}" srcOrd="9" destOrd="0" presId="urn:microsoft.com/office/officeart/2005/8/layout/vList6"/>
    <dgm:cxn modelId="{382E6995-7F92-42EA-BF5A-2C39D5DC2297}" type="presParOf" srcId="{E6AEF103-99C4-462A-82D7-ED4FD6F0CC92}" destId="{AEAA6C92-70CD-410A-9C10-F79F76D8A994}" srcOrd="10" destOrd="0" presId="urn:microsoft.com/office/officeart/2005/8/layout/vList6"/>
    <dgm:cxn modelId="{9068093A-11D3-4023-9414-6A909587CD13}" type="presParOf" srcId="{AEAA6C92-70CD-410A-9C10-F79F76D8A994}" destId="{73CD574A-2970-4419-9E61-F2CDCF5F698D}" srcOrd="0" destOrd="0" presId="urn:microsoft.com/office/officeart/2005/8/layout/vList6"/>
    <dgm:cxn modelId="{36F264E5-B576-45B1-8921-901CD46D0840}" type="presParOf" srcId="{AEAA6C92-70CD-410A-9C10-F79F76D8A994}" destId="{A7B08E50-8BC2-4130-A515-544271DB77C1}" srcOrd="1" destOrd="0" presId="urn:microsoft.com/office/officeart/2005/8/layout/vList6"/>
    <dgm:cxn modelId="{77F74270-744C-4324-BA77-A196DDA820AA}" type="presParOf" srcId="{E6AEF103-99C4-462A-82D7-ED4FD6F0CC92}" destId="{65A6AAA2-E0E0-485F-91EC-F7A7AAC5A988}" srcOrd="11" destOrd="0" presId="urn:microsoft.com/office/officeart/2005/8/layout/vList6"/>
    <dgm:cxn modelId="{159FB62A-F6FF-4FF8-B62B-CE7EFE0C3068}" type="presParOf" srcId="{E6AEF103-99C4-462A-82D7-ED4FD6F0CC92}" destId="{DDC9EFE2-0504-4607-A28F-1F40BE2CECEE}" srcOrd="12" destOrd="0" presId="urn:microsoft.com/office/officeart/2005/8/layout/vList6"/>
    <dgm:cxn modelId="{EEDCC6CA-38C7-4D8D-9788-DC0D75DE15CC}" type="presParOf" srcId="{DDC9EFE2-0504-4607-A28F-1F40BE2CECEE}" destId="{27595F67-FA08-4361-811D-9542EC1FCECB}" srcOrd="0" destOrd="0" presId="urn:microsoft.com/office/officeart/2005/8/layout/vList6"/>
    <dgm:cxn modelId="{564C227B-03B3-422B-BFF2-03EAE8D46694}" type="presParOf" srcId="{DDC9EFE2-0504-4607-A28F-1F40BE2CECEE}" destId="{D2670EBF-F5FA-45D5-B104-072817847255}" srcOrd="1" destOrd="0" presId="urn:microsoft.com/office/officeart/2005/8/layout/vList6"/>
    <dgm:cxn modelId="{5BF4C9D9-EB56-4AB0-9F0F-82D76D366215}" type="presParOf" srcId="{E6AEF103-99C4-462A-82D7-ED4FD6F0CC92}" destId="{F48DCD0C-EB9E-4CB9-8CCF-236E498460CD}" srcOrd="13" destOrd="0" presId="urn:microsoft.com/office/officeart/2005/8/layout/vList6"/>
    <dgm:cxn modelId="{17439AF8-F57C-4FDD-9F73-42FFE94F8FF8}" type="presParOf" srcId="{E6AEF103-99C4-462A-82D7-ED4FD6F0CC92}" destId="{F3E9A962-5567-4D3F-8F85-113EA5DDC625}" srcOrd="14" destOrd="0" presId="urn:microsoft.com/office/officeart/2005/8/layout/vList6"/>
    <dgm:cxn modelId="{E924EBC1-3CCF-46C0-8316-1E9473B6EFCA}" type="presParOf" srcId="{F3E9A962-5567-4D3F-8F85-113EA5DDC625}" destId="{087EEFAF-1BF6-420A-975E-C922AC330BE0}" srcOrd="0" destOrd="0" presId="urn:microsoft.com/office/officeart/2005/8/layout/vList6"/>
    <dgm:cxn modelId="{7E055251-0E88-40A6-A498-6BA880062E00}" type="presParOf" srcId="{F3E9A962-5567-4D3F-8F85-113EA5DDC625}" destId="{44F9B41A-F6DD-44B2-BCFC-4DC0F5956C99}" srcOrd="1" destOrd="0" presId="urn:microsoft.com/office/officeart/2005/8/layout/vList6"/>
    <dgm:cxn modelId="{8BEC3DC1-035F-4616-A8B2-0BB33BAAF9AC}" type="presParOf" srcId="{E6AEF103-99C4-462A-82D7-ED4FD6F0CC92}" destId="{1973B6F6-1378-482E-8665-AF43BAF60692}" srcOrd="15" destOrd="0" presId="urn:microsoft.com/office/officeart/2005/8/layout/vList6"/>
    <dgm:cxn modelId="{7A15A225-0F43-4230-A6BA-F3D2509AC1D7}" type="presParOf" srcId="{E6AEF103-99C4-462A-82D7-ED4FD6F0CC92}" destId="{E6F3F250-9072-4816-B55D-764600A20358}" srcOrd="16" destOrd="0" presId="urn:microsoft.com/office/officeart/2005/8/layout/vList6"/>
    <dgm:cxn modelId="{F72E5575-3B08-4CB3-88D5-2C85E1F24FFD}" type="presParOf" srcId="{E6F3F250-9072-4816-B55D-764600A20358}" destId="{6CFF1B54-4F7B-4BDD-ACFB-8F8444C436CB}" srcOrd="0" destOrd="0" presId="urn:microsoft.com/office/officeart/2005/8/layout/vList6"/>
    <dgm:cxn modelId="{499281DC-F518-42F2-B0A6-85011AC0A73D}" type="presParOf" srcId="{E6F3F250-9072-4816-B55D-764600A20358}" destId="{C7E93482-FFB4-40FE-B676-46F8E6B99D1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F0C7E-14A5-4C93-B9D3-A56A698D7736}">
      <dsp:nvSpPr>
        <dsp:cNvPr id="0" name=""/>
        <dsp:cNvSpPr/>
      </dsp:nvSpPr>
      <dsp:spPr>
        <a:xfrm>
          <a:off x="5467931" y="4212"/>
          <a:ext cx="8201896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Φεβ 2020 </a:t>
          </a: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31 Δεκ 2021</a:t>
          </a:r>
        </a:p>
      </dsp:txBody>
      <dsp:txXfrm>
        <a:off x="5467931" y="101908"/>
        <a:ext cx="7908807" cy="586178"/>
      </dsp:txXfrm>
    </dsp:sp>
    <dsp:sp modelId="{3A78E6FC-B5DC-438D-8F0F-F4442AAC7E49}">
      <dsp:nvSpPr>
        <dsp:cNvPr id="0" name=""/>
        <dsp:cNvSpPr/>
      </dsp:nvSpPr>
      <dsp:spPr>
        <a:xfrm>
          <a:off x="0" y="4212"/>
          <a:ext cx="5467931" cy="78157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1</a:t>
          </a:r>
          <a:r>
            <a:rPr lang="el-GR" sz="2400" kern="1200" baseline="30000" dirty="0">
              <a:latin typeface="Arial Black" panose="020B0A04020102020204" pitchFamily="34" charset="0"/>
            </a:rPr>
            <a:t>η</a:t>
          </a:r>
          <a:r>
            <a:rPr lang="el-GR" sz="2400" kern="1200" dirty="0">
              <a:latin typeface="Arial Black" panose="020B0A04020102020204" pitchFamily="34" charset="0"/>
            </a:rPr>
            <a:t> ΕΚΘΕΣΗ ΚΟΙΝΩΝ ΔΕΙΚΤΩΝ</a:t>
          </a:r>
        </a:p>
      </dsp:txBody>
      <dsp:txXfrm>
        <a:off x="38153" y="42365"/>
        <a:ext cx="5391625" cy="705264"/>
      </dsp:txXfrm>
    </dsp:sp>
    <dsp:sp modelId="{4536BA81-46D1-40D1-BD7A-79C46518D9D2}">
      <dsp:nvSpPr>
        <dsp:cNvPr id="0" name=""/>
        <dsp:cNvSpPr/>
      </dsp:nvSpPr>
      <dsp:spPr>
        <a:xfrm>
          <a:off x="5467931" y="863939"/>
          <a:ext cx="8201896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Ιαν 2022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30 Ιουν 2022</a:t>
          </a:r>
          <a:endParaRPr lang="el-GR" sz="24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467931" y="961635"/>
        <a:ext cx="7908807" cy="586178"/>
      </dsp:txXfrm>
    </dsp:sp>
    <dsp:sp modelId="{86AC43AD-45C8-46F6-8103-3800BC72BD96}">
      <dsp:nvSpPr>
        <dsp:cNvPr id="0" name=""/>
        <dsp:cNvSpPr/>
      </dsp:nvSpPr>
      <dsp:spPr>
        <a:xfrm>
          <a:off x="0" y="863939"/>
          <a:ext cx="5467931" cy="78157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5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5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5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2</a:t>
          </a:r>
          <a:r>
            <a:rPr lang="el-GR" sz="2400" kern="1200" baseline="30000" dirty="0">
              <a:latin typeface="Arial Black" panose="020B0A04020102020204" pitchFamily="34" charset="0"/>
            </a:rPr>
            <a:t>η</a:t>
          </a:r>
          <a:r>
            <a:rPr lang="el-GR" sz="2400" kern="1200" dirty="0">
              <a:latin typeface="Arial Black" panose="020B0A04020102020204" pitchFamily="34" charset="0"/>
            </a:rPr>
            <a:t> ΕΚΘΕΣΗ ΚΟΙΝΩΝ ΔΕΙΚΤΩΝ</a:t>
          </a:r>
          <a:endParaRPr lang="el-GR" sz="2400" kern="1200" dirty="0"/>
        </a:p>
      </dsp:txBody>
      <dsp:txXfrm>
        <a:off x="38153" y="902092"/>
        <a:ext cx="5391625" cy="705264"/>
      </dsp:txXfrm>
    </dsp:sp>
    <dsp:sp modelId="{BB96AA21-5E5F-4B91-B2E8-99FAEB1D97F2}">
      <dsp:nvSpPr>
        <dsp:cNvPr id="0" name=""/>
        <dsp:cNvSpPr/>
      </dsp:nvSpPr>
      <dsp:spPr>
        <a:xfrm>
          <a:off x="5467931" y="1723666"/>
          <a:ext cx="8201896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Ιουλ 2022 </a:t>
          </a: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31 Δεκ 2022</a:t>
          </a:r>
          <a:endParaRPr lang="el-GR" sz="2400" kern="1200" dirty="0">
            <a:solidFill>
              <a:srgbClr val="0070C0"/>
            </a:solidFill>
          </a:endParaRPr>
        </a:p>
      </dsp:txBody>
      <dsp:txXfrm>
        <a:off x="5467931" y="1821362"/>
        <a:ext cx="7908807" cy="586178"/>
      </dsp:txXfrm>
    </dsp:sp>
    <dsp:sp modelId="{89559E7F-8213-4F7C-A2EC-6951F92460ED}">
      <dsp:nvSpPr>
        <dsp:cNvPr id="0" name=""/>
        <dsp:cNvSpPr/>
      </dsp:nvSpPr>
      <dsp:spPr>
        <a:xfrm>
          <a:off x="0" y="1723666"/>
          <a:ext cx="5467931" cy="78157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3</a:t>
          </a:r>
          <a:r>
            <a:rPr lang="el-GR" sz="2400" kern="1200" baseline="30000" dirty="0">
              <a:latin typeface="Arial Black" panose="020B0A04020102020204" pitchFamily="34" charset="0"/>
            </a:rPr>
            <a:t>η</a:t>
          </a:r>
          <a:r>
            <a:rPr lang="el-GR" sz="2400" kern="1200" dirty="0">
              <a:latin typeface="Arial Black" panose="020B0A04020102020204" pitchFamily="34" charset="0"/>
            </a:rPr>
            <a:t> ΕΚΘΕΣΗ ΚΟΙΝΩΝ ΔΕΙΚΤΩΝ</a:t>
          </a:r>
          <a:endParaRPr lang="el-GR" sz="2400" kern="1200" dirty="0"/>
        </a:p>
      </dsp:txBody>
      <dsp:txXfrm>
        <a:off x="38153" y="1761819"/>
        <a:ext cx="5391625" cy="705264"/>
      </dsp:txXfrm>
    </dsp:sp>
    <dsp:sp modelId="{B701CF9E-FD98-4708-A741-69BE4FA5B926}">
      <dsp:nvSpPr>
        <dsp:cNvPr id="0" name=""/>
        <dsp:cNvSpPr/>
      </dsp:nvSpPr>
      <dsp:spPr>
        <a:xfrm>
          <a:off x="5467931" y="2583393"/>
          <a:ext cx="8201896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Ιαν 2023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30 Ιουν 2023</a:t>
          </a:r>
          <a:endParaRPr lang="el-GR" sz="24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467931" y="2681089"/>
        <a:ext cx="7908807" cy="586178"/>
      </dsp:txXfrm>
    </dsp:sp>
    <dsp:sp modelId="{69283727-420E-4912-9415-56C94978E785}">
      <dsp:nvSpPr>
        <dsp:cNvPr id="0" name=""/>
        <dsp:cNvSpPr/>
      </dsp:nvSpPr>
      <dsp:spPr>
        <a:xfrm>
          <a:off x="0" y="2583393"/>
          <a:ext cx="5467931" cy="78157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5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15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5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4</a:t>
          </a:r>
          <a:r>
            <a:rPr lang="el-GR" sz="2400" kern="1200" baseline="30000" dirty="0">
              <a:latin typeface="Arial Black" panose="020B0A04020102020204" pitchFamily="34" charset="0"/>
            </a:rPr>
            <a:t>η</a:t>
          </a:r>
          <a:r>
            <a:rPr lang="el-GR" sz="2400" kern="1200" dirty="0">
              <a:latin typeface="Arial Black" panose="020B0A04020102020204" pitchFamily="34" charset="0"/>
            </a:rPr>
            <a:t> ΕΚΘΕΣΗ ΚΟΙΝΩΝ ΔΕΙΚΤΩΝ</a:t>
          </a:r>
          <a:endParaRPr lang="el-GR" sz="2400" kern="1200" dirty="0"/>
        </a:p>
      </dsp:txBody>
      <dsp:txXfrm>
        <a:off x="38153" y="2621546"/>
        <a:ext cx="5391625" cy="705264"/>
      </dsp:txXfrm>
    </dsp:sp>
    <dsp:sp modelId="{A03CA91A-8559-4304-BF87-DC09943FF471}">
      <dsp:nvSpPr>
        <dsp:cNvPr id="0" name=""/>
        <dsp:cNvSpPr/>
      </dsp:nvSpPr>
      <dsp:spPr>
        <a:xfrm>
          <a:off x="5467931" y="3443120"/>
          <a:ext cx="8201896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Ιουλ 2023 </a:t>
          </a: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31 Δεκ 2023</a:t>
          </a:r>
          <a:endParaRPr lang="el-GR" sz="2400" kern="1200" dirty="0">
            <a:solidFill>
              <a:srgbClr val="0070C0"/>
            </a:solidFill>
          </a:endParaRPr>
        </a:p>
      </dsp:txBody>
      <dsp:txXfrm>
        <a:off x="5467931" y="3540816"/>
        <a:ext cx="7908807" cy="586178"/>
      </dsp:txXfrm>
    </dsp:sp>
    <dsp:sp modelId="{FADF7729-61E2-40DE-AF89-F208C4115F5B}">
      <dsp:nvSpPr>
        <dsp:cNvPr id="0" name=""/>
        <dsp:cNvSpPr/>
      </dsp:nvSpPr>
      <dsp:spPr>
        <a:xfrm>
          <a:off x="0" y="3443120"/>
          <a:ext cx="5467931" cy="78157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5</a:t>
          </a:r>
          <a:r>
            <a:rPr lang="el-GR" sz="2400" kern="1200" baseline="30000" dirty="0">
              <a:latin typeface="Arial Black" panose="020B0A04020102020204" pitchFamily="34" charset="0"/>
            </a:rPr>
            <a:t>η</a:t>
          </a:r>
          <a:r>
            <a:rPr lang="el-GR" sz="2400" kern="1200" dirty="0">
              <a:latin typeface="Arial Black" panose="020B0A04020102020204" pitchFamily="34" charset="0"/>
            </a:rPr>
            <a:t> ΕΚΘΕΣΗ ΚΟΙΝΩΝ ΔΕΙΚΤΩΝ</a:t>
          </a:r>
          <a:endParaRPr lang="el-GR" sz="2400" kern="1200" dirty="0"/>
        </a:p>
      </dsp:txBody>
      <dsp:txXfrm>
        <a:off x="38153" y="3481273"/>
        <a:ext cx="5391625" cy="705264"/>
      </dsp:txXfrm>
    </dsp:sp>
    <dsp:sp modelId="{A7B08E50-8BC2-4130-A515-544271DB77C1}">
      <dsp:nvSpPr>
        <dsp:cNvPr id="0" name=""/>
        <dsp:cNvSpPr/>
      </dsp:nvSpPr>
      <dsp:spPr>
        <a:xfrm>
          <a:off x="5467931" y="4302847"/>
          <a:ext cx="8201896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Ιαν 2024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30 Ιουν 2024</a:t>
          </a:r>
          <a:endParaRPr lang="el-GR" sz="24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467931" y="4400543"/>
        <a:ext cx="7908807" cy="586178"/>
      </dsp:txXfrm>
    </dsp:sp>
    <dsp:sp modelId="{73CD574A-2970-4419-9E61-F2CDCF5F698D}">
      <dsp:nvSpPr>
        <dsp:cNvPr id="0" name=""/>
        <dsp:cNvSpPr/>
      </dsp:nvSpPr>
      <dsp:spPr>
        <a:xfrm>
          <a:off x="0" y="4302847"/>
          <a:ext cx="5467931" cy="78157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5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5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5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6</a:t>
          </a:r>
          <a:r>
            <a:rPr lang="el-GR" sz="2400" kern="1200" baseline="30000" dirty="0">
              <a:latin typeface="Arial Black" panose="020B0A04020102020204" pitchFamily="34" charset="0"/>
            </a:rPr>
            <a:t>η</a:t>
          </a:r>
          <a:r>
            <a:rPr lang="el-GR" sz="2400" kern="1200" dirty="0">
              <a:latin typeface="Arial Black" panose="020B0A04020102020204" pitchFamily="34" charset="0"/>
            </a:rPr>
            <a:t> ΕΚΘΕΣΗ ΚΟΙΝΩΝ ΔΕΙΚΤΩΝ</a:t>
          </a:r>
          <a:endParaRPr lang="el-GR" sz="2400" kern="1200" dirty="0"/>
        </a:p>
      </dsp:txBody>
      <dsp:txXfrm>
        <a:off x="38153" y="4341000"/>
        <a:ext cx="5391625" cy="705264"/>
      </dsp:txXfrm>
    </dsp:sp>
    <dsp:sp modelId="{D2670EBF-F5FA-45D5-B104-072817847255}">
      <dsp:nvSpPr>
        <dsp:cNvPr id="0" name=""/>
        <dsp:cNvSpPr/>
      </dsp:nvSpPr>
      <dsp:spPr>
        <a:xfrm>
          <a:off x="5467931" y="5162574"/>
          <a:ext cx="8201896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Ιουλ 2024 </a:t>
          </a: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31 Δεκ 2024</a:t>
          </a:r>
          <a:endParaRPr lang="el-GR" sz="2400" kern="1200" dirty="0">
            <a:solidFill>
              <a:srgbClr val="0070C0"/>
            </a:solidFill>
          </a:endParaRPr>
        </a:p>
      </dsp:txBody>
      <dsp:txXfrm>
        <a:off x="5467931" y="5260270"/>
        <a:ext cx="7908807" cy="586178"/>
      </dsp:txXfrm>
    </dsp:sp>
    <dsp:sp modelId="{27595F67-FA08-4361-811D-9542EC1FCECB}">
      <dsp:nvSpPr>
        <dsp:cNvPr id="0" name=""/>
        <dsp:cNvSpPr/>
      </dsp:nvSpPr>
      <dsp:spPr>
        <a:xfrm>
          <a:off x="0" y="5162574"/>
          <a:ext cx="5467931" cy="78157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7</a:t>
          </a:r>
          <a:r>
            <a:rPr lang="el-GR" sz="2400" kern="1200" baseline="30000" dirty="0">
              <a:latin typeface="Arial Black" panose="020B0A04020102020204" pitchFamily="34" charset="0"/>
            </a:rPr>
            <a:t>η</a:t>
          </a:r>
          <a:r>
            <a:rPr lang="el-GR" sz="2400" kern="1200" dirty="0">
              <a:latin typeface="Arial Black" panose="020B0A04020102020204" pitchFamily="34" charset="0"/>
            </a:rPr>
            <a:t> ΕΚΘΕΣΗ ΚΟΙΝΩΝ ΔΕΙΚΤΩΝ</a:t>
          </a:r>
          <a:endParaRPr lang="el-GR" sz="2400" kern="1200" dirty="0"/>
        </a:p>
      </dsp:txBody>
      <dsp:txXfrm>
        <a:off x="38153" y="5200727"/>
        <a:ext cx="5391625" cy="705264"/>
      </dsp:txXfrm>
    </dsp:sp>
    <dsp:sp modelId="{44F9B41A-F6DD-44B2-BCFC-4DC0F5956C99}">
      <dsp:nvSpPr>
        <dsp:cNvPr id="0" name=""/>
        <dsp:cNvSpPr/>
      </dsp:nvSpPr>
      <dsp:spPr>
        <a:xfrm>
          <a:off x="5467931" y="6022301"/>
          <a:ext cx="8201896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Ιαν 2025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30 Ιουν 2025</a:t>
          </a:r>
          <a:endParaRPr lang="el-GR" sz="24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467931" y="6119997"/>
        <a:ext cx="7908807" cy="586178"/>
      </dsp:txXfrm>
    </dsp:sp>
    <dsp:sp modelId="{087EEFAF-1BF6-420A-975E-C922AC330BE0}">
      <dsp:nvSpPr>
        <dsp:cNvPr id="0" name=""/>
        <dsp:cNvSpPr/>
      </dsp:nvSpPr>
      <dsp:spPr>
        <a:xfrm>
          <a:off x="0" y="6022301"/>
          <a:ext cx="5467931" cy="78157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5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35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5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8</a:t>
          </a:r>
          <a:r>
            <a:rPr lang="el-GR" sz="2400" kern="1200" baseline="30000" dirty="0">
              <a:latin typeface="Arial Black" panose="020B0A04020102020204" pitchFamily="34" charset="0"/>
            </a:rPr>
            <a:t>η</a:t>
          </a:r>
          <a:r>
            <a:rPr lang="el-GR" sz="2400" kern="1200" dirty="0">
              <a:latin typeface="Arial Black" panose="020B0A04020102020204" pitchFamily="34" charset="0"/>
            </a:rPr>
            <a:t> ΕΚΘΕΣΗ ΚΟΙΝΩΝ ΔΕΙΚΤΩΝ</a:t>
          </a:r>
          <a:endParaRPr lang="el-GR" sz="2400" kern="1200" dirty="0"/>
        </a:p>
      </dsp:txBody>
      <dsp:txXfrm>
        <a:off x="38153" y="6060454"/>
        <a:ext cx="5391625" cy="705264"/>
      </dsp:txXfrm>
    </dsp:sp>
    <dsp:sp modelId="{C7E93482-FFB4-40FE-B676-46F8E6B99D1F}">
      <dsp:nvSpPr>
        <dsp:cNvPr id="0" name=""/>
        <dsp:cNvSpPr/>
      </dsp:nvSpPr>
      <dsp:spPr>
        <a:xfrm>
          <a:off x="5467931" y="6882028"/>
          <a:ext cx="8201896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Ιουλ 2025 </a:t>
          </a: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31 Δεκ 2025</a:t>
          </a:r>
          <a:endParaRPr lang="el-GR" sz="2400" kern="1200" dirty="0">
            <a:solidFill>
              <a:srgbClr val="0070C0"/>
            </a:solidFill>
          </a:endParaRPr>
        </a:p>
      </dsp:txBody>
      <dsp:txXfrm>
        <a:off x="5467931" y="6979724"/>
        <a:ext cx="7908807" cy="586178"/>
      </dsp:txXfrm>
    </dsp:sp>
    <dsp:sp modelId="{6CFF1B54-4F7B-4BDD-ACFB-8F8444C436CB}">
      <dsp:nvSpPr>
        <dsp:cNvPr id="0" name=""/>
        <dsp:cNvSpPr/>
      </dsp:nvSpPr>
      <dsp:spPr>
        <a:xfrm>
          <a:off x="0" y="6882028"/>
          <a:ext cx="5467931" cy="78157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9</a:t>
          </a:r>
          <a:r>
            <a:rPr lang="el-GR" sz="2400" kern="1200" baseline="30000" dirty="0">
              <a:latin typeface="Arial Black" panose="020B0A04020102020204" pitchFamily="34" charset="0"/>
            </a:rPr>
            <a:t>η</a:t>
          </a:r>
          <a:r>
            <a:rPr lang="el-GR" sz="2400" kern="1200" dirty="0">
              <a:latin typeface="Arial Black" panose="020B0A04020102020204" pitchFamily="34" charset="0"/>
            </a:rPr>
            <a:t> ΕΚΘΕΣΗ ΚΟΙΝΩΝ ΔΕΙΚΤΩΝ</a:t>
          </a:r>
          <a:endParaRPr lang="el-GR" sz="2400" kern="1200" dirty="0"/>
        </a:p>
      </dsp:txBody>
      <dsp:txXfrm>
        <a:off x="38153" y="6920181"/>
        <a:ext cx="5391625" cy="705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F0C7E-14A5-4C93-B9D3-A56A698D7736}">
      <dsp:nvSpPr>
        <dsp:cNvPr id="0" name=""/>
        <dsp:cNvSpPr/>
      </dsp:nvSpPr>
      <dsp:spPr>
        <a:xfrm>
          <a:off x="5192006" y="4212"/>
          <a:ext cx="7788010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Φεβ 2020 </a:t>
          </a: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30 Σεπ 2021</a:t>
          </a:r>
        </a:p>
      </dsp:txBody>
      <dsp:txXfrm>
        <a:off x="5192006" y="101908"/>
        <a:ext cx="7494921" cy="586178"/>
      </dsp:txXfrm>
    </dsp:sp>
    <dsp:sp modelId="{3A78E6FC-B5DC-438D-8F0F-F4442AAC7E49}">
      <dsp:nvSpPr>
        <dsp:cNvPr id="0" name=""/>
        <dsp:cNvSpPr/>
      </dsp:nvSpPr>
      <dsp:spPr>
        <a:xfrm>
          <a:off x="0" y="4212"/>
          <a:ext cx="5192006" cy="78157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1</a:t>
          </a:r>
          <a:r>
            <a:rPr lang="el-GR" sz="2400" kern="1200" baseline="30000" dirty="0">
              <a:latin typeface="Arial Black" panose="020B0A04020102020204" pitchFamily="34" charset="0"/>
            </a:rPr>
            <a:t>ο</a:t>
          </a:r>
          <a:r>
            <a:rPr lang="el-GR" sz="2400" kern="1200" dirty="0">
              <a:latin typeface="Arial Black" panose="020B0A04020102020204" pitchFamily="34" charset="0"/>
            </a:rPr>
            <a:t> </a:t>
          </a:r>
          <a:r>
            <a:rPr lang="en-US" sz="2400" kern="1200" dirty="0">
              <a:latin typeface="Arial Black" panose="020B0A04020102020204" pitchFamily="34" charset="0"/>
            </a:rPr>
            <a:t>BI-ANNUAL</a:t>
          </a:r>
          <a:endParaRPr lang="el-GR" sz="2400" kern="1200" dirty="0">
            <a:latin typeface="Arial Black" panose="020B0A04020102020204" pitchFamily="34" charset="0"/>
          </a:endParaRPr>
        </a:p>
      </dsp:txBody>
      <dsp:txXfrm>
        <a:off x="38153" y="42365"/>
        <a:ext cx="5115700" cy="705264"/>
      </dsp:txXfrm>
    </dsp:sp>
    <dsp:sp modelId="{4536BA81-46D1-40D1-BD7A-79C46518D9D2}">
      <dsp:nvSpPr>
        <dsp:cNvPr id="0" name=""/>
        <dsp:cNvSpPr/>
      </dsp:nvSpPr>
      <dsp:spPr>
        <a:xfrm>
          <a:off x="5192006" y="863939"/>
          <a:ext cx="7788010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Οκτ 2021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</a:t>
          </a:r>
          <a:r>
            <a:rPr lang="en-US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 Μαρ 2022</a:t>
          </a:r>
          <a:endParaRPr lang="el-GR" sz="24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192006" y="961635"/>
        <a:ext cx="7494921" cy="586178"/>
      </dsp:txXfrm>
    </dsp:sp>
    <dsp:sp modelId="{86AC43AD-45C8-46F6-8103-3800BC72BD96}">
      <dsp:nvSpPr>
        <dsp:cNvPr id="0" name=""/>
        <dsp:cNvSpPr/>
      </dsp:nvSpPr>
      <dsp:spPr>
        <a:xfrm>
          <a:off x="0" y="863939"/>
          <a:ext cx="5192006" cy="78157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22070"/>
                <a:satOff val="-546"/>
                <a:lumOff val="312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22070"/>
                <a:satOff val="-546"/>
                <a:lumOff val="312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22070"/>
                <a:satOff val="-546"/>
                <a:lumOff val="31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2</a:t>
          </a:r>
          <a:r>
            <a:rPr lang="el-GR" sz="2400" kern="1200" baseline="30000" dirty="0">
              <a:latin typeface="Arial Black" panose="020B0A04020102020204" pitchFamily="34" charset="0"/>
            </a:rPr>
            <a:t>ο</a:t>
          </a:r>
          <a:r>
            <a:rPr lang="el-GR" sz="2400" kern="1200" dirty="0">
              <a:latin typeface="Arial Black" panose="020B0A04020102020204" pitchFamily="34" charset="0"/>
            </a:rPr>
            <a:t> </a:t>
          </a:r>
          <a:r>
            <a:rPr lang="en-US" sz="2400" kern="1200" dirty="0">
              <a:latin typeface="Arial Black" panose="020B0A04020102020204" pitchFamily="34" charset="0"/>
            </a:rPr>
            <a:t>BI-ANNUAL</a:t>
          </a:r>
          <a:endParaRPr lang="el-GR" sz="2400" kern="1200" dirty="0"/>
        </a:p>
      </dsp:txBody>
      <dsp:txXfrm>
        <a:off x="38153" y="902092"/>
        <a:ext cx="5115700" cy="705264"/>
      </dsp:txXfrm>
    </dsp:sp>
    <dsp:sp modelId="{BB96AA21-5E5F-4B91-B2E8-99FAEB1D97F2}">
      <dsp:nvSpPr>
        <dsp:cNvPr id="0" name=""/>
        <dsp:cNvSpPr/>
      </dsp:nvSpPr>
      <dsp:spPr>
        <a:xfrm>
          <a:off x="5192006" y="1723666"/>
          <a:ext cx="7788010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Απρ 2022 </a:t>
          </a: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30 Σεπ 2022</a:t>
          </a:r>
          <a:endParaRPr lang="el-GR" sz="2400" kern="1200" dirty="0">
            <a:solidFill>
              <a:srgbClr val="0070C0"/>
            </a:solidFill>
          </a:endParaRPr>
        </a:p>
      </dsp:txBody>
      <dsp:txXfrm>
        <a:off x="5192006" y="1821362"/>
        <a:ext cx="7494921" cy="586178"/>
      </dsp:txXfrm>
    </dsp:sp>
    <dsp:sp modelId="{89559E7F-8213-4F7C-A2EC-6951F92460ED}">
      <dsp:nvSpPr>
        <dsp:cNvPr id="0" name=""/>
        <dsp:cNvSpPr/>
      </dsp:nvSpPr>
      <dsp:spPr>
        <a:xfrm>
          <a:off x="0" y="1723666"/>
          <a:ext cx="5192006" cy="78157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3</a:t>
          </a:r>
          <a:r>
            <a:rPr lang="el-GR" sz="2400" kern="1200" baseline="30000" dirty="0">
              <a:latin typeface="Arial Black" panose="020B0A04020102020204" pitchFamily="34" charset="0"/>
            </a:rPr>
            <a:t>ο</a:t>
          </a:r>
          <a:r>
            <a:rPr lang="el-GR" sz="2400" kern="1200" dirty="0">
              <a:latin typeface="Arial Black" panose="020B0A04020102020204" pitchFamily="34" charset="0"/>
            </a:rPr>
            <a:t> </a:t>
          </a:r>
          <a:r>
            <a:rPr lang="en-US" sz="2400" kern="1200" dirty="0">
              <a:latin typeface="Arial Black" panose="020B0A04020102020204" pitchFamily="34" charset="0"/>
            </a:rPr>
            <a:t>BI-ANNUAL</a:t>
          </a:r>
          <a:endParaRPr lang="el-GR" sz="2400" kern="1200" dirty="0"/>
        </a:p>
      </dsp:txBody>
      <dsp:txXfrm>
        <a:off x="38153" y="1761819"/>
        <a:ext cx="5115700" cy="705264"/>
      </dsp:txXfrm>
    </dsp:sp>
    <dsp:sp modelId="{B701CF9E-FD98-4708-A741-69BE4FA5B926}">
      <dsp:nvSpPr>
        <dsp:cNvPr id="0" name=""/>
        <dsp:cNvSpPr/>
      </dsp:nvSpPr>
      <dsp:spPr>
        <a:xfrm>
          <a:off x="5192006" y="2583393"/>
          <a:ext cx="7788010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Οκτ 2022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</a:t>
          </a:r>
          <a:r>
            <a:rPr lang="en-US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 Μαρ 2023</a:t>
          </a:r>
          <a:endParaRPr lang="el-GR" sz="24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192006" y="2681089"/>
        <a:ext cx="7494921" cy="586178"/>
      </dsp:txXfrm>
    </dsp:sp>
    <dsp:sp modelId="{69283727-420E-4912-9415-56C94978E785}">
      <dsp:nvSpPr>
        <dsp:cNvPr id="0" name=""/>
        <dsp:cNvSpPr/>
      </dsp:nvSpPr>
      <dsp:spPr>
        <a:xfrm>
          <a:off x="0" y="2583393"/>
          <a:ext cx="5192006" cy="78157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66209"/>
                <a:satOff val="-1637"/>
                <a:lumOff val="937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66209"/>
                <a:satOff val="-1637"/>
                <a:lumOff val="937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66209"/>
                <a:satOff val="-1637"/>
                <a:lumOff val="93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4</a:t>
          </a:r>
          <a:r>
            <a:rPr lang="el-GR" sz="2400" kern="1200" baseline="30000" dirty="0">
              <a:latin typeface="Arial Black" panose="020B0A04020102020204" pitchFamily="34" charset="0"/>
            </a:rPr>
            <a:t>ο</a:t>
          </a:r>
          <a:r>
            <a:rPr lang="el-GR" sz="2400" kern="1200" dirty="0">
              <a:latin typeface="Arial Black" panose="020B0A04020102020204" pitchFamily="34" charset="0"/>
            </a:rPr>
            <a:t> </a:t>
          </a:r>
          <a:r>
            <a:rPr lang="en-US" sz="2400" kern="1200" dirty="0">
              <a:latin typeface="Arial Black" panose="020B0A04020102020204" pitchFamily="34" charset="0"/>
            </a:rPr>
            <a:t>BI-ANNUAL</a:t>
          </a:r>
          <a:endParaRPr lang="el-GR" sz="2400" kern="1200" dirty="0"/>
        </a:p>
      </dsp:txBody>
      <dsp:txXfrm>
        <a:off x="38153" y="2621546"/>
        <a:ext cx="5115700" cy="705264"/>
      </dsp:txXfrm>
    </dsp:sp>
    <dsp:sp modelId="{A03CA91A-8559-4304-BF87-DC09943FF471}">
      <dsp:nvSpPr>
        <dsp:cNvPr id="0" name=""/>
        <dsp:cNvSpPr/>
      </dsp:nvSpPr>
      <dsp:spPr>
        <a:xfrm>
          <a:off x="5192006" y="3443120"/>
          <a:ext cx="7788010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Απρ 2023 </a:t>
          </a: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30 Σεπ 2023</a:t>
          </a:r>
          <a:endParaRPr lang="el-GR" sz="2400" kern="1200" dirty="0">
            <a:solidFill>
              <a:srgbClr val="0070C0"/>
            </a:solidFill>
          </a:endParaRPr>
        </a:p>
      </dsp:txBody>
      <dsp:txXfrm>
        <a:off x="5192006" y="3540816"/>
        <a:ext cx="7494921" cy="586178"/>
      </dsp:txXfrm>
    </dsp:sp>
    <dsp:sp modelId="{FADF7729-61E2-40DE-AF89-F208C4115F5B}">
      <dsp:nvSpPr>
        <dsp:cNvPr id="0" name=""/>
        <dsp:cNvSpPr/>
      </dsp:nvSpPr>
      <dsp:spPr>
        <a:xfrm>
          <a:off x="0" y="3443120"/>
          <a:ext cx="5192006" cy="78157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5</a:t>
          </a:r>
          <a:r>
            <a:rPr lang="el-GR" sz="2400" kern="1200" baseline="30000" dirty="0">
              <a:latin typeface="Arial Black" panose="020B0A04020102020204" pitchFamily="34" charset="0"/>
            </a:rPr>
            <a:t>ο</a:t>
          </a:r>
          <a:r>
            <a:rPr lang="el-GR" sz="2400" kern="1200" dirty="0">
              <a:latin typeface="Arial Black" panose="020B0A04020102020204" pitchFamily="34" charset="0"/>
            </a:rPr>
            <a:t> </a:t>
          </a:r>
          <a:r>
            <a:rPr lang="en-US" sz="2400" kern="1200" dirty="0">
              <a:latin typeface="Arial Black" panose="020B0A04020102020204" pitchFamily="34" charset="0"/>
            </a:rPr>
            <a:t>BI-ANNUAL</a:t>
          </a:r>
          <a:endParaRPr lang="el-GR" sz="2400" kern="1200" dirty="0"/>
        </a:p>
      </dsp:txBody>
      <dsp:txXfrm>
        <a:off x="38153" y="3481273"/>
        <a:ext cx="5115700" cy="705264"/>
      </dsp:txXfrm>
    </dsp:sp>
    <dsp:sp modelId="{A7B08E50-8BC2-4130-A515-544271DB77C1}">
      <dsp:nvSpPr>
        <dsp:cNvPr id="0" name=""/>
        <dsp:cNvSpPr/>
      </dsp:nvSpPr>
      <dsp:spPr>
        <a:xfrm>
          <a:off x="5192006" y="4302847"/>
          <a:ext cx="7788010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Οκτ 2023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</a:t>
          </a:r>
          <a:r>
            <a:rPr lang="en-US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 Μαρ 2024</a:t>
          </a:r>
          <a:endParaRPr lang="el-GR" sz="24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192006" y="4400543"/>
        <a:ext cx="7494921" cy="586178"/>
      </dsp:txXfrm>
    </dsp:sp>
    <dsp:sp modelId="{73CD574A-2970-4419-9E61-F2CDCF5F698D}">
      <dsp:nvSpPr>
        <dsp:cNvPr id="0" name=""/>
        <dsp:cNvSpPr/>
      </dsp:nvSpPr>
      <dsp:spPr>
        <a:xfrm>
          <a:off x="0" y="4302847"/>
          <a:ext cx="5192006" cy="78157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10349"/>
                <a:satOff val="-2728"/>
                <a:lumOff val="1561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10349"/>
                <a:satOff val="-2728"/>
                <a:lumOff val="1561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10349"/>
                <a:satOff val="-2728"/>
                <a:lumOff val="156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6</a:t>
          </a:r>
          <a:r>
            <a:rPr lang="el-GR" sz="2400" kern="1200" baseline="30000" dirty="0">
              <a:latin typeface="Arial Black" panose="020B0A04020102020204" pitchFamily="34" charset="0"/>
            </a:rPr>
            <a:t>ο</a:t>
          </a:r>
          <a:r>
            <a:rPr lang="el-GR" sz="2400" kern="1200" dirty="0">
              <a:latin typeface="Arial Black" panose="020B0A04020102020204" pitchFamily="34" charset="0"/>
            </a:rPr>
            <a:t> </a:t>
          </a:r>
          <a:r>
            <a:rPr lang="en-US" sz="2400" kern="1200" dirty="0">
              <a:latin typeface="Arial Black" panose="020B0A04020102020204" pitchFamily="34" charset="0"/>
            </a:rPr>
            <a:t>BI-ANNUAL</a:t>
          </a:r>
          <a:endParaRPr lang="el-GR" sz="2400" kern="1200" dirty="0"/>
        </a:p>
      </dsp:txBody>
      <dsp:txXfrm>
        <a:off x="38153" y="4341000"/>
        <a:ext cx="5115700" cy="705264"/>
      </dsp:txXfrm>
    </dsp:sp>
    <dsp:sp modelId="{D2670EBF-F5FA-45D5-B104-072817847255}">
      <dsp:nvSpPr>
        <dsp:cNvPr id="0" name=""/>
        <dsp:cNvSpPr/>
      </dsp:nvSpPr>
      <dsp:spPr>
        <a:xfrm>
          <a:off x="5192006" y="5162574"/>
          <a:ext cx="7788010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Απρ 2024 </a:t>
          </a: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30 Σεπ 2024</a:t>
          </a:r>
          <a:endParaRPr lang="el-GR" sz="2400" kern="1200" dirty="0">
            <a:solidFill>
              <a:srgbClr val="0070C0"/>
            </a:solidFill>
          </a:endParaRPr>
        </a:p>
      </dsp:txBody>
      <dsp:txXfrm>
        <a:off x="5192006" y="5260270"/>
        <a:ext cx="7494921" cy="586178"/>
      </dsp:txXfrm>
    </dsp:sp>
    <dsp:sp modelId="{27595F67-FA08-4361-811D-9542EC1FCECB}">
      <dsp:nvSpPr>
        <dsp:cNvPr id="0" name=""/>
        <dsp:cNvSpPr/>
      </dsp:nvSpPr>
      <dsp:spPr>
        <a:xfrm>
          <a:off x="0" y="5162574"/>
          <a:ext cx="5192006" cy="78157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7</a:t>
          </a:r>
          <a:r>
            <a:rPr lang="el-GR" sz="2400" kern="1200" baseline="30000" dirty="0">
              <a:latin typeface="Arial Black" panose="020B0A04020102020204" pitchFamily="34" charset="0"/>
            </a:rPr>
            <a:t>ο</a:t>
          </a:r>
          <a:r>
            <a:rPr lang="el-GR" sz="2400" kern="1200" dirty="0">
              <a:latin typeface="Arial Black" panose="020B0A04020102020204" pitchFamily="34" charset="0"/>
            </a:rPr>
            <a:t> </a:t>
          </a:r>
          <a:r>
            <a:rPr lang="en-US" sz="2400" kern="1200" dirty="0">
              <a:latin typeface="Arial Black" panose="020B0A04020102020204" pitchFamily="34" charset="0"/>
            </a:rPr>
            <a:t>BI-ANNUAL</a:t>
          </a:r>
          <a:endParaRPr lang="el-GR" sz="2400" kern="1200" dirty="0"/>
        </a:p>
      </dsp:txBody>
      <dsp:txXfrm>
        <a:off x="38153" y="5200727"/>
        <a:ext cx="5115700" cy="705264"/>
      </dsp:txXfrm>
    </dsp:sp>
    <dsp:sp modelId="{44F9B41A-F6DD-44B2-BCFC-4DC0F5956C99}">
      <dsp:nvSpPr>
        <dsp:cNvPr id="0" name=""/>
        <dsp:cNvSpPr/>
      </dsp:nvSpPr>
      <dsp:spPr>
        <a:xfrm>
          <a:off x="5192006" y="6022301"/>
          <a:ext cx="7788010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 Οκτ 2024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3</a:t>
          </a:r>
          <a:r>
            <a:rPr lang="en-US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1</a:t>
          </a:r>
          <a:r>
            <a:rPr lang="el-GR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 Μαρ 2025</a:t>
          </a:r>
          <a:endParaRPr lang="el-GR" sz="24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5192006" y="6119997"/>
        <a:ext cx="7494921" cy="586178"/>
      </dsp:txXfrm>
    </dsp:sp>
    <dsp:sp modelId="{087EEFAF-1BF6-420A-975E-C922AC330BE0}">
      <dsp:nvSpPr>
        <dsp:cNvPr id="0" name=""/>
        <dsp:cNvSpPr/>
      </dsp:nvSpPr>
      <dsp:spPr>
        <a:xfrm>
          <a:off x="0" y="6022301"/>
          <a:ext cx="5192006" cy="78157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54488"/>
                <a:satOff val="-3819"/>
                <a:lumOff val="2186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54488"/>
                <a:satOff val="-3819"/>
                <a:lumOff val="2186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54488"/>
                <a:satOff val="-3819"/>
                <a:lumOff val="218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8</a:t>
          </a:r>
          <a:r>
            <a:rPr lang="el-GR" sz="2400" kern="1200" baseline="30000" dirty="0">
              <a:latin typeface="Arial Black" panose="020B0A04020102020204" pitchFamily="34" charset="0"/>
            </a:rPr>
            <a:t>ο</a:t>
          </a:r>
          <a:r>
            <a:rPr lang="el-GR" sz="2400" kern="1200" dirty="0">
              <a:latin typeface="Arial Black" panose="020B0A04020102020204" pitchFamily="34" charset="0"/>
            </a:rPr>
            <a:t> </a:t>
          </a:r>
          <a:r>
            <a:rPr lang="en-US" sz="2400" kern="1200" dirty="0">
              <a:latin typeface="Arial Black" panose="020B0A04020102020204" pitchFamily="34" charset="0"/>
            </a:rPr>
            <a:t>BI-ANNUAL</a:t>
          </a:r>
          <a:endParaRPr lang="el-GR" sz="2400" kern="1200" dirty="0"/>
        </a:p>
      </dsp:txBody>
      <dsp:txXfrm>
        <a:off x="38153" y="6060454"/>
        <a:ext cx="5115700" cy="705264"/>
      </dsp:txXfrm>
    </dsp:sp>
    <dsp:sp modelId="{C7E93482-FFB4-40FE-B676-46F8E6B99D1F}">
      <dsp:nvSpPr>
        <dsp:cNvPr id="0" name=""/>
        <dsp:cNvSpPr/>
      </dsp:nvSpPr>
      <dsp:spPr>
        <a:xfrm>
          <a:off x="5192006" y="6882028"/>
          <a:ext cx="7788010" cy="7815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144000" lvl="1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από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1 Απρ 2025 </a:t>
          </a:r>
          <a:r>
            <a:rPr lang="el-GR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έως </a:t>
          </a:r>
          <a:r>
            <a:rPr lang="el-GR" sz="2400" kern="12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rPr>
            <a:t>30 Σεπ 2025</a:t>
          </a:r>
          <a:endParaRPr lang="el-GR" sz="2400" kern="1200" dirty="0">
            <a:solidFill>
              <a:srgbClr val="0070C0"/>
            </a:solidFill>
          </a:endParaRPr>
        </a:p>
      </dsp:txBody>
      <dsp:txXfrm>
        <a:off x="5192006" y="6979724"/>
        <a:ext cx="7494921" cy="586178"/>
      </dsp:txXfrm>
    </dsp:sp>
    <dsp:sp modelId="{6CFF1B54-4F7B-4BDD-ACFB-8F8444C436CB}">
      <dsp:nvSpPr>
        <dsp:cNvPr id="0" name=""/>
        <dsp:cNvSpPr/>
      </dsp:nvSpPr>
      <dsp:spPr>
        <a:xfrm>
          <a:off x="0" y="6882028"/>
          <a:ext cx="5192006" cy="78157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14400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400" kern="1200" dirty="0">
              <a:latin typeface="Arial Black" panose="020B0A04020102020204" pitchFamily="34" charset="0"/>
            </a:rPr>
            <a:t>9</a:t>
          </a:r>
          <a:r>
            <a:rPr lang="el-GR" sz="2400" kern="1200" baseline="30000" dirty="0">
              <a:latin typeface="Arial Black" panose="020B0A04020102020204" pitchFamily="34" charset="0"/>
            </a:rPr>
            <a:t>ο</a:t>
          </a:r>
          <a:r>
            <a:rPr lang="el-GR" sz="2400" kern="1200" dirty="0">
              <a:latin typeface="Arial Black" panose="020B0A04020102020204" pitchFamily="34" charset="0"/>
            </a:rPr>
            <a:t> </a:t>
          </a:r>
          <a:r>
            <a:rPr lang="en-US" sz="2400" kern="1200" dirty="0">
              <a:latin typeface="Arial Black" panose="020B0A04020102020204" pitchFamily="34" charset="0"/>
            </a:rPr>
            <a:t>BI-ANNUAL</a:t>
          </a:r>
          <a:endParaRPr lang="el-GR" sz="2400" kern="1200" dirty="0"/>
        </a:p>
      </dsp:txBody>
      <dsp:txXfrm>
        <a:off x="38153" y="6920181"/>
        <a:ext cx="5115700" cy="705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C4DDB-B432-40D1-9337-3946E05D9B06}" type="datetimeFigureOut">
              <a:rPr lang="el-GR" smtClean="0"/>
              <a:t>12/12/2023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46574-A867-431F-8E67-7900036031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393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46574-A867-431F-8E67-7900036031A1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150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46574-A867-431F-8E67-7900036031A1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4230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46574-A867-431F-8E67-7900036031A1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1199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46574-A867-431F-8E67-7900036031A1}" type="slidenum">
              <a:rPr lang="el-GR" smtClean="0"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6304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46574-A867-431F-8E67-7900036031A1}" type="slidenum">
              <a:rPr lang="el-GR" smtClean="0"/>
              <a:t>96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5966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PF Highway Gothic"/>
                <a:cs typeface="PF Highwa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PF Highway Gothic"/>
                <a:cs typeface="PF Highwa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470" y="0"/>
            <a:ext cx="20093940" cy="11308715"/>
          </a:xfrm>
          <a:custGeom>
            <a:avLst/>
            <a:gdLst/>
            <a:ahLst/>
            <a:cxnLst/>
            <a:rect l="l" t="t" r="r" b="b"/>
            <a:pathLst>
              <a:path w="20093940" h="11308715">
                <a:moveTo>
                  <a:pt x="20093629" y="0"/>
                </a:moveTo>
                <a:lnTo>
                  <a:pt x="0" y="0"/>
                </a:lnTo>
                <a:lnTo>
                  <a:pt x="0" y="11308556"/>
                </a:lnTo>
                <a:lnTo>
                  <a:pt x="20093629" y="11308556"/>
                </a:lnTo>
                <a:lnTo>
                  <a:pt x="20093629" y="0"/>
                </a:lnTo>
                <a:close/>
              </a:path>
            </a:pathLst>
          </a:custGeom>
          <a:solidFill>
            <a:srgbClr val="134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8875686" y="486737"/>
            <a:ext cx="273050" cy="377825"/>
          </a:xfrm>
          <a:custGeom>
            <a:avLst/>
            <a:gdLst/>
            <a:ahLst/>
            <a:cxnLst/>
            <a:rect l="l" t="t" r="r" b="b"/>
            <a:pathLst>
              <a:path w="273050" h="377825">
                <a:moveTo>
                  <a:pt x="135074" y="0"/>
                </a:moveTo>
                <a:lnTo>
                  <a:pt x="82380" y="9249"/>
                </a:lnTo>
                <a:lnTo>
                  <a:pt x="40909" y="36993"/>
                </a:lnTo>
                <a:lnTo>
                  <a:pt x="13580" y="77209"/>
                </a:lnTo>
                <a:lnTo>
                  <a:pt x="4471" y="122750"/>
                </a:lnTo>
                <a:lnTo>
                  <a:pt x="4716" y="131227"/>
                </a:lnTo>
                <a:lnTo>
                  <a:pt x="5452" y="139286"/>
                </a:lnTo>
                <a:lnTo>
                  <a:pt x="6679" y="146925"/>
                </a:lnTo>
                <a:lnTo>
                  <a:pt x="8397" y="154141"/>
                </a:lnTo>
                <a:lnTo>
                  <a:pt x="84636" y="154141"/>
                </a:lnTo>
                <a:lnTo>
                  <a:pt x="82102" y="134519"/>
                </a:lnTo>
                <a:lnTo>
                  <a:pt x="81829" y="130592"/>
                </a:lnTo>
                <a:lnTo>
                  <a:pt x="95840" y="86311"/>
                </a:lnTo>
                <a:lnTo>
                  <a:pt x="133388" y="70626"/>
                </a:lnTo>
                <a:lnTo>
                  <a:pt x="144356" y="71572"/>
                </a:lnTo>
                <a:lnTo>
                  <a:pt x="177072" y="93674"/>
                </a:lnTo>
                <a:lnTo>
                  <a:pt x="184957" y="124990"/>
                </a:lnTo>
                <a:lnTo>
                  <a:pt x="184186" y="135610"/>
                </a:lnTo>
                <a:lnTo>
                  <a:pt x="165269" y="178175"/>
                </a:lnTo>
                <a:lnTo>
                  <a:pt x="0" y="360962"/>
                </a:lnTo>
                <a:lnTo>
                  <a:pt x="0" y="377213"/>
                </a:lnTo>
                <a:lnTo>
                  <a:pt x="272955" y="376658"/>
                </a:lnTo>
                <a:lnTo>
                  <a:pt x="272955" y="312199"/>
                </a:lnTo>
                <a:lnTo>
                  <a:pt x="136194" y="312199"/>
                </a:lnTo>
                <a:lnTo>
                  <a:pt x="183837" y="261751"/>
                </a:lnTo>
                <a:lnTo>
                  <a:pt x="218027" y="223076"/>
                </a:lnTo>
                <a:lnTo>
                  <a:pt x="243249" y="187763"/>
                </a:lnTo>
                <a:lnTo>
                  <a:pt x="262165" y="136483"/>
                </a:lnTo>
                <a:lnTo>
                  <a:pt x="263426" y="118268"/>
                </a:lnTo>
                <a:lnTo>
                  <a:pt x="261149" y="93849"/>
                </a:lnTo>
                <a:lnTo>
                  <a:pt x="242934" y="51531"/>
                </a:lnTo>
                <a:lnTo>
                  <a:pt x="207589" y="18915"/>
                </a:lnTo>
                <a:lnTo>
                  <a:pt x="161628" y="2101"/>
                </a:lnTo>
                <a:lnTo>
                  <a:pt x="135074" y="0"/>
                </a:lnTo>
                <a:close/>
              </a:path>
            </a:pathLst>
          </a:custGeom>
          <a:solidFill>
            <a:srgbClr val="00C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91236" y="765862"/>
            <a:ext cx="104269" cy="10481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9339211" y="486737"/>
            <a:ext cx="294005" cy="383540"/>
          </a:xfrm>
          <a:custGeom>
            <a:avLst/>
            <a:gdLst/>
            <a:ahLst/>
            <a:cxnLst/>
            <a:rect l="l" t="t" r="r" b="b"/>
            <a:pathLst>
              <a:path w="294005" h="383540">
                <a:moveTo>
                  <a:pt x="147964" y="0"/>
                </a:moveTo>
                <a:lnTo>
                  <a:pt x="146854" y="0"/>
                </a:lnTo>
                <a:lnTo>
                  <a:pt x="113112" y="3257"/>
                </a:lnTo>
                <a:lnTo>
                  <a:pt x="58461" y="29318"/>
                </a:lnTo>
                <a:lnTo>
                  <a:pt x="21115" y="80012"/>
                </a:lnTo>
                <a:lnTo>
                  <a:pt x="2344" y="148391"/>
                </a:lnTo>
                <a:lnTo>
                  <a:pt x="0" y="188884"/>
                </a:lnTo>
                <a:lnTo>
                  <a:pt x="2344" y="229559"/>
                </a:lnTo>
                <a:lnTo>
                  <a:pt x="21115" y="299342"/>
                </a:lnTo>
                <a:lnTo>
                  <a:pt x="58673" y="352485"/>
                </a:lnTo>
                <a:lnTo>
                  <a:pt x="113324" y="379948"/>
                </a:lnTo>
                <a:lnTo>
                  <a:pt x="146854" y="383380"/>
                </a:lnTo>
                <a:lnTo>
                  <a:pt x="180371" y="379948"/>
                </a:lnTo>
                <a:lnTo>
                  <a:pt x="209759" y="369651"/>
                </a:lnTo>
                <a:lnTo>
                  <a:pt x="235018" y="352485"/>
                </a:lnTo>
                <a:lnTo>
                  <a:pt x="256149" y="328450"/>
                </a:lnTo>
                <a:lnTo>
                  <a:pt x="264686" y="313320"/>
                </a:lnTo>
                <a:lnTo>
                  <a:pt x="147964" y="313320"/>
                </a:lnTo>
                <a:lnTo>
                  <a:pt x="117804" y="305578"/>
                </a:lnTo>
                <a:lnTo>
                  <a:pt x="96260" y="282353"/>
                </a:lnTo>
                <a:lnTo>
                  <a:pt x="83333" y="243644"/>
                </a:lnTo>
                <a:lnTo>
                  <a:pt x="79023" y="189449"/>
                </a:lnTo>
                <a:lnTo>
                  <a:pt x="83333" y="137218"/>
                </a:lnTo>
                <a:lnTo>
                  <a:pt x="96260" y="99909"/>
                </a:lnTo>
                <a:lnTo>
                  <a:pt x="117804" y="77522"/>
                </a:lnTo>
                <a:lnTo>
                  <a:pt x="147964" y="70060"/>
                </a:lnTo>
                <a:lnTo>
                  <a:pt x="267035" y="70060"/>
                </a:lnTo>
                <a:lnTo>
                  <a:pt x="256704" y="52124"/>
                </a:lnTo>
                <a:lnTo>
                  <a:pt x="236032" y="29318"/>
                </a:lnTo>
                <a:lnTo>
                  <a:pt x="211019" y="13029"/>
                </a:lnTo>
                <a:lnTo>
                  <a:pt x="181664" y="3257"/>
                </a:lnTo>
                <a:lnTo>
                  <a:pt x="147964" y="0"/>
                </a:lnTo>
                <a:close/>
              </a:path>
              <a:path w="294005" h="383540">
                <a:moveTo>
                  <a:pt x="267035" y="70060"/>
                </a:moveTo>
                <a:lnTo>
                  <a:pt x="147964" y="70060"/>
                </a:lnTo>
                <a:lnTo>
                  <a:pt x="177882" y="77522"/>
                </a:lnTo>
                <a:lnTo>
                  <a:pt x="199253" y="99909"/>
                </a:lnTo>
                <a:lnTo>
                  <a:pt x="212075" y="137218"/>
                </a:lnTo>
                <a:lnTo>
                  <a:pt x="216349" y="189449"/>
                </a:lnTo>
                <a:lnTo>
                  <a:pt x="212075" y="243644"/>
                </a:lnTo>
                <a:lnTo>
                  <a:pt x="199253" y="282353"/>
                </a:lnTo>
                <a:lnTo>
                  <a:pt x="177882" y="305578"/>
                </a:lnTo>
                <a:lnTo>
                  <a:pt x="147964" y="313320"/>
                </a:lnTo>
                <a:lnTo>
                  <a:pt x="264686" y="313320"/>
                </a:lnTo>
                <a:lnTo>
                  <a:pt x="272573" y="299342"/>
                </a:lnTo>
                <a:lnTo>
                  <a:pt x="284308" y="266379"/>
                </a:lnTo>
                <a:lnTo>
                  <a:pt x="291350" y="229559"/>
                </a:lnTo>
                <a:lnTo>
                  <a:pt x="293697" y="188884"/>
                </a:lnTo>
                <a:lnTo>
                  <a:pt x="291385" y="148601"/>
                </a:lnTo>
                <a:lnTo>
                  <a:pt x="284448" y="112380"/>
                </a:lnTo>
                <a:lnTo>
                  <a:pt x="272887" y="80220"/>
                </a:lnTo>
                <a:lnTo>
                  <a:pt x="267035" y="70060"/>
                </a:lnTo>
                <a:close/>
              </a:path>
            </a:pathLst>
          </a:custGeom>
          <a:solidFill>
            <a:srgbClr val="7DD3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6917962" y="471201"/>
            <a:ext cx="1748155" cy="400050"/>
          </a:xfrm>
          <a:custGeom>
            <a:avLst/>
            <a:gdLst/>
            <a:ahLst/>
            <a:cxnLst/>
            <a:rect l="l" t="t" r="r" b="b"/>
            <a:pathLst>
              <a:path w="1748155" h="400050">
                <a:moveTo>
                  <a:pt x="390093" y="182511"/>
                </a:moveTo>
                <a:lnTo>
                  <a:pt x="205244" y="182511"/>
                </a:lnTo>
                <a:lnTo>
                  <a:pt x="205244" y="250736"/>
                </a:lnTo>
                <a:lnTo>
                  <a:pt x="311365" y="250736"/>
                </a:lnTo>
                <a:lnTo>
                  <a:pt x="311365" y="282219"/>
                </a:lnTo>
                <a:lnTo>
                  <a:pt x="292341" y="303136"/>
                </a:lnTo>
                <a:lnTo>
                  <a:pt x="269087" y="318084"/>
                </a:lnTo>
                <a:lnTo>
                  <a:pt x="241617" y="327050"/>
                </a:lnTo>
                <a:lnTo>
                  <a:pt x="209905" y="330034"/>
                </a:lnTo>
                <a:lnTo>
                  <a:pt x="182473" y="327774"/>
                </a:lnTo>
                <a:lnTo>
                  <a:pt x="136105" y="309702"/>
                </a:lnTo>
                <a:lnTo>
                  <a:pt x="101879" y="274751"/>
                </a:lnTo>
                <a:lnTo>
                  <a:pt x="84391" y="228396"/>
                </a:lnTo>
                <a:lnTo>
                  <a:pt x="82207" y="201155"/>
                </a:lnTo>
                <a:lnTo>
                  <a:pt x="84315" y="174713"/>
                </a:lnTo>
                <a:lnTo>
                  <a:pt x="101231" y="129222"/>
                </a:lnTo>
                <a:lnTo>
                  <a:pt x="134289" y="94640"/>
                </a:lnTo>
                <a:lnTo>
                  <a:pt x="178892" y="76860"/>
                </a:lnTo>
                <a:lnTo>
                  <a:pt x="205244" y="74625"/>
                </a:lnTo>
                <a:lnTo>
                  <a:pt x="236880" y="78168"/>
                </a:lnTo>
                <a:lnTo>
                  <a:pt x="265303" y="88773"/>
                </a:lnTo>
                <a:lnTo>
                  <a:pt x="290525" y="106451"/>
                </a:lnTo>
                <a:lnTo>
                  <a:pt x="312534" y="131191"/>
                </a:lnTo>
                <a:lnTo>
                  <a:pt x="368515" y="85128"/>
                </a:lnTo>
                <a:lnTo>
                  <a:pt x="336257" y="48641"/>
                </a:lnTo>
                <a:lnTo>
                  <a:pt x="298386" y="22593"/>
                </a:lnTo>
                <a:lnTo>
                  <a:pt x="254914" y="6959"/>
                </a:lnTo>
                <a:lnTo>
                  <a:pt x="205828" y="1739"/>
                </a:lnTo>
                <a:lnTo>
                  <a:pt x="205828" y="0"/>
                </a:lnTo>
                <a:lnTo>
                  <a:pt x="164096" y="3606"/>
                </a:lnTo>
                <a:lnTo>
                  <a:pt x="125793" y="14427"/>
                </a:lnTo>
                <a:lnTo>
                  <a:pt x="90919" y="32461"/>
                </a:lnTo>
                <a:lnTo>
                  <a:pt x="59461" y="57721"/>
                </a:lnTo>
                <a:lnTo>
                  <a:pt x="33439" y="88265"/>
                </a:lnTo>
                <a:lnTo>
                  <a:pt x="14859" y="122161"/>
                </a:lnTo>
                <a:lnTo>
                  <a:pt x="3708" y="159410"/>
                </a:lnTo>
                <a:lnTo>
                  <a:pt x="0" y="199999"/>
                </a:lnTo>
                <a:lnTo>
                  <a:pt x="3708" y="240601"/>
                </a:lnTo>
                <a:lnTo>
                  <a:pt x="14859" y="277850"/>
                </a:lnTo>
                <a:lnTo>
                  <a:pt x="33439" y="311734"/>
                </a:lnTo>
                <a:lnTo>
                  <a:pt x="59461" y="342277"/>
                </a:lnTo>
                <a:lnTo>
                  <a:pt x="90919" y="367525"/>
                </a:lnTo>
                <a:lnTo>
                  <a:pt x="125793" y="385572"/>
                </a:lnTo>
                <a:lnTo>
                  <a:pt x="164096" y="396392"/>
                </a:lnTo>
                <a:lnTo>
                  <a:pt x="205828" y="399999"/>
                </a:lnTo>
                <a:lnTo>
                  <a:pt x="235381" y="398221"/>
                </a:lnTo>
                <a:lnTo>
                  <a:pt x="289902" y="383933"/>
                </a:lnTo>
                <a:lnTo>
                  <a:pt x="337934" y="356019"/>
                </a:lnTo>
                <a:lnTo>
                  <a:pt x="375551" y="318414"/>
                </a:lnTo>
                <a:lnTo>
                  <a:pt x="390093" y="296214"/>
                </a:lnTo>
                <a:lnTo>
                  <a:pt x="390093" y="182511"/>
                </a:lnTo>
                <a:close/>
              </a:path>
              <a:path w="1748155" h="400050">
                <a:moveTo>
                  <a:pt x="594753" y="102628"/>
                </a:moveTo>
                <a:lnTo>
                  <a:pt x="588733" y="101092"/>
                </a:lnTo>
                <a:lnTo>
                  <a:pt x="582358" y="99999"/>
                </a:lnTo>
                <a:lnTo>
                  <a:pt x="575614" y="99339"/>
                </a:lnTo>
                <a:lnTo>
                  <a:pt x="568515" y="99123"/>
                </a:lnTo>
                <a:lnTo>
                  <a:pt x="569099" y="99707"/>
                </a:lnTo>
                <a:lnTo>
                  <a:pt x="545553" y="102120"/>
                </a:lnTo>
                <a:lnTo>
                  <a:pt x="524484" y="109334"/>
                </a:lnTo>
                <a:lnTo>
                  <a:pt x="505904" y="121361"/>
                </a:lnTo>
                <a:lnTo>
                  <a:pt x="489788" y="138188"/>
                </a:lnTo>
                <a:lnTo>
                  <a:pt x="489788" y="103212"/>
                </a:lnTo>
                <a:lnTo>
                  <a:pt x="417487" y="103212"/>
                </a:lnTo>
                <a:lnTo>
                  <a:pt x="417487" y="391833"/>
                </a:lnTo>
                <a:lnTo>
                  <a:pt x="496214" y="391833"/>
                </a:lnTo>
                <a:lnTo>
                  <a:pt x="496214" y="247815"/>
                </a:lnTo>
                <a:lnTo>
                  <a:pt x="497522" y="230289"/>
                </a:lnTo>
                <a:lnTo>
                  <a:pt x="517207" y="191249"/>
                </a:lnTo>
                <a:lnTo>
                  <a:pt x="556882" y="173215"/>
                </a:lnTo>
                <a:lnTo>
                  <a:pt x="573760" y="172008"/>
                </a:lnTo>
                <a:lnTo>
                  <a:pt x="594753" y="172008"/>
                </a:lnTo>
                <a:lnTo>
                  <a:pt x="594753" y="102628"/>
                </a:lnTo>
                <a:close/>
              </a:path>
              <a:path w="1748155" h="400050">
                <a:moveTo>
                  <a:pt x="873467" y="230911"/>
                </a:moveTo>
                <a:lnTo>
                  <a:pt x="872502" y="219824"/>
                </a:lnTo>
                <a:lnTo>
                  <a:pt x="871105" y="203720"/>
                </a:lnTo>
                <a:lnTo>
                  <a:pt x="863993" y="178714"/>
                </a:lnTo>
                <a:lnTo>
                  <a:pt x="855065" y="161518"/>
                </a:lnTo>
                <a:lnTo>
                  <a:pt x="852157" y="155905"/>
                </a:lnTo>
                <a:lnTo>
                  <a:pt x="835571" y="135280"/>
                </a:lnTo>
                <a:lnTo>
                  <a:pt x="815238" y="118440"/>
                </a:lnTo>
                <a:lnTo>
                  <a:pt x="797077" y="108991"/>
                </a:lnTo>
                <a:lnTo>
                  <a:pt x="797077" y="219824"/>
                </a:lnTo>
                <a:lnTo>
                  <a:pt x="665302" y="219824"/>
                </a:lnTo>
                <a:lnTo>
                  <a:pt x="690956" y="177253"/>
                </a:lnTo>
                <a:lnTo>
                  <a:pt x="734390" y="161544"/>
                </a:lnTo>
                <a:lnTo>
                  <a:pt x="746239" y="162496"/>
                </a:lnTo>
                <a:lnTo>
                  <a:pt x="786041" y="185826"/>
                </a:lnTo>
                <a:lnTo>
                  <a:pt x="797077" y="219824"/>
                </a:lnTo>
                <a:lnTo>
                  <a:pt x="797077" y="108991"/>
                </a:lnTo>
                <a:lnTo>
                  <a:pt x="792124" y="106413"/>
                </a:lnTo>
                <a:lnTo>
                  <a:pt x="766254" y="99187"/>
                </a:lnTo>
                <a:lnTo>
                  <a:pt x="737603" y="96786"/>
                </a:lnTo>
                <a:lnTo>
                  <a:pt x="706805" y="99517"/>
                </a:lnTo>
                <a:lnTo>
                  <a:pt x="652868" y="121386"/>
                </a:lnTo>
                <a:lnTo>
                  <a:pt x="610603" y="163626"/>
                </a:lnTo>
                <a:lnTo>
                  <a:pt x="588733" y="217284"/>
                </a:lnTo>
                <a:lnTo>
                  <a:pt x="586003" y="247815"/>
                </a:lnTo>
                <a:lnTo>
                  <a:pt x="588810" y="278612"/>
                </a:lnTo>
                <a:lnTo>
                  <a:pt x="611251" y="332549"/>
                </a:lnTo>
                <a:lnTo>
                  <a:pt x="654583" y="374815"/>
                </a:lnTo>
                <a:lnTo>
                  <a:pt x="711149" y="396684"/>
                </a:lnTo>
                <a:lnTo>
                  <a:pt x="744029" y="399427"/>
                </a:lnTo>
                <a:lnTo>
                  <a:pt x="775068" y="396735"/>
                </a:lnTo>
                <a:lnTo>
                  <a:pt x="804659" y="388645"/>
                </a:lnTo>
                <a:lnTo>
                  <a:pt x="832802" y="375158"/>
                </a:lnTo>
                <a:lnTo>
                  <a:pt x="859472" y="356273"/>
                </a:lnTo>
                <a:lnTo>
                  <a:pt x="844562" y="331787"/>
                </a:lnTo>
                <a:lnTo>
                  <a:pt x="826820" y="302628"/>
                </a:lnTo>
                <a:lnTo>
                  <a:pt x="807580" y="315391"/>
                </a:lnTo>
                <a:lnTo>
                  <a:pt x="787755" y="324497"/>
                </a:lnTo>
                <a:lnTo>
                  <a:pt x="767346" y="329958"/>
                </a:lnTo>
                <a:lnTo>
                  <a:pt x="746353" y="331787"/>
                </a:lnTo>
                <a:lnTo>
                  <a:pt x="731050" y="330873"/>
                </a:lnTo>
                <a:lnTo>
                  <a:pt x="693877" y="317207"/>
                </a:lnTo>
                <a:lnTo>
                  <a:pt x="669378" y="287909"/>
                </a:lnTo>
                <a:lnTo>
                  <a:pt x="664718" y="275221"/>
                </a:lnTo>
                <a:lnTo>
                  <a:pt x="867638" y="275221"/>
                </a:lnTo>
                <a:lnTo>
                  <a:pt x="869924" y="264439"/>
                </a:lnTo>
                <a:lnTo>
                  <a:pt x="871575" y="253644"/>
                </a:lnTo>
                <a:lnTo>
                  <a:pt x="872553" y="242862"/>
                </a:lnTo>
                <a:lnTo>
                  <a:pt x="872883" y="232067"/>
                </a:lnTo>
                <a:lnTo>
                  <a:pt x="873467" y="230911"/>
                </a:lnTo>
                <a:close/>
              </a:path>
              <a:path w="1748155" h="400050">
                <a:moveTo>
                  <a:pt x="1170266" y="230911"/>
                </a:moveTo>
                <a:lnTo>
                  <a:pt x="1169301" y="219824"/>
                </a:lnTo>
                <a:lnTo>
                  <a:pt x="1167892" y="203720"/>
                </a:lnTo>
                <a:lnTo>
                  <a:pt x="1160780" y="178714"/>
                </a:lnTo>
                <a:lnTo>
                  <a:pt x="1151851" y="161518"/>
                </a:lnTo>
                <a:lnTo>
                  <a:pt x="1148943" y="155905"/>
                </a:lnTo>
                <a:lnTo>
                  <a:pt x="1132370" y="135280"/>
                </a:lnTo>
                <a:lnTo>
                  <a:pt x="1112024" y="118440"/>
                </a:lnTo>
                <a:lnTo>
                  <a:pt x="1093876" y="109004"/>
                </a:lnTo>
                <a:lnTo>
                  <a:pt x="1093876" y="219824"/>
                </a:lnTo>
                <a:lnTo>
                  <a:pt x="962088" y="219824"/>
                </a:lnTo>
                <a:lnTo>
                  <a:pt x="987742" y="177253"/>
                </a:lnTo>
                <a:lnTo>
                  <a:pt x="1031189" y="161544"/>
                </a:lnTo>
                <a:lnTo>
                  <a:pt x="1043025" y="162496"/>
                </a:lnTo>
                <a:lnTo>
                  <a:pt x="1082827" y="185826"/>
                </a:lnTo>
                <a:lnTo>
                  <a:pt x="1093876" y="219824"/>
                </a:lnTo>
                <a:lnTo>
                  <a:pt x="1093876" y="109004"/>
                </a:lnTo>
                <a:lnTo>
                  <a:pt x="1088923" y="106413"/>
                </a:lnTo>
                <a:lnTo>
                  <a:pt x="1063040" y="99187"/>
                </a:lnTo>
                <a:lnTo>
                  <a:pt x="1034389" y="96786"/>
                </a:lnTo>
                <a:lnTo>
                  <a:pt x="1003592" y="99517"/>
                </a:lnTo>
                <a:lnTo>
                  <a:pt x="949667" y="121386"/>
                </a:lnTo>
                <a:lnTo>
                  <a:pt x="907389" y="163626"/>
                </a:lnTo>
                <a:lnTo>
                  <a:pt x="885532" y="217284"/>
                </a:lnTo>
                <a:lnTo>
                  <a:pt x="882789" y="247815"/>
                </a:lnTo>
                <a:lnTo>
                  <a:pt x="885596" y="278612"/>
                </a:lnTo>
                <a:lnTo>
                  <a:pt x="908050" y="332549"/>
                </a:lnTo>
                <a:lnTo>
                  <a:pt x="951382" y="374815"/>
                </a:lnTo>
                <a:lnTo>
                  <a:pt x="1007935" y="396684"/>
                </a:lnTo>
                <a:lnTo>
                  <a:pt x="1040815" y="399427"/>
                </a:lnTo>
                <a:lnTo>
                  <a:pt x="1071867" y="396735"/>
                </a:lnTo>
                <a:lnTo>
                  <a:pt x="1101458" y="388645"/>
                </a:lnTo>
                <a:lnTo>
                  <a:pt x="1129588" y="375158"/>
                </a:lnTo>
                <a:lnTo>
                  <a:pt x="1156271" y="356273"/>
                </a:lnTo>
                <a:lnTo>
                  <a:pt x="1141361" y="331787"/>
                </a:lnTo>
                <a:lnTo>
                  <a:pt x="1123619" y="302628"/>
                </a:lnTo>
                <a:lnTo>
                  <a:pt x="1104366" y="315391"/>
                </a:lnTo>
                <a:lnTo>
                  <a:pt x="1084541" y="324497"/>
                </a:lnTo>
                <a:lnTo>
                  <a:pt x="1064133" y="329958"/>
                </a:lnTo>
                <a:lnTo>
                  <a:pt x="1043139" y="331787"/>
                </a:lnTo>
                <a:lnTo>
                  <a:pt x="1027836" y="330873"/>
                </a:lnTo>
                <a:lnTo>
                  <a:pt x="990663" y="317207"/>
                </a:lnTo>
                <a:lnTo>
                  <a:pt x="966177" y="287909"/>
                </a:lnTo>
                <a:lnTo>
                  <a:pt x="961504" y="275221"/>
                </a:lnTo>
                <a:lnTo>
                  <a:pt x="1164424" y="275221"/>
                </a:lnTo>
                <a:lnTo>
                  <a:pt x="1166723" y="264439"/>
                </a:lnTo>
                <a:lnTo>
                  <a:pt x="1168361" y="253644"/>
                </a:lnTo>
                <a:lnTo>
                  <a:pt x="1169352" y="242862"/>
                </a:lnTo>
                <a:lnTo>
                  <a:pt x="1169670" y="232067"/>
                </a:lnTo>
                <a:lnTo>
                  <a:pt x="1170266" y="230911"/>
                </a:lnTo>
                <a:close/>
              </a:path>
              <a:path w="1748155" h="400050">
                <a:moveTo>
                  <a:pt x="1459458" y="167932"/>
                </a:moveTo>
                <a:lnTo>
                  <a:pt x="1423936" y="125945"/>
                </a:lnTo>
                <a:lnTo>
                  <a:pt x="1373606" y="101015"/>
                </a:lnTo>
                <a:lnTo>
                  <a:pt x="1333525" y="96215"/>
                </a:lnTo>
                <a:lnTo>
                  <a:pt x="1334681" y="96786"/>
                </a:lnTo>
                <a:lnTo>
                  <a:pt x="1303337" y="99517"/>
                </a:lnTo>
                <a:lnTo>
                  <a:pt x="1248537" y="121386"/>
                </a:lnTo>
                <a:lnTo>
                  <a:pt x="1205420" y="163626"/>
                </a:lnTo>
                <a:lnTo>
                  <a:pt x="1182966" y="217284"/>
                </a:lnTo>
                <a:lnTo>
                  <a:pt x="1180160" y="247815"/>
                </a:lnTo>
                <a:lnTo>
                  <a:pt x="1182966" y="278612"/>
                </a:lnTo>
                <a:lnTo>
                  <a:pt x="1205420" y="332549"/>
                </a:lnTo>
                <a:lnTo>
                  <a:pt x="1248537" y="374827"/>
                </a:lnTo>
                <a:lnTo>
                  <a:pt x="1303337" y="396697"/>
                </a:lnTo>
                <a:lnTo>
                  <a:pt x="1334681" y="399427"/>
                </a:lnTo>
                <a:lnTo>
                  <a:pt x="1354836" y="398221"/>
                </a:lnTo>
                <a:lnTo>
                  <a:pt x="1391869" y="388594"/>
                </a:lnTo>
                <a:lnTo>
                  <a:pt x="1437462" y="357441"/>
                </a:lnTo>
                <a:lnTo>
                  <a:pt x="1459458" y="327698"/>
                </a:lnTo>
                <a:lnTo>
                  <a:pt x="1404658" y="285711"/>
                </a:lnTo>
                <a:lnTo>
                  <a:pt x="1389392" y="303834"/>
                </a:lnTo>
                <a:lnTo>
                  <a:pt x="1372730" y="316763"/>
                </a:lnTo>
                <a:lnTo>
                  <a:pt x="1354696" y="324523"/>
                </a:lnTo>
                <a:lnTo>
                  <a:pt x="1335265" y="327113"/>
                </a:lnTo>
                <a:lnTo>
                  <a:pt x="1319415" y="325691"/>
                </a:lnTo>
                <a:lnTo>
                  <a:pt x="1281036" y="304368"/>
                </a:lnTo>
                <a:lnTo>
                  <a:pt x="1261364" y="264033"/>
                </a:lnTo>
                <a:lnTo>
                  <a:pt x="1260043" y="247815"/>
                </a:lnTo>
                <a:lnTo>
                  <a:pt x="1261364" y="231597"/>
                </a:lnTo>
                <a:lnTo>
                  <a:pt x="1281036" y="191249"/>
                </a:lnTo>
                <a:lnTo>
                  <a:pt x="1319415" y="169938"/>
                </a:lnTo>
                <a:lnTo>
                  <a:pt x="1335265" y="168516"/>
                </a:lnTo>
                <a:lnTo>
                  <a:pt x="1355128" y="171132"/>
                </a:lnTo>
                <a:lnTo>
                  <a:pt x="1373314" y="179006"/>
                </a:lnTo>
                <a:lnTo>
                  <a:pt x="1389824" y="192138"/>
                </a:lnTo>
                <a:lnTo>
                  <a:pt x="1404658" y="210502"/>
                </a:lnTo>
                <a:lnTo>
                  <a:pt x="1459458" y="167932"/>
                </a:lnTo>
                <a:close/>
              </a:path>
              <a:path w="1748155" h="400050">
                <a:moveTo>
                  <a:pt x="1748104" y="230911"/>
                </a:moveTo>
                <a:lnTo>
                  <a:pt x="1738630" y="178714"/>
                </a:lnTo>
                <a:lnTo>
                  <a:pt x="1710194" y="135280"/>
                </a:lnTo>
                <a:lnTo>
                  <a:pt x="1671713" y="109004"/>
                </a:lnTo>
                <a:lnTo>
                  <a:pt x="1671713" y="219824"/>
                </a:lnTo>
                <a:lnTo>
                  <a:pt x="1539938" y="219824"/>
                </a:lnTo>
                <a:lnTo>
                  <a:pt x="1565579" y="177253"/>
                </a:lnTo>
                <a:lnTo>
                  <a:pt x="1609026" y="161544"/>
                </a:lnTo>
                <a:lnTo>
                  <a:pt x="1620875" y="162496"/>
                </a:lnTo>
                <a:lnTo>
                  <a:pt x="1660677" y="185826"/>
                </a:lnTo>
                <a:lnTo>
                  <a:pt x="1671713" y="219824"/>
                </a:lnTo>
                <a:lnTo>
                  <a:pt x="1671713" y="109004"/>
                </a:lnTo>
                <a:lnTo>
                  <a:pt x="1666760" y="106413"/>
                </a:lnTo>
                <a:lnTo>
                  <a:pt x="1640878" y="99187"/>
                </a:lnTo>
                <a:lnTo>
                  <a:pt x="1612239" y="96786"/>
                </a:lnTo>
                <a:lnTo>
                  <a:pt x="1581442" y="99517"/>
                </a:lnTo>
                <a:lnTo>
                  <a:pt x="1527505" y="121386"/>
                </a:lnTo>
                <a:lnTo>
                  <a:pt x="1485239" y="163626"/>
                </a:lnTo>
                <a:lnTo>
                  <a:pt x="1463370" y="217284"/>
                </a:lnTo>
                <a:lnTo>
                  <a:pt x="1460639" y="247815"/>
                </a:lnTo>
                <a:lnTo>
                  <a:pt x="1463446" y="278612"/>
                </a:lnTo>
                <a:lnTo>
                  <a:pt x="1485887" y="332549"/>
                </a:lnTo>
                <a:lnTo>
                  <a:pt x="1529219" y="374815"/>
                </a:lnTo>
                <a:lnTo>
                  <a:pt x="1585772" y="396684"/>
                </a:lnTo>
                <a:lnTo>
                  <a:pt x="1618653" y="399427"/>
                </a:lnTo>
                <a:lnTo>
                  <a:pt x="1649704" y="396735"/>
                </a:lnTo>
                <a:lnTo>
                  <a:pt x="1679282" y="388645"/>
                </a:lnTo>
                <a:lnTo>
                  <a:pt x="1707426" y="375158"/>
                </a:lnTo>
                <a:lnTo>
                  <a:pt x="1734108" y="356273"/>
                </a:lnTo>
                <a:lnTo>
                  <a:pt x="1719199" y="331787"/>
                </a:lnTo>
                <a:lnTo>
                  <a:pt x="1701457" y="302628"/>
                </a:lnTo>
                <a:lnTo>
                  <a:pt x="1682203" y="315391"/>
                </a:lnTo>
                <a:lnTo>
                  <a:pt x="1662379" y="324497"/>
                </a:lnTo>
                <a:lnTo>
                  <a:pt x="1641970" y="329958"/>
                </a:lnTo>
                <a:lnTo>
                  <a:pt x="1620989" y="331787"/>
                </a:lnTo>
                <a:lnTo>
                  <a:pt x="1605673" y="330873"/>
                </a:lnTo>
                <a:lnTo>
                  <a:pt x="1568513" y="317207"/>
                </a:lnTo>
                <a:lnTo>
                  <a:pt x="1544015" y="287909"/>
                </a:lnTo>
                <a:lnTo>
                  <a:pt x="1539341" y="275221"/>
                </a:lnTo>
                <a:lnTo>
                  <a:pt x="1742274" y="275221"/>
                </a:lnTo>
                <a:lnTo>
                  <a:pt x="1744560" y="264439"/>
                </a:lnTo>
                <a:lnTo>
                  <a:pt x="1746211" y="253644"/>
                </a:lnTo>
                <a:lnTo>
                  <a:pt x="1747189" y="242862"/>
                </a:lnTo>
                <a:lnTo>
                  <a:pt x="1747520" y="232067"/>
                </a:lnTo>
                <a:lnTo>
                  <a:pt x="1748104" y="2309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09944" y="977105"/>
            <a:ext cx="2530977" cy="84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PF Highway Gothic"/>
                <a:cs typeface="PF Highwa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34E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92640" y="4562028"/>
            <a:ext cx="1685925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PF Highway Gothic"/>
                <a:cs typeface="PF Highwa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png"/><Relationship Id="rId4" Type="http://schemas.openxmlformats.org/officeDocument/2006/relationships/image" Target="../media/image1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23.png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slide" Target="slide3.xml"/><Relationship Id="rId7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6.png"/><Relationship Id="rId4" Type="http://schemas.openxmlformats.org/officeDocument/2006/relationships/image" Target="../media/image1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png"/><Relationship Id="rId4" Type="http://schemas.openxmlformats.org/officeDocument/2006/relationships/image" Target="../media/image1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3.png"/><Relationship Id="rId4" Type="http://schemas.openxmlformats.org/officeDocument/2006/relationships/image" Target="../media/image12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3" Type="http://schemas.openxmlformats.org/officeDocument/2006/relationships/image" Target="../media/image135.png"/><Relationship Id="rId21" Type="http://schemas.openxmlformats.org/officeDocument/2006/relationships/image" Target="../media/image152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5" Type="http://schemas.openxmlformats.org/officeDocument/2006/relationships/image" Target="../media/image156.png"/><Relationship Id="rId2" Type="http://schemas.openxmlformats.org/officeDocument/2006/relationships/image" Target="../media/image134.png"/><Relationship Id="rId16" Type="http://schemas.openxmlformats.org/officeDocument/2006/relationships/image" Target="../media/image148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24" Type="http://schemas.openxmlformats.org/officeDocument/2006/relationships/image" Target="../media/image155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23" Type="http://schemas.openxmlformats.org/officeDocument/2006/relationships/image" Target="../media/image154.png"/><Relationship Id="rId10" Type="http://schemas.openxmlformats.org/officeDocument/2006/relationships/image" Target="../media/image142.png"/><Relationship Id="rId19" Type="http://schemas.openxmlformats.org/officeDocument/2006/relationships/image" Target="../media/image3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Relationship Id="rId22" Type="http://schemas.openxmlformats.org/officeDocument/2006/relationships/image" Target="../media/image1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3.xml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" Target="slide3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3.xml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slide" Target="slide9.xml"/><Relationship Id="rId7" Type="http://schemas.openxmlformats.org/officeDocument/2006/relationships/slide" Target="slide5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4.xml"/><Relationship Id="rId5" Type="http://schemas.openxmlformats.org/officeDocument/2006/relationships/slide" Target="slide32.xml"/><Relationship Id="rId4" Type="http://schemas.openxmlformats.org/officeDocument/2006/relationships/slide" Target="slide12.xml"/><Relationship Id="rId9" Type="http://schemas.openxmlformats.org/officeDocument/2006/relationships/slide" Target="slide9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" Target="slide3.xml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.png"/><Relationship Id="rId7" Type="http://schemas.openxmlformats.org/officeDocument/2006/relationships/image" Target="../media/image8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2.png"/><Relationship Id="rId4" Type="http://schemas.openxmlformats.org/officeDocument/2006/relationships/image" Target="../media/image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1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1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png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png"/><Relationship Id="rId4" Type="http://schemas.openxmlformats.org/officeDocument/2006/relationships/image" Target="../media/image1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openxmlformats.org/officeDocument/2006/relationships/image" Target="../media/image1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png"/><Relationship Id="rId4" Type="http://schemas.openxmlformats.org/officeDocument/2006/relationships/image" Target="../media/image1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openxmlformats.org/officeDocument/2006/relationships/image" Target="../media/image1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" Target="slide94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" Target="slide3.xml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2.png"/><Relationship Id="rId9" Type="http://schemas.microsoft.com/office/2007/relationships/diagramDrawing" Target="../diagrams/drawing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5.png"/><Relationship Id="rId7" Type="http://schemas.openxmlformats.org/officeDocument/2006/relationships/image" Target="../media/image1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24214" y="9819926"/>
            <a:ext cx="4827075" cy="1012691"/>
          </a:xfrm>
          <a:prstGeom prst="rect">
            <a:avLst/>
          </a:prstGeom>
        </p:spPr>
      </p:pic>
      <p:sp>
        <p:nvSpPr>
          <p:cNvPr id="26" name="Title 27">
            <a:extLst>
              <a:ext uri="{FF2B5EF4-FFF2-40B4-BE49-F238E27FC236}">
                <a16:creationId xmlns:a16="http://schemas.microsoft.com/office/drawing/2014/main" id="{80B03CF3-8E2A-EBB8-BAFD-E4F052F11FDC}"/>
              </a:ext>
            </a:extLst>
          </p:cNvPr>
          <p:cNvSpPr txBox="1">
            <a:spLocks/>
          </p:cNvSpPr>
          <p:nvPr/>
        </p:nvSpPr>
        <p:spPr>
          <a:xfrm>
            <a:off x="1088159" y="2428518"/>
            <a:ext cx="18369155" cy="241780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sz="2300" b="0" i="0">
                <a:solidFill>
                  <a:schemeClr val="bg1"/>
                </a:solidFill>
                <a:latin typeface="PF Highway Gothic"/>
                <a:ea typeface="+mj-ea"/>
                <a:cs typeface="PF Highway Gothic"/>
              </a:defRPr>
            </a:lvl1pPr>
          </a:lstStyle>
          <a:p>
            <a:r>
              <a:rPr lang="el-GR" sz="6600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Ολοκληρωμένο Πληροφοριακό Σύστημα </a:t>
            </a:r>
          </a:p>
          <a:p>
            <a:r>
              <a:rPr lang="el-GR" sz="6600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Ταμείου Ανάκαμψης (ΟΠΣ ΤΑ)</a:t>
            </a:r>
            <a:endParaRPr lang="el-GR" sz="5400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r>
              <a:rPr lang="el-GR" sz="7200" b="1" kern="12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Διαχείριση Δελτίων</a:t>
            </a:r>
            <a:endParaRPr lang="el-GR" sz="7200" b="1" kern="12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Ομάδα 33">
            <a:extLst>
              <a:ext uri="{FF2B5EF4-FFF2-40B4-BE49-F238E27FC236}">
                <a16:creationId xmlns:a16="http://schemas.microsoft.com/office/drawing/2014/main" id="{6242D309-C9FF-B640-4921-F5D99C3F29B2}"/>
              </a:ext>
            </a:extLst>
          </p:cNvPr>
          <p:cNvGrpSpPr/>
          <p:nvPr/>
        </p:nvGrpSpPr>
        <p:grpSpPr>
          <a:xfrm>
            <a:off x="262213" y="9742156"/>
            <a:ext cx="6615129" cy="1090924"/>
            <a:chOff x="12563919" y="8446417"/>
            <a:chExt cx="6615129" cy="1090924"/>
          </a:xfrm>
        </p:grpSpPr>
        <p:grpSp>
          <p:nvGrpSpPr>
            <p:cNvPr id="31" name="Ομάδα 30">
              <a:extLst>
                <a:ext uri="{FF2B5EF4-FFF2-40B4-BE49-F238E27FC236}">
                  <a16:creationId xmlns:a16="http://schemas.microsoft.com/office/drawing/2014/main" id="{3ADD785D-C5EA-09D6-DD0D-710E7F07B882}"/>
                </a:ext>
              </a:extLst>
            </p:cNvPr>
            <p:cNvGrpSpPr>
              <a:grpSpLocks/>
            </p:cNvGrpSpPr>
            <p:nvPr/>
          </p:nvGrpSpPr>
          <p:grpSpPr>
            <a:xfrm>
              <a:off x="12563919" y="8446417"/>
              <a:ext cx="3196239" cy="684000"/>
              <a:chOff x="2816710" y="7429735"/>
              <a:chExt cx="3048703" cy="720000"/>
            </a:xfrm>
          </p:grpSpPr>
          <p:grpSp>
            <p:nvGrpSpPr>
              <p:cNvPr id="30" name="Ομάδα 29">
                <a:extLst>
                  <a:ext uri="{FF2B5EF4-FFF2-40B4-BE49-F238E27FC236}">
                    <a16:creationId xmlns:a16="http://schemas.microsoft.com/office/drawing/2014/main" id="{5B746135-5AA6-5AE4-022C-454F025629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14488" y="7532524"/>
                <a:ext cx="850925" cy="432000"/>
                <a:chOff x="12452105" y="4373775"/>
                <a:chExt cx="3023883" cy="1535172"/>
              </a:xfrm>
            </p:grpSpPr>
            <p:sp>
              <p:nvSpPr>
                <p:cNvPr id="2" name="object 2"/>
                <p:cNvSpPr/>
                <p:nvPr/>
              </p:nvSpPr>
              <p:spPr>
                <a:xfrm>
                  <a:off x="12452105" y="4373775"/>
                  <a:ext cx="1091565" cy="1508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565" h="1508760">
                      <a:moveTo>
                        <a:pt x="540109" y="0"/>
                      </a:moveTo>
                      <a:lnTo>
                        <a:pt x="483232" y="2311"/>
                      </a:lnTo>
                      <a:lnTo>
                        <a:pt x="429159" y="9244"/>
                      </a:lnTo>
                      <a:lnTo>
                        <a:pt x="377890" y="20800"/>
                      </a:lnTo>
                      <a:lnTo>
                        <a:pt x="329425" y="36977"/>
                      </a:lnTo>
                      <a:lnTo>
                        <a:pt x="283764" y="57776"/>
                      </a:lnTo>
                      <a:lnTo>
                        <a:pt x="240908" y="83197"/>
                      </a:lnTo>
                      <a:lnTo>
                        <a:pt x="200855" y="113238"/>
                      </a:lnTo>
                      <a:lnTo>
                        <a:pt x="163607" y="147901"/>
                      </a:lnTo>
                      <a:lnTo>
                        <a:pt x="129455" y="186115"/>
                      </a:lnTo>
                      <a:lnTo>
                        <a:pt x="99860" y="225657"/>
                      </a:lnTo>
                      <a:lnTo>
                        <a:pt x="74820" y="266527"/>
                      </a:lnTo>
                      <a:lnTo>
                        <a:pt x="54336" y="308726"/>
                      </a:lnTo>
                      <a:lnTo>
                        <a:pt x="38405" y="352252"/>
                      </a:lnTo>
                      <a:lnTo>
                        <a:pt x="27027" y="397107"/>
                      </a:lnTo>
                      <a:lnTo>
                        <a:pt x="20201" y="443290"/>
                      </a:lnTo>
                      <a:lnTo>
                        <a:pt x="17926" y="490801"/>
                      </a:lnTo>
                      <a:lnTo>
                        <a:pt x="18906" y="524706"/>
                      </a:lnTo>
                      <a:lnTo>
                        <a:pt x="21847" y="556931"/>
                      </a:lnTo>
                      <a:lnTo>
                        <a:pt x="26752" y="587470"/>
                      </a:lnTo>
                      <a:lnTo>
                        <a:pt x="33622" y="616316"/>
                      </a:lnTo>
                      <a:lnTo>
                        <a:pt x="338398" y="616316"/>
                      </a:lnTo>
                      <a:lnTo>
                        <a:pt x="329090" y="542764"/>
                      </a:lnTo>
                      <a:lnTo>
                        <a:pt x="328041" y="530578"/>
                      </a:lnTo>
                      <a:lnTo>
                        <a:pt x="330703" y="460690"/>
                      </a:lnTo>
                      <a:lnTo>
                        <a:pt x="341204" y="417408"/>
                      </a:lnTo>
                      <a:lnTo>
                        <a:pt x="358709" y="378890"/>
                      </a:lnTo>
                      <a:lnTo>
                        <a:pt x="383223" y="345130"/>
                      </a:lnTo>
                      <a:lnTo>
                        <a:pt x="413610" y="317684"/>
                      </a:lnTo>
                      <a:lnTo>
                        <a:pt x="448770" y="298077"/>
                      </a:lnTo>
                      <a:lnTo>
                        <a:pt x="488695" y="286311"/>
                      </a:lnTo>
                      <a:lnTo>
                        <a:pt x="533376" y="282389"/>
                      </a:lnTo>
                      <a:lnTo>
                        <a:pt x="577215" y="286170"/>
                      </a:lnTo>
                      <a:lnTo>
                        <a:pt x="616854" y="297513"/>
                      </a:lnTo>
                      <a:lnTo>
                        <a:pt x="652297" y="316416"/>
                      </a:lnTo>
                      <a:lnTo>
                        <a:pt x="683549" y="342879"/>
                      </a:lnTo>
                      <a:lnTo>
                        <a:pt x="708044" y="374550"/>
                      </a:lnTo>
                      <a:lnTo>
                        <a:pt x="725548" y="411250"/>
                      </a:lnTo>
                      <a:lnTo>
                        <a:pt x="736055" y="452986"/>
                      </a:lnTo>
                      <a:lnTo>
                        <a:pt x="739558" y="499764"/>
                      </a:lnTo>
                      <a:lnTo>
                        <a:pt x="736473" y="542221"/>
                      </a:lnTo>
                      <a:lnTo>
                        <a:pt x="727222" y="584385"/>
                      </a:lnTo>
                      <a:lnTo>
                        <a:pt x="711812" y="626258"/>
                      </a:lnTo>
                      <a:lnTo>
                        <a:pt x="690251" y="667843"/>
                      </a:lnTo>
                      <a:lnTo>
                        <a:pt x="667297" y="703181"/>
                      </a:lnTo>
                      <a:lnTo>
                        <a:pt x="639685" y="741020"/>
                      </a:lnTo>
                      <a:lnTo>
                        <a:pt x="607415" y="781360"/>
                      </a:lnTo>
                      <a:lnTo>
                        <a:pt x="570485" y="824204"/>
                      </a:lnTo>
                      <a:lnTo>
                        <a:pt x="528894" y="869554"/>
                      </a:lnTo>
                      <a:lnTo>
                        <a:pt x="0" y="1443285"/>
                      </a:lnTo>
                      <a:lnTo>
                        <a:pt x="0" y="1508278"/>
                      </a:lnTo>
                      <a:lnTo>
                        <a:pt x="1091422" y="1506027"/>
                      </a:lnTo>
                      <a:lnTo>
                        <a:pt x="1091422" y="1248307"/>
                      </a:lnTo>
                      <a:lnTo>
                        <a:pt x="544580" y="1248307"/>
                      </a:lnTo>
                      <a:lnTo>
                        <a:pt x="735087" y="1046596"/>
                      </a:lnTo>
                      <a:lnTo>
                        <a:pt x="777803" y="1001044"/>
                      </a:lnTo>
                      <a:lnTo>
                        <a:pt x="817590" y="956588"/>
                      </a:lnTo>
                      <a:lnTo>
                        <a:pt x="854451" y="913230"/>
                      </a:lnTo>
                      <a:lnTo>
                        <a:pt x="888386" y="870968"/>
                      </a:lnTo>
                      <a:lnTo>
                        <a:pt x="919395" y="829805"/>
                      </a:lnTo>
                      <a:lnTo>
                        <a:pt x="947480" y="789739"/>
                      </a:lnTo>
                      <a:lnTo>
                        <a:pt x="972640" y="750772"/>
                      </a:lnTo>
                      <a:lnTo>
                        <a:pt x="997293" y="706957"/>
                      </a:lnTo>
                      <a:lnTo>
                        <a:pt x="1017463" y="662136"/>
                      </a:lnTo>
                      <a:lnTo>
                        <a:pt x="1033150" y="616315"/>
                      </a:lnTo>
                      <a:lnTo>
                        <a:pt x="1044355" y="569494"/>
                      </a:lnTo>
                      <a:lnTo>
                        <a:pt x="1051077" y="521676"/>
                      </a:lnTo>
                      <a:lnTo>
                        <a:pt x="1053318" y="472865"/>
                      </a:lnTo>
                      <a:lnTo>
                        <a:pt x="1051042" y="422973"/>
                      </a:lnTo>
                      <a:lnTo>
                        <a:pt x="1044213" y="375249"/>
                      </a:lnTo>
                      <a:lnTo>
                        <a:pt x="1032831" y="329693"/>
                      </a:lnTo>
                      <a:lnTo>
                        <a:pt x="1016898" y="286306"/>
                      </a:lnTo>
                      <a:lnTo>
                        <a:pt x="996412" y="245089"/>
                      </a:lnTo>
                      <a:lnTo>
                        <a:pt x="971375" y="206043"/>
                      </a:lnTo>
                      <a:lnTo>
                        <a:pt x="941787" y="169169"/>
                      </a:lnTo>
                      <a:lnTo>
                        <a:pt x="907647" y="134467"/>
                      </a:lnTo>
                      <a:lnTo>
                        <a:pt x="870032" y="102946"/>
                      </a:lnTo>
                      <a:lnTo>
                        <a:pt x="830041" y="75630"/>
                      </a:lnTo>
                      <a:lnTo>
                        <a:pt x="787671" y="52518"/>
                      </a:lnTo>
                      <a:lnTo>
                        <a:pt x="742922" y="33610"/>
                      </a:lnTo>
                      <a:lnTo>
                        <a:pt x="695792" y="18904"/>
                      </a:lnTo>
                      <a:lnTo>
                        <a:pt x="646281" y="8401"/>
                      </a:lnTo>
                      <a:lnTo>
                        <a:pt x="594387" y="2100"/>
                      </a:lnTo>
                      <a:lnTo>
                        <a:pt x="540109" y="0"/>
                      </a:lnTo>
                      <a:close/>
                    </a:path>
                  </a:pathLst>
                </a:custGeom>
                <a:solidFill>
                  <a:srgbClr val="00C2D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" name="object 3"/>
                <p:cNvSpPr/>
                <p:nvPr/>
              </p:nvSpPr>
              <p:spPr>
                <a:xfrm>
                  <a:off x="13713857" y="5489847"/>
                  <a:ext cx="417195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194" h="419100">
                      <a:moveTo>
                        <a:pt x="209530" y="99"/>
                      </a:moveTo>
                      <a:lnTo>
                        <a:pt x="167661" y="3784"/>
                      </a:lnTo>
                      <a:lnTo>
                        <a:pt x="128303" y="15134"/>
                      </a:lnTo>
                      <a:lnTo>
                        <a:pt x="92587" y="34044"/>
                      </a:lnTo>
                      <a:lnTo>
                        <a:pt x="60511" y="60511"/>
                      </a:lnTo>
                      <a:lnTo>
                        <a:pt x="34036" y="92455"/>
                      </a:lnTo>
                      <a:lnTo>
                        <a:pt x="15126" y="127757"/>
                      </a:lnTo>
                      <a:lnTo>
                        <a:pt x="3781" y="166417"/>
                      </a:lnTo>
                      <a:lnTo>
                        <a:pt x="0" y="208433"/>
                      </a:lnTo>
                      <a:lnTo>
                        <a:pt x="3781" y="251443"/>
                      </a:lnTo>
                      <a:lnTo>
                        <a:pt x="15126" y="290805"/>
                      </a:lnTo>
                      <a:lnTo>
                        <a:pt x="34036" y="326519"/>
                      </a:lnTo>
                      <a:lnTo>
                        <a:pt x="60511" y="358585"/>
                      </a:lnTo>
                      <a:lnTo>
                        <a:pt x="92587" y="385065"/>
                      </a:lnTo>
                      <a:lnTo>
                        <a:pt x="128303" y="403974"/>
                      </a:lnTo>
                      <a:lnTo>
                        <a:pt x="167661" y="415317"/>
                      </a:lnTo>
                      <a:lnTo>
                        <a:pt x="210663" y="419097"/>
                      </a:lnTo>
                      <a:lnTo>
                        <a:pt x="253515" y="415317"/>
                      </a:lnTo>
                      <a:lnTo>
                        <a:pt x="292450" y="403974"/>
                      </a:lnTo>
                      <a:lnTo>
                        <a:pt x="327473" y="385065"/>
                      </a:lnTo>
                      <a:lnTo>
                        <a:pt x="358585" y="358585"/>
                      </a:lnTo>
                      <a:lnTo>
                        <a:pt x="384068" y="325684"/>
                      </a:lnTo>
                      <a:lnTo>
                        <a:pt x="402275" y="289686"/>
                      </a:lnTo>
                      <a:lnTo>
                        <a:pt x="413202" y="250599"/>
                      </a:lnTo>
                      <a:lnTo>
                        <a:pt x="416845" y="208433"/>
                      </a:lnTo>
                      <a:lnTo>
                        <a:pt x="413064" y="166417"/>
                      </a:lnTo>
                      <a:lnTo>
                        <a:pt x="401719" y="127757"/>
                      </a:lnTo>
                      <a:lnTo>
                        <a:pt x="382809" y="92455"/>
                      </a:lnTo>
                      <a:lnTo>
                        <a:pt x="356334" y="60511"/>
                      </a:lnTo>
                      <a:lnTo>
                        <a:pt x="324397" y="34044"/>
                      </a:lnTo>
                      <a:lnTo>
                        <a:pt x="289101" y="15134"/>
                      </a:lnTo>
                      <a:lnTo>
                        <a:pt x="250443" y="3784"/>
                      </a:lnTo>
                      <a:lnTo>
                        <a:pt x="209530" y="99"/>
                      </a:lnTo>
                      <a:close/>
                    </a:path>
                    <a:path w="417194" h="419100">
                      <a:moveTo>
                        <a:pt x="210663" y="0"/>
                      </a:moveTo>
                      <a:lnTo>
                        <a:pt x="208422" y="0"/>
                      </a:lnTo>
                      <a:lnTo>
                        <a:pt x="209530" y="99"/>
                      </a:lnTo>
                      <a:lnTo>
                        <a:pt x="210663" y="0"/>
                      </a:lnTo>
                      <a:close/>
                    </a:path>
                  </a:pathLst>
                </a:custGeom>
                <a:solidFill>
                  <a:srgbClr val="FECD4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" name="object 4"/>
                <p:cNvSpPr/>
                <p:nvPr/>
              </p:nvSpPr>
              <p:spPr>
                <a:xfrm>
                  <a:off x="14301238" y="4373775"/>
                  <a:ext cx="1174750" cy="1533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4750" h="1533525">
                      <a:moveTo>
                        <a:pt x="591657" y="0"/>
                      </a:moveTo>
                      <a:lnTo>
                        <a:pt x="587165" y="0"/>
                      </a:lnTo>
                      <a:lnTo>
                        <a:pt x="531157" y="2084"/>
                      </a:lnTo>
                      <a:lnTo>
                        <a:pt x="477883" y="8336"/>
                      </a:lnTo>
                      <a:lnTo>
                        <a:pt x="427344" y="18757"/>
                      </a:lnTo>
                      <a:lnTo>
                        <a:pt x="379539" y="33347"/>
                      </a:lnTo>
                      <a:lnTo>
                        <a:pt x="334470" y="52104"/>
                      </a:lnTo>
                      <a:lnTo>
                        <a:pt x="292135" y="75030"/>
                      </a:lnTo>
                      <a:lnTo>
                        <a:pt x="252536" y="102123"/>
                      </a:lnTo>
                      <a:lnTo>
                        <a:pt x="215672" y="133385"/>
                      </a:lnTo>
                      <a:lnTo>
                        <a:pt x="181544" y="168814"/>
                      </a:lnTo>
                      <a:lnTo>
                        <a:pt x="150152" y="208412"/>
                      </a:lnTo>
                      <a:lnTo>
                        <a:pt x="126165" y="243718"/>
                      </a:lnTo>
                      <a:lnTo>
                        <a:pt x="104265" y="280889"/>
                      </a:lnTo>
                      <a:lnTo>
                        <a:pt x="84451" y="319926"/>
                      </a:lnTo>
                      <a:lnTo>
                        <a:pt x="66725" y="360829"/>
                      </a:lnTo>
                      <a:lnTo>
                        <a:pt x="51084" y="403598"/>
                      </a:lnTo>
                      <a:lnTo>
                        <a:pt x="37530" y="448233"/>
                      </a:lnTo>
                      <a:lnTo>
                        <a:pt x="26061" y="494735"/>
                      </a:lnTo>
                      <a:lnTo>
                        <a:pt x="16678" y="543104"/>
                      </a:lnTo>
                      <a:lnTo>
                        <a:pt x="9381" y="593340"/>
                      </a:lnTo>
                      <a:lnTo>
                        <a:pt x="4169" y="645444"/>
                      </a:lnTo>
                      <a:lnTo>
                        <a:pt x="1042" y="699415"/>
                      </a:lnTo>
                      <a:lnTo>
                        <a:pt x="0" y="755254"/>
                      </a:lnTo>
                      <a:lnTo>
                        <a:pt x="1042" y="811179"/>
                      </a:lnTo>
                      <a:lnTo>
                        <a:pt x="4169" y="865391"/>
                      </a:lnTo>
                      <a:lnTo>
                        <a:pt x="9381" y="917891"/>
                      </a:lnTo>
                      <a:lnTo>
                        <a:pt x="16678" y="968677"/>
                      </a:lnTo>
                      <a:lnTo>
                        <a:pt x="26061" y="1017751"/>
                      </a:lnTo>
                      <a:lnTo>
                        <a:pt x="37530" y="1065112"/>
                      </a:lnTo>
                      <a:lnTo>
                        <a:pt x="51084" y="1110760"/>
                      </a:lnTo>
                      <a:lnTo>
                        <a:pt x="66725" y="1154695"/>
                      </a:lnTo>
                      <a:lnTo>
                        <a:pt x="84451" y="1196916"/>
                      </a:lnTo>
                      <a:lnTo>
                        <a:pt x="104265" y="1237424"/>
                      </a:lnTo>
                      <a:lnTo>
                        <a:pt x="126165" y="1276219"/>
                      </a:lnTo>
                      <a:lnTo>
                        <a:pt x="150152" y="1313300"/>
                      </a:lnTo>
                      <a:lnTo>
                        <a:pt x="181951" y="1355036"/>
                      </a:lnTo>
                      <a:lnTo>
                        <a:pt x="216395" y="1392376"/>
                      </a:lnTo>
                      <a:lnTo>
                        <a:pt x="253484" y="1425322"/>
                      </a:lnTo>
                      <a:lnTo>
                        <a:pt x="293218" y="1453873"/>
                      </a:lnTo>
                      <a:lnTo>
                        <a:pt x="335597" y="1478030"/>
                      </a:lnTo>
                      <a:lnTo>
                        <a:pt x="380620" y="1497794"/>
                      </a:lnTo>
                      <a:lnTo>
                        <a:pt x="428289" y="1513166"/>
                      </a:lnTo>
                      <a:lnTo>
                        <a:pt x="478603" y="1524144"/>
                      </a:lnTo>
                      <a:lnTo>
                        <a:pt x="531561" y="1530731"/>
                      </a:lnTo>
                      <a:lnTo>
                        <a:pt x="587165" y="1532927"/>
                      </a:lnTo>
                      <a:lnTo>
                        <a:pt x="642763" y="1530731"/>
                      </a:lnTo>
                      <a:lnTo>
                        <a:pt x="695718" y="1524144"/>
                      </a:lnTo>
                      <a:lnTo>
                        <a:pt x="746030" y="1513166"/>
                      </a:lnTo>
                      <a:lnTo>
                        <a:pt x="793699" y="1497794"/>
                      </a:lnTo>
                      <a:lnTo>
                        <a:pt x="838724" y="1478030"/>
                      </a:lnTo>
                      <a:lnTo>
                        <a:pt x="881106" y="1453873"/>
                      </a:lnTo>
                      <a:lnTo>
                        <a:pt x="920844" y="1425322"/>
                      </a:lnTo>
                      <a:lnTo>
                        <a:pt x="957939" y="1392376"/>
                      </a:lnTo>
                      <a:lnTo>
                        <a:pt x="992391" y="1355036"/>
                      </a:lnTo>
                      <a:lnTo>
                        <a:pt x="1024199" y="1313300"/>
                      </a:lnTo>
                      <a:lnTo>
                        <a:pt x="1048175" y="1276219"/>
                      </a:lnTo>
                      <a:lnTo>
                        <a:pt x="1061397" y="1252789"/>
                      </a:lnTo>
                      <a:lnTo>
                        <a:pt x="591657" y="1252789"/>
                      </a:lnTo>
                      <a:lnTo>
                        <a:pt x="553683" y="1250262"/>
                      </a:lnTo>
                      <a:lnTo>
                        <a:pt x="486175" y="1230047"/>
                      </a:lnTo>
                      <a:lnTo>
                        <a:pt x="429918" y="1189617"/>
                      </a:lnTo>
                      <a:lnTo>
                        <a:pt x="384913" y="1128972"/>
                      </a:lnTo>
                      <a:lnTo>
                        <a:pt x="366630" y="1091068"/>
                      </a:lnTo>
                      <a:lnTo>
                        <a:pt x="351160" y="1048110"/>
                      </a:lnTo>
                      <a:lnTo>
                        <a:pt x="338502" y="1000098"/>
                      </a:lnTo>
                      <a:lnTo>
                        <a:pt x="328658" y="947031"/>
                      </a:lnTo>
                      <a:lnTo>
                        <a:pt x="321626" y="888910"/>
                      </a:lnTo>
                      <a:lnTo>
                        <a:pt x="317407" y="825735"/>
                      </a:lnTo>
                      <a:lnTo>
                        <a:pt x="316000" y="757505"/>
                      </a:lnTo>
                      <a:lnTo>
                        <a:pt x="317631" y="686889"/>
                      </a:lnTo>
                      <a:lnTo>
                        <a:pt x="322525" y="621923"/>
                      </a:lnTo>
                      <a:lnTo>
                        <a:pt x="330680" y="562605"/>
                      </a:lnTo>
                      <a:lnTo>
                        <a:pt x="342097" y="508937"/>
                      </a:lnTo>
                      <a:lnTo>
                        <a:pt x="356777" y="460917"/>
                      </a:lnTo>
                      <a:lnTo>
                        <a:pt x="374719" y="418547"/>
                      </a:lnTo>
                      <a:lnTo>
                        <a:pt x="395923" y="381827"/>
                      </a:lnTo>
                      <a:lnTo>
                        <a:pt x="420389" y="350755"/>
                      </a:lnTo>
                      <a:lnTo>
                        <a:pt x="479109" y="305560"/>
                      </a:lnTo>
                      <a:lnTo>
                        <a:pt x="550879" y="282962"/>
                      </a:lnTo>
                      <a:lnTo>
                        <a:pt x="591657" y="280138"/>
                      </a:lnTo>
                      <a:lnTo>
                        <a:pt x="1070834" y="280138"/>
                      </a:lnTo>
                      <a:lnTo>
                        <a:pt x="1050053" y="244057"/>
                      </a:lnTo>
                      <a:lnTo>
                        <a:pt x="1026429" y="208412"/>
                      </a:lnTo>
                      <a:lnTo>
                        <a:pt x="995455" y="168814"/>
                      </a:lnTo>
                      <a:lnTo>
                        <a:pt x="961703" y="133385"/>
                      </a:lnTo>
                      <a:lnTo>
                        <a:pt x="925172" y="102123"/>
                      </a:lnTo>
                      <a:lnTo>
                        <a:pt x="885862" y="75030"/>
                      </a:lnTo>
                      <a:lnTo>
                        <a:pt x="843774" y="52104"/>
                      </a:lnTo>
                      <a:lnTo>
                        <a:pt x="798907" y="33347"/>
                      </a:lnTo>
                      <a:lnTo>
                        <a:pt x="751262" y="18757"/>
                      </a:lnTo>
                      <a:lnTo>
                        <a:pt x="700838" y="8336"/>
                      </a:lnTo>
                      <a:lnTo>
                        <a:pt x="647637" y="2084"/>
                      </a:lnTo>
                      <a:lnTo>
                        <a:pt x="591657" y="0"/>
                      </a:lnTo>
                      <a:close/>
                    </a:path>
                    <a:path w="1174750" h="1533525">
                      <a:moveTo>
                        <a:pt x="1070834" y="280138"/>
                      </a:moveTo>
                      <a:lnTo>
                        <a:pt x="591657" y="280138"/>
                      </a:lnTo>
                      <a:lnTo>
                        <a:pt x="632099" y="282962"/>
                      </a:lnTo>
                      <a:lnTo>
                        <a:pt x="669307" y="291436"/>
                      </a:lnTo>
                      <a:lnTo>
                        <a:pt x="734018" y="325333"/>
                      </a:lnTo>
                      <a:lnTo>
                        <a:pt x="785790" y="381827"/>
                      </a:lnTo>
                      <a:lnTo>
                        <a:pt x="806823" y="418547"/>
                      </a:lnTo>
                      <a:lnTo>
                        <a:pt x="824621" y="460917"/>
                      </a:lnTo>
                      <a:lnTo>
                        <a:pt x="839183" y="508937"/>
                      </a:lnTo>
                      <a:lnTo>
                        <a:pt x="850509" y="562605"/>
                      </a:lnTo>
                      <a:lnTo>
                        <a:pt x="858600" y="621923"/>
                      </a:lnTo>
                      <a:lnTo>
                        <a:pt x="863454" y="686889"/>
                      </a:lnTo>
                      <a:lnTo>
                        <a:pt x="865073" y="757505"/>
                      </a:lnTo>
                      <a:lnTo>
                        <a:pt x="863677" y="825735"/>
                      </a:lnTo>
                      <a:lnTo>
                        <a:pt x="859492" y="888910"/>
                      </a:lnTo>
                      <a:lnTo>
                        <a:pt x="852516" y="947031"/>
                      </a:lnTo>
                      <a:lnTo>
                        <a:pt x="842749" y="1000098"/>
                      </a:lnTo>
                      <a:lnTo>
                        <a:pt x="830193" y="1048110"/>
                      </a:lnTo>
                      <a:lnTo>
                        <a:pt x="814847" y="1091068"/>
                      </a:lnTo>
                      <a:lnTo>
                        <a:pt x="796711" y="1128972"/>
                      </a:lnTo>
                      <a:lnTo>
                        <a:pt x="775785" y="1161821"/>
                      </a:lnTo>
                      <a:lnTo>
                        <a:pt x="725566" y="1212359"/>
                      </a:lnTo>
                      <a:lnTo>
                        <a:pt x="664189" y="1242681"/>
                      </a:lnTo>
                      <a:lnTo>
                        <a:pt x="591657" y="1252789"/>
                      </a:lnTo>
                      <a:lnTo>
                        <a:pt x="1061397" y="1252789"/>
                      </a:lnTo>
                      <a:lnTo>
                        <a:pt x="1089876" y="1196916"/>
                      </a:lnTo>
                      <a:lnTo>
                        <a:pt x="1107600" y="1154695"/>
                      </a:lnTo>
                      <a:lnTo>
                        <a:pt x="1123240" y="1110760"/>
                      </a:lnTo>
                      <a:lnTo>
                        <a:pt x="1136796" y="1065112"/>
                      </a:lnTo>
                      <a:lnTo>
                        <a:pt x="1148267" y="1017751"/>
                      </a:lnTo>
                      <a:lnTo>
                        <a:pt x="1157653" y="968677"/>
                      </a:lnTo>
                      <a:lnTo>
                        <a:pt x="1164953" y="917891"/>
                      </a:lnTo>
                      <a:lnTo>
                        <a:pt x="1170168" y="865391"/>
                      </a:lnTo>
                      <a:lnTo>
                        <a:pt x="1173298" y="811179"/>
                      </a:lnTo>
                      <a:lnTo>
                        <a:pt x="1174341" y="755254"/>
                      </a:lnTo>
                      <a:lnTo>
                        <a:pt x="1173313" y="699762"/>
                      </a:lnTo>
                      <a:lnTo>
                        <a:pt x="1170232" y="646073"/>
                      </a:lnTo>
                      <a:lnTo>
                        <a:pt x="1165096" y="594188"/>
                      </a:lnTo>
                      <a:lnTo>
                        <a:pt x="1157905" y="544107"/>
                      </a:lnTo>
                      <a:lnTo>
                        <a:pt x="1148661" y="495830"/>
                      </a:lnTo>
                      <a:lnTo>
                        <a:pt x="1137361" y="449356"/>
                      </a:lnTo>
                      <a:lnTo>
                        <a:pt x="1124008" y="404687"/>
                      </a:lnTo>
                      <a:lnTo>
                        <a:pt x="1108601" y="361822"/>
                      </a:lnTo>
                      <a:lnTo>
                        <a:pt x="1091139" y="320762"/>
                      </a:lnTo>
                      <a:lnTo>
                        <a:pt x="1071623" y="281507"/>
                      </a:lnTo>
                      <a:lnTo>
                        <a:pt x="1070834" y="280138"/>
                      </a:lnTo>
                      <a:close/>
                    </a:path>
                  </a:pathLst>
                </a:custGeom>
                <a:solidFill>
                  <a:srgbClr val="7DD34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26FE0-425B-9392-85B6-D90E400ED088}"/>
                  </a:ext>
                </a:extLst>
              </p:cNvPr>
              <p:cNvSpPr txBox="1"/>
              <p:nvPr/>
            </p:nvSpPr>
            <p:spPr>
              <a:xfrm>
                <a:off x="2816710" y="7429735"/>
                <a:ext cx="2197778" cy="72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4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Ελλάδα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0D14C2-6046-9AB2-A659-0C1D132DCA3D}"/>
                </a:ext>
              </a:extLst>
            </p:cNvPr>
            <p:cNvSpPr txBox="1"/>
            <p:nvPr/>
          </p:nvSpPr>
          <p:spPr>
            <a:xfrm>
              <a:off x="12563919" y="9137231"/>
              <a:ext cx="6615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Εθνικό Ταμείο Ανάκαμψης και Ανθεκτικότητας</a:t>
              </a:r>
            </a:p>
          </p:txBody>
        </p:sp>
      </p:grpSp>
      <p:sp>
        <p:nvSpPr>
          <p:cNvPr id="36" name="Title 27">
            <a:extLst>
              <a:ext uri="{FF2B5EF4-FFF2-40B4-BE49-F238E27FC236}">
                <a16:creationId xmlns:a16="http://schemas.microsoft.com/office/drawing/2014/main" id="{B6935557-E464-341A-4924-C0A86C640DD3}"/>
              </a:ext>
            </a:extLst>
          </p:cNvPr>
          <p:cNvSpPr txBox="1">
            <a:spLocks/>
          </p:cNvSpPr>
          <p:nvPr/>
        </p:nvSpPr>
        <p:spPr>
          <a:xfrm>
            <a:off x="341399" y="5654675"/>
            <a:ext cx="18369155" cy="178244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sz="2300" b="0" i="0">
                <a:solidFill>
                  <a:schemeClr val="bg1"/>
                </a:solidFill>
                <a:latin typeface="PF Highway Gothic"/>
                <a:ea typeface="+mj-ea"/>
                <a:cs typeface="PF Highway Gothic"/>
              </a:defRPr>
            </a:lvl1pPr>
          </a:lstStyle>
          <a:p>
            <a:r>
              <a:rPr lang="el-GR" sz="3600" dirty="0">
                <a:solidFill>
                  <a:srgbClr val="F7EC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Εισηγητές</a:t>
            </a:r>
            <a:r>
              <a:rPr lang="el-GR" sz="3600">
                <a:solidFill>
                  <a:srgbClr val="F7EC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36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Μαρία Βαλακώστα, Αλέκα Βλαχοκώστα, Ορέστης Αντωνίου </a:t>
            </a:r>
            <a:r>
              <a:rPr lang="el-GR" sz="3600">
                <a:solidFill>
                  <a:srgbClr val="F7EC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3600" dirty="0">
              <a:solidFill>
                <a:srgbClr val="F7ECD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3600" dirty="0">
                <a:solidFill>
                  <a:srgbClr val="F7EC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Τμήμα Ψηφιακής Υποστήριξης</a:t>
            </a:r>
          </a:p>
          <a:p>
            <a:r>
              <a:rPr lang="el-GR" sz="3600" b="1" kern="1200" dirty="0">
                <a:solidFill>
                  <a:srgbClr val="F7EC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Ειδική Υπηρεσία Συντονισμού Ταμείου Ανάκαμψης (ΕΥΣΤΑ)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BF094AFB-D673-C8BB-A628-4238AAD593B0}"/>
              </a:ext>
            </a:extLst>
          </p:cNvPr>
          <p:cNvGrpSpPr/>
          <p:nvPr/>
        </p:nvGrpSpPr>
        <p:grpSpPr>
          <a:xfrm>
            <a:off x="2539501" y="503103"/>
            <a:ext cx="11217444" cy="707886"/>
            <a:chOff x="2539501" y="421215"/>
            <a:chExt cx="11217444" cy="7078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094177" y="421215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Πυρήνας του ΟΠΣ (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1/2</a:t>
              </a:r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2" name="Google Shape;613;p37">
              <a:extLst>
                <a:ext uri="{FF2B5EF4-FFF2-40B4-BE49-F238E27FC236}">
                  <a16:creationId xmlns:a16="http://schemas.microsoft.com/office/drawing/2014/main" id="{AEFA7160-6209-2F15-B306-8774140496BE}"/>
                </a:ext>
              </a:extLst>
            </p:cNvPr>
            <p:cNvGrpSpPr/>
            <p:nvPr/>
          </p:nvGrpSpPr>
          <p:grpSpPr>
            <a:xfrm>
              <a:off x="2539501" y="508148"/>
              <a:ext cx="501969" cy="479429"/>
              <a:chOff x="2594050" y="1631825"/>
              <a:chExt cx="439625" cy="439625"/>
            </a:xfrm>
          </p:grpSpPr>
          <p:sp>
            <p:nvSpPr>
              <p:cNvPr id="3" name="Google Shape;614;p37">
                <a:extLst>
                  <a:ext uri="{FF2B5EF4-FFF2-40B4-BE49-F238E27FC236}">
                    <a16:creationId xmlns:a16="http://schemas.microsoft.com/office/drawing/2014/main" id="{8CCAF718-2D27-BD96-7CB1-4916647AFB6A}"/>
                  </a:ext>
                </a:extLst>
              </p:cNvPr>
              <p:cNvSpPr/>
              <p:nvPr/>
            </p:nvSpPr>
            <p:spPr>
              <a:xfrm>
                <a:off x="2594050" y="1883300"/>
                <a:ext cx="188175" cy="188150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7526" fill="none" extrusionOk="0">
                    <a:moveTo>
                      <a:pt x="5992" y="0"/>
                    </a:moveTo>
                    <a:lnTo>
                      <a:pt x="537" y="6430"/>
                    </a:lnTo>
                    <a:lnTo>
                      <a:pt x="1" y="7526"/>
                    </a:lnTo>
                    <a:lnTo>
                      <a:pt x="1097" y="6990"/>
                    </a:lnTo>
                    <a:lnTo>
                      <a:pt x="7526" y="1534"/>
                    </a:lnTo>
                    <a:lnTo>
                      <a:pt x="5992" y="0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5" name="Google Shape;615;p37">
                <a:extLst>
                  <a:ext uri="{FF2B5EF4-FFF2-40B4-BE49-F238E27FC236}">
                    <a16:creationId xmlns:a16="http://schemas.microsoft.com/office/drawing/2014/main" id="{2FF1F15F-B687-376D-D291-8E0203EF4FCC}"/>
                  </a:ext>
                </a:extLst>
              </p:cNvPr>
              <p:cNvSpPr/>
              <p:nvPr/>
            </p:nvSpPr>
            <p:spPr>
              <a:xfrm>
                <a:off x="2857700" y="1631825"/>
                <a:ext cx="175975" cy="1760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040" fill="none" extrusionOk="0">
                    <a:moveTo>
                      <a:pt x="268" y="2704"/>
                    </a:moveTo>
                    <a:lnTo>
                      <a:pt x="4336" y="6771"/>
                    </a:lnTo>
                    <a:lnTo>
                      <a:pt x="4336" y="6771"/>
                    </a:lnTo>
                    <a:lnTo>
                      <a:pt x="4336" y="6771"/>
                    </a:lnTo>
                    <a:lnTo>
                      <a:pt x="4652" y="6917"/>
                    </a:lnTo>
                    <a:lnTo>
                      <a:pt x="4993" y="7015"/>
                    </a:lnTo>
                    <a:lnTo>
                      <a:pt x="5310" y="7039"/>
                    </a:lnTo>
                    <a:lnTo>
                      <a:pt x="5651" y="7039"/>
                    </a:lnTo>
                    <a:lnTo>
                      <a:pt x="5992" y="6966"/>
                    </a:lnTo>
                    <a:lnTo>
                      <a:pt x="6308" y="6844"/>
                    </a:lnTo>
                    <a:lnTo>
                      <a:pt x="6454" y="6747"/>
                    </a:lnTo>
                    <a:lnTo>
                      <a:pt x="6601" y="6674"/>
                    </a:lnTo>
                    <a:lnTo>
                      <a:pt x="6747" y="6552"/>
                    </a:lnTo>
                    <a:lnTo>
                      <a:pt x="6893" y="6430"/>
                    </a:lnTo>
                    <a:lnTo>
                      <a:pt x="6893" y="6430"/>
                    </a:lnTo>
                    <a:lnTo>
                      <a:pt x="6942" y="6357"/>
                    </a:lnTo>
                    <a:lnTo>
                      <a:pt x="7015" y="6260"/>
                    </a:lnTo>
                    <a:lnTo>
                      <a:pt x="7039" y="6138"/>
                    </a:lnTo>
                    <a:lnTo>
                      <a:pt x="7039" y="6041"/>
                    </a:lnTo>
                    <a:lnTo>
                      <a:pt x="7039" y="6041"/>
                    </a:lnTo>
                    <a:lnTo>
                      <a:pt x="7039" y="5943"/>
                    </a:lnTo>
                    <a:lnTo>
                      <a:pt x="7015" y="5846"/>
                    </a:lnTo>
                    <a:lnTo>
                      <a:pt x="6942" y="5748"/>
                    </a:lnTo>
                    <a:lnTo>
                      <a:pt x="6893" y="5651"/>
                    </a:lnTo>
                    <a:lnTo>
                      <a:pt x="1389" y="147"/>
                    </a:lnTo>
                    <a:lnTo>
                      <a:pt x="1389" y="147"/>
                    </a:lnTo>
                    <a:lnTo>
                      <a:pt x="1291" y="98"/>
                    </a:lnTo>
                    <a:lnTo>
                      <a:pt x="1194" y="25"/>
                    </a:lnTo>
                    <a:lnTo>
                      <a:pt x="1096" y="0"/>
                    </a:lnTo>
                    <a:lnTo>
                      <a:pt x="999" y="0"/>
                    </a:lnTo>
                    <a:lnTo>
                      <a:pt x="999" y="0"/>
                    </a:lnTo>
                    <a:lnTo>
                      <a:pt x="902" y="0"/>
                    </a:lnTo>
                    <a:lnTo>
                      <a:pt x="780" y="25"/>
                    </a:lnTo>
                    <a:lnTo>
                      <a:pt x="682" y="98"/>
                    </a:lnTo>
                    <a:lnTo>
                      <a:pt x="609" y="147"/>
                    </a:lnTo>
                    <a:lnTo>
                      <a:pt x="609" y="147"/>
                    </a:lnTo>
                    <a:lnTo>
                      <a:pt x="487" y="293"/>
                    </a:lnTo>
                    <a:lnTo>
                      <a:pt x="366" y="439"/>
                    </a:lnTo>
                    <a:lnTo>
                      <a:pt x="293" y="585"/>
                    </a:lnTo>
                    <a:lnTo>
                      <a:pt x="195" y="731"/>
                    </a:lnTo>
                    <a:lnTo>
                      <a:pt x="73" y="1048"/>
                    </a:lnTo>
                    <a:lnTo>
                      <a:pt x="0" y="1389"/>
                    </a:lnTo>
                    <a:lnTo>
                      <a:pt x="0" y="1730"/>
                    </a:lnTo>
                    <a:lnTo>
                      <a:pt x="25" y="2046"/>
                    </a:lnTo>
                    <a:lnTo>
                      <a:pt x="122" y="2387"/>
                    </a:lnTo>
                    <a:lnTo>
                      <a:pt x="268" y="2704"/>
                    </a:lnTo>
                    <a:lnTo>
                      <a:pt x="268" y="2704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6" name="Google Shape;616;p37">
                <a:extLst>
                  <a:ext uri="{FF2B5EF4-FFF2-40B4-BE49-F238E27FC236}">
                    <a16:creationId xmlns:a16="http://schemas.microsoft.com/office/drawing/2014/main" id="{E0AD9602-B120-9DFE-33AA-00045D37D73E}"/>
                  </a:ext>
                </a:extLst>
              </p:cNvPr>
              <p:cNvSpPr/>
              <p:nvPr/>
            </p:nvSpPr>
            <p:spPr>
              <a:xfrm>
                <a:off x="2662850" y="1699400"/>
                <a:ext cx="303250" cy="303250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12130" fill="none" extrusionOk="0">
                    <a:moveTo>
                      <a:pt x="8038" y="1"/>
                    </a:moveTo>
                    <a:lnTo>
                      <a:pt x="4872" y="3191"/>
                    </a:lnTo>
                    <a:lnTo>
                      <a:pt x="4872" y="3191"/>
                    </a:lnTo>
                    <a:lnTo>
                      <a:pt x="4628" y="3094"/>
                    </a:lnTo>
                    <a:lnTo>
                      <a:pt x="4385" y="2997"/>
                    </a:lnTo>
                    <a:lnTo>
                      <a:pt x="4092" y="2899"/>
                    </a:lnTo>
                    <a:lnTo>
                      <a:pt x="3800" y="2850"/>
                    </a:lnTo>
                    <a:lnTo>
                      <a:pt x="3484" y="2777"/>
                    </a:lnTo>
                    <a:lnTo>
                      <a:pt x="3167" y="2729"/>
                    </a:lnTo>
                    <a:lnTo>
                      <a:pt x="2850" y="2704"/>
                    </a:lnTo>
                    <a:lnTo>
                      <a:pt x="2534" y="2704"/>
                    </a:lnTo>
                    <a:lnTo>
                      <a:pt x="2534" y="2704"/>
                    </a:lnTo>
                    <a:lnTo>
                      <a:pt x="2241" y="2704"/>
                    </a:lnTo>
                    <a:lnTo>
                      <a:pt x="1949" y="2729"/>
                    </a:lnTo>
                    <a:lnTo>
                      <a:pt x="1633" y="2777"/>
                    </a:lnTo>
                    <a:lnTo>
                      <a:pt x="1316" y="2850"/>
                    </a:lnTo>
                    <a:lnTo>
                      <a:pt x="999" y="2972"/>
                    </a:lnTo>
                    <a:lnTo>
                      <a:pt x="707" y="3094"/>
                    </a:lnTo>
                    <a:lnTo>
                      <a:pt x="415" y="3289"/>
                    </a:lnTo>
                    <a:lnTo>
                      <a:pt x="147" y="3508"/>
                    </a:lnTo>
                    <a:lnTo>
                      <a:pt x="147" y="3508"/>
                    </a:lnTo>
                    <a:lnTo>
                      <a:pt x="74" y="3581"/>
                    </a:lnTo>
                    <a:lnTo>
                      <a:pt x="25" y="3678"/>
                    </a:lnTo>
                    <a:lnTo>
                      <a:pt x="1" y="3776"/>
                    </a:lnTo>
                    <a:lnTo>
                      <a:pt x="1" y="3898"/>
                    </a:lnTo>
                    <a:lnTo>
                      <a:pt x="1" y="3898"/>
                    </a:lnTo>
                    <a:lnTo>
                      <a:pt x="1" y="3995"/>
                    </a:lnTo>
                    <a:lnTo>
                      <a:pt x="25" y="4093"/>
                    </a:lnTo>
                    <a:lnTo>
                      <a:pt x="74" y="4190"/>
                    </a:lnTo>
                    <a:lnTo>
                      <a:pt x="147" y="4287"/>
                    </a:lnTo>
                    <a:lnTo>
                      <a:pt x="7843" y="11984"/>
                    </a:lnTo>
                    <a:lnTo>
                      <a:pt x="7843" y="11984"/>
                    </a:lnTo>
                    <a:lnTo>
                      <a:pt x="7941" y="12057"/>
                    </a:lnTo>
                    <a:lnTo>
                      <a:pt x="8038" y="12105"/>
                    </a:lnTo>
                    <a:lnTo>
                      <a:pt x="8135" y="12130"/>
                    </a:lnTo>
                    <a:lnTo>
                      <a:pt x="8233" y="12130"/>
                    </a:lnTo>
                    <a:lnTo>
                      <a:pt x="8233" y="12130"/>
                    </a:lnTo>
                    <a:lnTo>
                      <a:pt x="8355" y="12130"/>
                    </a:lnTo>
                    <a:lnTo>
                      <a:pt x="8452" y="12105"/>
                    </a:lnTo>
                    <a:lnTo>
                      <a:pt x="8549" y="12057"/>
                    </a:lnTo>
                    <a:lnTo>
                      <a:pt x="8622" y="11984"/>
                    </a:lnTo>
                    <a:lnTo>
                      <a:pt x="8622" y="11984"/>
                    </a:lnTo>
                    <a:lnTo>
                      <a:pt x="8842" y="11716"/>
                    </a:lnTo>
                    <a:lnTo>
                      <a:pt x="9036" y="11423"/>
                    </a:lnTo>
                    <a:lnTo>
                      <a:pt x="9158" y="11131"/>
                    </a:lnTo>
                    <a:lnTo>
                      <a:pt x="9280" y="10814"/>
                    </a:lnTo>
                    <a:lnTo>
                      <a:pt x="9353" y="10498"/>
                    </a:lnTo>
                    <a:lnTo>
                      <a:pt x="9402" y="10181"/>
                    </a:lnTo>
                    <a:lnTo>
                      <a:pt x="9426" y="9889"/>
                    </a:lnTo>
                    <a:lnTo>
                      <a:pt x="9426" y="9597"/>
                    </a:lnTo>
                    <a:lnTo>
                      <a:pt x="9426" y="9597"/>
                    </a:lnTo>
                    <a:lnTo>
                      <a:pt x="9426" y="9280"/>
                    </a:lnTo>
                    <a:lnTo>
                      <a:pt x="9402" y="8964"/>
                    </a:lnTo>
                    <a:lnTo>
                      <a:pt x="9353" y="8647"/>
                    </a:lnTo>
                    <a:lnTo>
                      <a:pt x="9280" y="8330"/>
                    </a:lnTo>
                    <a:lnTo>
                      <a:pt x="9231" y="8038"/>
                    </a:lnTo>
                    <a:lnTo>
                      <a:pt x="9134" y="7746"/>
                    </a:lnTo>
                    <a:lnTo>
                      <a:pt x="9036" y="7502"/>
                    </a:lnTo>
                    <a:lnTo>
                      <a:pt x="8939" y="7259"/>
                    </a:lnTo>
                    <a:lnTo>
                      <a:pt x="12130" y="409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4" name="Google Shape;617;p37">
                <a:extLst>
                  <a:ext uri="{FF2B5EF4-FFF2-40B4-BE49-F238E27FC236}">
                    <a16:creationId xmlns:a16="http://schemas.microsoft.com/office/drawing/2014/main" id="{1A6FAD94-AB50-B1FB-FD47-59E019DAD0F9}"/>
                  </a:ext>
                </a:extLst>
              </p:cNvPr>
              <p:cNvSpPr/>
              <p:nvPr/>
            </p:nvSpPr>
            <p:spPr>
              <a:xfrm>
                <a:off x="2801675" y="1740825"/>
                <a:ext cx="4995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998" fill="none" extrusionOk="0">
                    <a:moveTo>
                      <a:pt x="1" y="1997"/>
                    </a:moveTo>
                    <a:lnTo>
                      <a:pt x="1998" y="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A06F1D5F-D98F-8CC3-857A-D6C0DDE76E8B}"/>
              </a:ext>
            </a:extLst>
          </p:cNvPr>
          <p:cNvSpPr/>
          <p:nvPr/>
        </p:nvSpPr>
        <p:spPr>
          <a:xfrm>
            <a:off x="4441190" y="2286317"/>
            <a:ext cx="10569844" cy="2838451"/>
          </a:xfrm>
          <a:prstGeom prst="roundRect">
            <a:avLst/>
          </a:prstGeom>
          <a:solidFill>
            <a:schemeClr val="bg1"/>
          </a:solidFill>
          <a:effectLst>
            <a:glow rad="2286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την συμπλήρωση πολλών πεδίων στα ΔΕΛΤΙΑ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Λίστες Τιμών 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φέρνουν ως υποχρεωτική επιλογή 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τις τιμές που έχουν ορισθεί σε </a:t>
            </a:r>
            <a:r>
              <a:rPr lang="el-GR" sz="2800" b="1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ιεραρχικά ανώτερο</a:t>
            </a:r>
            <a:r>
              <a:rPr lang="el-GR" sz="28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Δελτίο 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π.χ. </a:t>
            </a:r>
            <a:r>
              <a:rPr lang="el-G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Πεδία Παρέμβασης (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 Fields)</a:t>
            </a:r>
            <a:endParaRPr lang="el-GR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Θέση κειμένου 2">
            <a:extLst>
              <a:ext uri="{FF2B5EF4-FFF2-40B4-BE49-F238E27FC236}">
                <a16:creationId xmlns:a16="http://schemas.microsoft.com/office/drawing/2014/main" id="{D041351D-86CB-758C-6B70-2B0EA4469CEA}"/>
              </a:ext>
            </a:extLst>
          </p:cNvPr>
          <p:cNvSpPr txBox="1">
            <a:spLocks/>
          </p:cNvSpPr>
          <p:nvPr/>
        </p:nvSpPr>
        <p:spPr>
          <a:xfrm>
            <a:off x="7221719" y="7569315"/>
            <a:ext cx="10082333" cy="332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+mn-l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3810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Roboto Condensed Light"/>
                <a:cs typeface="Roboto Condensed Light"/>
                <a:sym typeface="Roboto Condensed Light"/>
              </a:rPr>
              <a:t>Είδη Υποέργου</a:t>
            </a:r>
          </a:p>
          <a:p>
            <a:pPr marL="457200" marR="0" lvl="0" indent="-3810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Roboto Condensed Light"/>
                <a:cs typeface="Roboto Condensed Light"/>
                <a:sym typeface="Roboto Condensed Light"/>
              </a:rPr>
              <a:t>Είδη Παραστατικών</a:t>
            </a: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Roboto Condensed Light"/>
                <a:cs typeface="Roboto Condensed Light"/>
                <a:sym typeface="Roboto Condensed Light"/>
              </a:rPr>
              <a:t>Γεωγραφική Χωροθέτηση</a:t>
            </a:r>
          </a:p>
          <a:p>
            <a:pPr marL="457200" marR="0" lvl="0" indent="-3810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lang="el-GR" sz="3200" b="1" kern="0" dirty="0">
                <a:solidFill>
                  <a:schemeClr val="bg1"/>
                </a:solidFill>
                <a:latin typeface="Arial"/>
              </a:rPr>
              <a:t>Ορόσημα &amp; Στόχοι, Κοινοί Δείκτες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Roboto Condensed Light"/>
              <a:cs typeface="Roboto Condensed Light"/>
              <a:sym typeface="Roboto Condensed Light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Roboto Condensed Light"/>
                <a:cs typeface="Roboto Condensed Light"/>
                <a:sym typeface="Roboto Condensed Light"/>
              </a:rPr>
              <a:t>….</a:t>
            </a: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8E98F395-5254-432F-64C6-1BE08428F60A}"/>
              </a:ext>
            </a:extLst>
          </p:cNvPr>
          <p:cNvGrpSpPr/>
          <p:nvPr/>
        </p:nvGrpSpPr>
        <p:grpSpPr>
          <a:xfrm>
            <a:off x="1760637" y="5326836"/>
            <a:ext cx="4353476" cy="1988423"/>
            <a:chOff x="179512" y="3435846"/>
            <a:chExt cx="2433424" cy="864880"/>
          </a:xfrm>
        </p:grpSpPr>
        <p:grpSp>
          <p:nvGrpSpPr>
            <p:cNvPr id="38" name="Google Shape;420;p27">
              <a:extLst>
                <a:ext uri="{FF2B5EF4-FFF2-40B4-BE49-F238E27FC236}">
                  <a16:creationId xmlns:a16="http://schemas.microsoft.com/office/drawing/2014/main" id="{435D034D-B2AB-20D2-F187-BA7492730913}"/>
                </a:ext>
              </a:extLst>
            </p:cNvPr>
            <p:cNvGrpSpPr/>
            <p:nvPr/>
          </p:nvGrpSpPr>
          <p:grpSpPr>
            <a:xfrm rot="10800000">
              <a:off x="179512" y="3435846"/>
              <a:ext cx="2433424" cy="864880"/>
              <a:chOff x="185742" y="1697030"/>
              <a:chExt cx="5165698" cy="1658130"/>
            </a:xfrm>
          </p:grpSpPr>
          <p:sp>
            <p:nvSpPr>
              <p:cNvPr id="40" name="Google Shape;421;p27">
                <a:extLst>
                  <a:ext uri="{FF2B5EF4-FFF2-40B4-BE49-F238E27FC236}">
                    <a16:creationId xmlns:a16="http://schemas.microsoft.com/office/drawing/2014/main" id="{0ED348EA-99AA-AD5F-20A4-C1B5261F4853}"/>
                  </a:ext>
                </a:extLst>
              </p:cNvPr>
              <p:cNvSpPr/>
              <p:nvPr/>
            </p:nvSpPr>
            <p:spPr>
              <a:xfrm rot="10800000" flipH="1">
                <a:off x="1426313" y="1697030"/>
                <a:ext cx="2693399" cy="1243801"/>
              </a:xfrm>
              <a:prstGeom prst="rect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800" dirty="0">
                    <a:solidFill>
                      <a:srgbClr val="263248"/>
                    </a:solidFill>
                    <a:latin typeface="Arial Black" panose="020B0A04020102020204" pitchFamily="34" charset="0"/>
                    <a:ea typeface="Roboto Condensed"/>
                    <a:cs typeface="Arial" panose="020B0604020202020204" pitchFamily="34" charset="0"/>
                    <a:sym typeface="Roboto Condensed"/>
                  </a:rPr>
                  <a:t> </a:t>
                </a:r>
                <a:endParaRPr sz="2800" dirty="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41" name="Google Shape;422;p27">
                <a:extLst>
                  <a:ext uri="{FF2B5EF4-FFF2-40B4-BE49-F238E27FC236}">
                    <a16:creationId xmlns:a16="http://schemas.microsoft.com/office/drawing/2014/main" id="{2A98438D-AAF0-851C-5B5E-8CF76EDA0D96}"/>
                  </a:ext>
                </a:extLst>
              </p:cNvPr>
              <p:cNvSpPr/>
              <p:nvPr/>
            </p:nvSpPr>
            <p:spPr>
              <a:xfrm rot="10800000" flipH="1">
                <a:off x="4107641" y="1697041"/>
                <a:ext cx="1243799" cy="1243801"/>
              </a:xfrm>
              <a:prstGeom prst="rtTriangle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42" name="Google Shape;423;p27">
                <a:extLst>
                  <a:ext uri="{FF2B5EF4-FFF2-40B4-BE49-F238E27FC236}">
                    <a16:creationId xmlns:a16="http://schemas.microsoft.com/office/drawing/2014/main" id="{95978A88-4CA4-FC7B-F8A3-84843A9A13F2}"/>
                  </a:ext>
                </a:extLst>
              </p:cNvPr>
              <p:cNvSpPr/>
              <p:nvPr/>
            </p:nvSpPr>
            <p:spPr>
              <a:xfrm flipH="1">
                <a:off x="185742" y="1697041"/>
                <a:ext cx="1243799" cy="1243801"/>
              </a:xfrm>
              <a:prstGeom prst="rtTriangle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43" name="Google Shape;424;p27">
                <a:extLst>
                  <a:ext uri="{FF2B5EF4-FFF2-40B4-BE49-F238E27FC236}">
                    <a16:creationId xmlns:a16="http://schemas.microsoft.com/office/drawing/2014/main" id="{866B1772-88B2-15A7-163D-86EAA184C3EF}"/>
                  </a:ext>
                </a:extLst>
              </p:cNvPr>
              <p:cNvSpPr/>
              <p:nvPr/>
            </p:nvSpPr>
            <p:spPr>
              <a:xfrm rot="10800000">
                <a:off x="185748" y="2940860"/>
                <a:ext cx="1243800" cy="414300"/>
              </a:xfrm>
              <a:prstGeom prst="triangle">
                <a:avLst>
                  <a:gd name="adj" fmla="val 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3AB1ABC-5E15-E7DF-213A-9ABAC9026742}"/>
                </a:ext>
              </a:extLst>
            </p:cNvPr>
            <p:cNvSpPr txBox="1"/>
            <p:nvPr/>
          </p:nvSpPr>
          <p:spPr>
            <a:xfrm>
              <a:off x="545182" y="3804875"/>
              <a:ext cx="1690299" cy="391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l-GR" sz="2400" b="1" dirty="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Δράση (</a:t>
              </a:r>
              <a:r>
                <a:rPr lang="en-US" sz="2400" b="1" dirty="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Measure)</a:t>
              </a:r>
              <a:endParaRPr lang="en" sz="2400" dirty="0">
                <a:solidFill>
                  <a:srgbClr val="263248"/>
                </a:solidFill>
                <a:latin typeface="Arial Black" panose="020B0A04020102020204" pitchFamily="34" charset="0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</p:grp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5885ABE8-DC35-55DC-4680-8C83A69166D8}"/>
              </a:ext>
            </a:extLst>
          </p:cNvPr>
          <p:cNvGrpSpPr/>
          <p:nvPr/>
        </p:nvGrpSpPr>
        <p:grpSpPr>
          <a:xfrm>
            <a:off x="5243337" y="5326836"/>
            <a:ext cx="4322479" cy="1988423"/>
            <a:chOff x="2423667" y="3435846"/>
            <a:chExt cx="2416098" cy="864880"/>
          </a:xfrm>
        </p:grpSpPr>
        <p:grpSp>
          <p:nvGrpSpPr>
            <p:cNvPr id="31" name="Google Shape;425;p27">
              <a:extLst>
                <a:ext uri="{FF2B5EF4-FFF2-40B4-BE49-F238E27FC236}">
                  <a16:creationId xmlns:a16="http://schemas.microsoft.com/office/drawing/2014/main" id="{1EC3CE43-C6B0-094D-1B0A-80CD34B55C94}"/>
                </a:ext>
              </a:extLst>
            </p:cNvPr>
            <p:cNvGrpSpPr/>
            <p:nvPr/>
          </p:nvGrpSpPr>
          <p:grpSpPr>
            <a:xfrm rot="10800000">
              <a:off x="2423667" y="3435846"/>
              <a:ext cx="2416098" cy="864880"/>
              <a:chOff x="185742" y="1697030"/>
              <a:chExt cx="5128918" cy="1658130"/>
            </a:xfrm>
          </p:grpSpPr>
          <p:sp>
            <p:nvSpPr>
              <p:cNvPr id="34" name="Google Shape;426;p27">
                <a:extLst>
                  <a:ext uri="{FF2B5EF4-FFF2-40B4-BE49-F238E27FC236}">
                    <a16:creationId xmlns:a16="http://schemas.microsoft.com/office/drawing/2014/main" id="{8D938C6D-676B-7966-9777-1D1E72A643F1}"/>
                  </a:ext>
                </a:extLst>
              </p:cNvPr>
              <p:cNvSpPr/>
              <p:nvPr/>
            </p:nvSpPr>
            <p:spPr>
              <a:xfrm rot="10800000" flipH="1">
                <a:off x="1426313" y="1697030"/>
                <a:ext cx="2693399" cy="1243801"/>
              </a:xfrm>
              <a:prstGeom prst="rect">
                <a:avLst/>
              </a:prstGeom>
              <a:solidFill>
                <a:srgbClr val="367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solidFill>
                    <a:srgbClr val="DBA545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35" name="Google Shape;427;p27">
                <a:extLst>
                  <a:ext uri="{FF2B5EF4-FFF2-40B4-BE49-F238E27FC236}">
                    <a16:creationId xmlns:a16="http://schemas.microsoft.com/office/drawing/2014/main" id="{8BDFFDC7-C307-25C7-84B3-D6F3E44D4540}"/>
                  </a:ext>
                </a:extLst>
              </p:cNvPr>
              <p:cNvSpPr/>
              <p:nvPr/>
            </p:nvSpPr>
            <p:spPr>
              <a:xfrm rot="10800000" flipH="1">
                <a:off x="4070860" y="1697043"/>
                <a:ext cx="1243800" cy="1243800"/>
              </a:xfrm>
              <a:prstGeom prst="rtTriangle">
                <a:avLst/>
              </a:prstGeom>
              <a:solidFill>
                <a:srgbClr val="367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DBA545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36" name="Google Shape;428;p27">
                <a:extLst>
                  <a:ext uri="{FF2B5EF4-FFF2-40B4-BE49-F238E27FC236}">
                    <a16:creationId xmlns:a16="http://schemas.microsoft.com/office/drawing/2014/main" id="{CEA6BC6C-7642-8228-AFA6-B053152E98A1}"/>
                  </a:ext>
                </a:extLst>
              </p:cNvPr>
              <p:cNvSpPr/>
              <p:nvPr/>
            </p:nvSpPr>
            <p:spPr>
              <a:xfrm flipH="1">
                <a:off x="185742" y="1697043"/>
                <a:ext cx="1243800" cy="1243800"/>
              </a:xfrm>
              <a:prstGeom prst="rtTriangle">
                <a:avLst/>
              </a:prstGeom>
              <a:solidFill>
                <a:srgbClr val="367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DBA545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37" name="Google Shape;429;p27">
                <a:extLst>
                  <a:ext uri="{FF2B5EF4-FFF2-40B4-BE49-F238E27FC236}">
                    <a16:creationId xmlns:a16="http://schemas.microsoft.com/office/drawing/2014/main" id="{3643200E-6D21-2C21-7E1A-D2E386FA12DE}"/>
                  </a:ext>
                </a:extLst>
              </p:cNvPr>
              <p:cNvSpPr/>
              <p:nvPr/>
            </p:nvSpPr>
            <p:spPr>
              <a:xfrm rot="10800000">
                <a:off x="185748" y="2940860"/>
                <a:ext cx="1243800" cy="414300"/>
              </a:xfrm>
              <a:prstGeom prst="triangle">
                <a:avLst>
                  <a:gd name="adj" fmla="val 0"/>
                </a:avLst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DBA545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868DD9F-E68C-FB18-D03B-3D1A84EE4E6C}"/>
                </a:ext>
              </a:extLst>
            </p:cNvPr>
            <p:cNvSpPr txBox="1"/>
            <p:nvPr/>
          </p:nvSpPr>
          <p:spPr>
            <a:xfrm>
              <a:off x="2799346" y="3804875"/>
              <a:ext cx="1710421" cy="36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000">
                  <a:solidFill>
                    <a:srgbClr val="263248"/>
                  </a:solidFill>
                  <a:latin typeface="Roboto Condensed"/>
                  <a:ea typeface="Roboto Condensed"/>
                  <a:cs typeface="Roboto Condensed"/>
                </a:defRPr>
              </a:lvl1pPr>
            </a:lstStyle>
            <a:p>
              <a:pPr algn="ctr"/>
              <a:r>
                <a:rPr lang="el-GR" sz="24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Τεχνικό Δελτίο Έργου (ΤΔΕ)</a:t>
              </a:r>
              <a:endParaRPr lang="el-GR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D759A4BF-3317-3012-21D8-E341A94D698D}"/>
              </a:ext>
            </a:extLst>
          </p:cNvPr>
          <p:cNvGrpSpPr/>
          <p:nvPr/>
        </p:nvGrpSpPr>
        <p:grpSpPr>
          <a:xfrm>
            <a:off x="8681336" y="5326836"/>
            <a:ext cx="4260486" cy="1988423"/>
            <a:chOff x="4683212" y="3448639"/>
            <a:chExt cx="2381446" cy="864880"/>
          </a:xfrm>
        </p:grpSpPr>
        <p:grpSp>
          <p:nvGrpSpPr>
            <p:cNvPr id="25" name="Google Shape;430;p27">
              <a:extLst>
                <a:ext uri="{FF2B5EF4-FFF2-40B4-BE49-F238E27FC236}">
                  <a16:creationId xmlns:a16="http://schemas.microsoft.com/office/drawing/2014/main" id="{57E45A35-0283-360A-4C2C-551475B21241}"/>
                </a:ext>
              </a:extLst>
            </p:cNvPr>
            <p:cNvGrpSpPr/>
            <p:nvPr/>
          </p:nvGrpSpPr>
          <p:grpSpPr>
            <a:xfrm rot="10800000">
              <a:off x="4683212" y="3448639"/>
              <a:ext cx="2381446" cy="864880"/>
              <a:chOff x="185742" y="1697030"/>
              <a:chExt cx="5055358" cy="1658130"/>
            </a:xfrm>
          </p:grpSpPr>
          <p:sp>
            <p:nvSpPr>
              <p:cNvPr id="27" name="Google Shape;431;p27">
                <a:extLst>
                  <a:ext uri="{FF2B5EF4-FFF2-40B4-BE49-F238E27FC236}">
                    <a16:creationId xmlns:a16="http://schemas.microsoft.com/office/drawing/2014/main" id="{8593015A-A0D6-343A-479F-60A61DA59ADC}"/>
                  </a:ext>
                </a:extLst>
              </p:cNvPr>
              <p:cNvSpPr/>
              <p:nvPr/>
            </p:nvSpPr>
            <p:spPr>
              <a:xfrm rot="10800000" flipH="1">
                <a:off x="1426309" y="1697030"/>
                <a:ext cx="2693400" cy="1243800"/>
              </a:xfrm>
              <a:prstGeom prst="rect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 dirty="0">
                  <a:solidFill>
                    <a:srgbClr val="FFFFFF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28" name="Google Shape;432;p27">
                <a:extLst>
                  <a:ext uri="{FF2B5EF4-FFF2-40B4-BE49-F238E27FC236}">
                    <a16:creationId xmlns:a16="http://schemas.microsoft.com/office/drawing/2014/main" id="{CA8C8D3E-73B4-8AF9-CEE6-9F9F3D9DF2D9}"/>
                  </a:ext>
                </a:extLst>
              </p:cNvPr>
              <p:cNvSpPr/>
              <p:nvPr/>
            </p:nvSpPr>
            <p:spPr>
              <a:xfrm rot="10800000" flipH="1">
                <a:off x="3997300" y="1697043"/>
                <a:ext cx="1243800" cy="1243800"/>
              </a:xfrm>
              <a:prstGeom prst="rtTriangle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FFFFFF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29" name="Google Shape;433;p27">
                <a:extLst>
                  <a:ext uri="{FF2B5EF4-FFF2-40B4-BE49-F238E27FC236}">
                    <a16:creationId xmlns:a16="http://schemas.microsoft.com/office/drawing/2014/main" id="{3F325DA3-3D76-2D8F-653E-7FEFAF44AE13}"/>
                  </a:ext>
                </a:extLst>
              </p:cNvPr>
              <p:cNvSpPr/>
              <p:nvPr/>
            </p:nvSpPr>
            <p:spPr>
              <a:xfrm flipH="1">
                <a:off x="185742" y="1697043"/>
                <a:ext cx="1243800" cy="1243800"/>
              </a:xfrm>
              <a:prstGeom prst="rtTriangle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FFFFFF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30" name="Google Shape;434;p27">
                <a:extLst>
                  <a:ext uri="{FF2B5EF4-FFF2-40B4-BE49-F238E27FC236}">
                    <a16:creationId xmlns:a16="http://schemas.microsoft.com/office/drawing/2014/main" id="{71A3B8CA-95DD-246F-FB43-E691634840C3}"/>
                  </a:ext>
                </a:extLst>
              </p:cNvPr>
              <p:cNvSpPr/>
              <p:nvPr/>
            </p:nvSpPr>
            <p:spPr>
              <a:xfrm rot="10800000">
                <a:off x="185748" y="2940860"/>
                <a:ext cx="1243800" cy="414300"/>
              </a:xfrm>
              <a:prstGeom prst="triangle">
                <a:avLst>
                  <a:gd name="adj" fmla="val 0"/>
                </a:avLst>
              </a:prstGeom>
              <a:solidFill>
                <a:srgbClr val="2632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FFFFFF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6AF83E-2833-F7AC-143D-E44E9E7D593C}"/>
                </a:ext>
              </a:extLst>
            </p:cNvPr>
            <p:cNvSpPr txBox="1"/>
            <p:nvPr/>
          </p:nvSpPr>
          <p:spPr>
            <a:xfrm>
              <a:off x="4998591" y="3817668"/>
              <a:ext cx="1710421" cy="36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000">
                  <a:solidFill>
                    <a:srgbClr val="EBE4D1"/>
                  </a:solidFill>
                  <a:latin typeface="Roboto Condensed"/>
                  <a:ea typeface="Roboto Condensed"/>
                  <a:cs typeface="Roboto Condensed"/>
                </a:defRPr>
              </a:lvl1pPr>
            </a:lstStyle>
            <a:p>
              <a:r>
                <a:rPr lang="el-GR" sz="24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Τεχνικό Δελτίο Σύμβασης (ΤΔΣ)</a:t>
              </a:r>
            </a:p>
          </p:txBody>
        </p:sp>
      </p:grp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6117B207-0F53-B9C9-EA69-E38685FDD905}"/>
              </a:ext>
            </a:extLst>
          </p:cNvPr>
          <p:cNvGrpSpPr/>
          <p:nvPr/>
        </p:nvGrpSpPr>
        <p:grpSpPr>
          <a:xfrm>
            <a:off x="12066613" y="5326836"/>
            <a:ext cx="4353476" cy="1988423"/>
            <a:chOff x="5378936" y="2067694"/>
            <a:chExt cx="2694428" cy="864880"/>
          </a:xfrm>
        </p:grpSpPr>
        <p:grpSp>
          <p:nvGrpSpPr>
            <p:cNvPr id="19" name="Google Shape;420;p27">
              <a:extLst>
                <a:ext uri="{FF2B5EF4-FFF2-40B4-BE49-F238E27FC236}">
                  <a16:creationId xmlns:a16="http://schemas.microsoft.com/office/drawing/2014/main" id="{352F4F8C-0B41-9D59-578D-CC6F237166E2}"/>
                </a:ext>
              </a:extLst>
            </p:cNvPr>
            <p:cNvGrpSpPr/>
            <p:nvPr/>
          </p:nvGrpSpPr>
          <p:grpSpPr>
            <a:xfrm rot="10800000">
              <a:off x="5378936" y="2067694"/>
              <a:ext cx="2694428" cy="864880"/>
              <a:chOff x="185742" y="1697030"/>
              <a:chExt cx="5165698" cy="1658130"/>
            </a:xfrm>
          </p:grpSpPr>
          <p:sp>
            <p:nvSpPr>
              <p:cNvPr id="21" name="Google Shape;421;p27">
                <a:extLst>
                  <a:ext uri="{FF2B5EF4-FFF2-40B4-BE49-F238E27FC236}">
                    <a16:creationId xmlns:a16="http://schemas.microsoft.com/office/drawing/2014/main" id="{E325B4D1-FFDF-848C-4747-B367DBDF38A4}"/>
                  </a:ext>
                </a:extLst>
              </p:cNvPr>
              <p:cNvSpPr/>
              <p:nvPr/>
            </p:nvSpPr>
            <p:spPr>
              <a:xfrm rot="10800000" flipH="1">
                <a:off x="1426313" y="1697030"/>
                <a:ext cx="2693399" cy="1243801"/>
              </a:xfrm>
              <a:prstGeom prst="rect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800" dirty="0">
                    <a:solidFill>
                      <a:srgbClr val="263248"/>
                    </a:solidFill>
                    <a:latin typeface="Arial Black" panose="020B0A04020102020204" pitchFamily="34" charset="0"/>
                    <a:ea typeface="Roboto Condensed"/>
                    <a:cs typeface="Arial" panose="020B0604020202020204" pitchFamily="34" charset="0"/>
                    <a:sym typeface="Roboto Condensed"/>
                  </a:rPr>
                  <a:t> </a:t>
                </a:r>
                <a:endParaRPr sz="2800" dirty="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22" name="Google Shape;422;p27">
                <a:extLst>
                  <a:ext uri="{FF2B5EF4-FFF2-40B4-BE49-F238E27FC236}">
                    <a16:creationId xmlns:a16="http://schemas.microsoft.com/office/drawing/2014/main" id="{F2B4D532-D9A5-6800-2690-DD50350E1CCC}"/>
                  </a:ext>
                </a:extLst>
              </p:cNvPr>
              <p:cNvSpPr/>
              <p:nvPr/>
            </p:nvSpPr>
            <p:spPr>
              <a:xfrm rot="10800000" flipH="1">
                <a:off x="4107640" y="1697043"/>
                <a:ext cx="1243800" cy="1243800"/>
              </a:xfrm>
              <a:prstGeom prst="rtTriangle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23" name="Google Shape;423;p27">
                <a:extLst>
                  <a:ext uri="{FF2B5EF4-FFF2-40B4-BE49-F238E27FC236}">
                    <a16:creationId xmlns:a16="http://schemas.microsoft.com/office/drawing/2014/main" id="{09D499AE-8D4F-7D76-7800-816740833DF1}"/>
                  </a:ext>
                </a:extLst>
              </p:cNvPr>
              <p:cNvSpPr/>
              <p:nvPr/>
            </p:nvSpPr>
            <p:spPr>
              <a:xfrm flipH="1">
                <a:off x="185742" y="1697043"/>
                <a:ext cx="1243800" cy="1243800"/>
              </a:xfrm>
              <a:prstGeom prst="rtTriangle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24" name="Google Shape;424;p27">
                <a:extLst>
                  <a:ext uri="{FF2B5EF4-FFF2-40B4-BE49-F238E27FC236}">
                    <a16:creationId xmlns:a16="http://schemas.microsoft.com/office/drawing/2014/main" id="{446B7A2B-EC28-46FD-4CC2-E76F6E48398E}"/>
                  </a:ext>
                </a:extLst>
              </p:cNvPr>
              <p:cNvSpPr/>
              <p:nvPr/>
            </p:nvSpPr>
            <p:spPr>
              <a:xfrm rot="10800000">
                <a:off x="185748" y="2940860"/>
                <a:ext cx="1243800" cy="414300"/>
              </a:xfrm>
              <a:prstGeom prst="triangle">
                <a:avLst>
                  <a:gd name="adj" fmla="val 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DD3CAD-DFDB-881B-E5A8-37572EECD0FE}"/>
                </a:ext>
              </a:extLst>
            </p:cNvPr>
            <p:cNvSpPr txBox="1"/>
            <p:nvPr/>
          </p:nvSpPr>
          <p:spPr>
            <a:xfrm>
              <a:off x="5694009" y="2436723"/>
              <a:ext cx="1893877" cy="391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l-GR" sz="2400" b="1" dirty="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Δελτίο Παρακολούθησης</a:t>
              </a:r>
              <a:endParaRPr lang="en" sz="2400" dirty="0">
                <a:solidFill>
                  <a:srgbClr val="263248"/>
                </a:solidFill>
                <a:latin typeface="Arial Black" panose="020B0A04020102020204" pitchFamily="34" charset="0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</p:grpSp>
      <p:grpSp>
        <p:nvGrpSpPr>
          <p:cNvPr id="48" name="Ομάδα 47">
            <a:extLst>
              <a:ext uri="{FF2B5EF4-FFF2-40B4-BE49-F238E27FC236}">
                <a16:creationId xmlns:a16="http://schemas.microsoft.com/office/drawing/2014/main" id="{8761F35F-CADD-8C60-1E1D-22ED1B3F0AE0}"/>
              </a:ext>
            </a:extLst>
          </p:cNvPr>
          <p:cNvGrpSpPr/>
          <p:nvPr/>
        </p:nvGrpSpPr>
        <p:grpSpPr>
          <a:xfrm>
            <a:off x="15530759" y="5324256"/>
            <a:ext cx="4353476" cy="1988423"/>
            <a:chOff x="5378936" y="2067694"/>
            <a:chExt cx="2694428" cy="864880"/>
          </a:xfrm>
        </p:grpSpPr>
        <p:grpSp>
          <p:nvGrpSpPr>
            <p:cNvPr id="49" name="Google Shape;420;p27">
              <a:extLst>
                <a:ext uri="{FF2B5EF4-FFF2-40B4-BE49-F238E27FC236}">
                  <a16:creationId xmlns:a16="http://schemas.microsoft.com/office/drawing/2014/main" id="{C4C62EB1-669A-B18E-5AD1-C0169C38F89B}"/>
                </a:ext>
              </a:extLst>
            </p:cNvPr>
            <p:cNvGrpSpPr/>
            <p:nvPr/>
          </p:nvGrpSpPr>
          <p:grpSpPr>
            <a:xfrm rot="10800000">
              <a:off x="5378936" y="2067694"/>
              <a:ext cx="2694428" cy="864880"/>
              <a:chOff x="185742" y="1697030"/>
              <a:chExt cx="5165698" cy="1658130"/>
            </a:xfrm>
          </p:grpSpPr>
          <p:sp>
            <p:nvSpPr>
              <p:cNvPr id="51" name="Google Shape;421;p27">
                <a:extLst>
                  <a:ext uri="{FF2B5EF4-FFF2-40B4-BE49-F238E27FC236}">
                    <a16:creationId xmlns:a16="http://schemas.microsoft.com/office/drawing/2014/main" id="{9E473E98-BFD6-0AAE-74E5-0C41CA058739}"/>
                  </a:ext>
                </a:extLst>
              </p:cNvPr>
              <p:cNvSpPr/>
              <p:nvPr/>
            </p:nvSpPr>
            <p:spPr>
              <a:xfrm rot="10800000" flipH="1">
                <a:off x="1426313" y="1697030"/>
                <a:ext cx="2693399" cy="1243801"/>
              </a:xfrm>
              <a:prstGeom prst="rect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800" dirty="0">
                    <a:solidFill>
                      <a:srgbClr val="263248"/>
                    </a:solidFill>
                    <a:latin typeface="Arial Black" panose="020B0A04020102020204" pitchFamily="34" charset="0"/>
                    <a:ea typeface="Roboto Condensed"/>
                    <a:cs typeface="Arial" panose="020B0604020202020204" pitchFamily="34" charset="0"/>
                    <a:sym typeface="Roboto Condensed"/>
                  </a:rPr>
                  <a:t> </a:t>
                </a:r>
                <a:endParaRPr sz="2800" dirty="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52" name="Google Shape;422;p27">
                <a:extLst>
                  <a:ext uri="{FF2B5EF4-FFF2-40B4-BE49-F238E27FC236}">
                    <a16:creationId xmlns:a16="http://schemas.microsoft.com/office/drawing/2014/main" id="{354434A2-CC66-B33B-4A1B-D80CB80240F7}"/>
                  </a:ext>
                </a:extLst>
              </p:cNvPr>
              <p:cNvSpPr/>
              <p:nvPr/>
            </p:nvSpPr>
            <p:spPr>
              <a:xfrm rot="10800000" flipH="1">
                <a:off x="4107640" y="1697043"/>
                <a:ext cx="1243800" cy="1243800"/>
              </a:xfrm>
              <a:prstGeom prst="rtTriangle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53" name="Google Shape;423;p27">
                <a:extLst>
                  <a:ext uri="{FF2B5EF4-FFF2-40B4-BE49-F238E27FC236}">
                    <a16:creationId xmlns:a16="http://schemas.microsoft.com/office/drawing/2014/main" id="{1E6F33EF-15E4-D5B0-2117-296AF01A8610}"/>
                  </a:ext>
                </a:extLst>
              </p:cNvPr>
              <p:cNvSpPr/>
              <p:nvPr/>
            </p:nvSpPr>
            <p:spPr>
              <a:xfrm flipH="1">
                <a:off x="185742" y="1697043"/>
                <a:ext cx="1243800" cy="1243800"/>
              </a:xfrm>
              <a:prstGeom prst="rtTriangle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54" name="Google Shape;424;p27">
                <a:extLst>
                  <a:ext uri="{FF2B5EF4-FFF2-40B4-BE49-F238E27FC236}">
                    <a16:creationId xmlns:a16="http://schemas.microsoft.com/office/drawing/2014/main" id="{DEE0D805-312C-999B-B2B0-B44E1743EE99}"/>
                  </a:ext>
                </a:extLst>
              </p:cNvPr>
              <p:cNvSpPr/>
              <p:nvPr/>
            </p:nvSpPr>
            <p:spPr>
              <a:xfrm rot="10800000">
                <a:off x="185748" y="2940860"/>
                <a:ext cx="1243800" cy="414300"/>
              </a:xfrm>
              <a:prstGeom prst="triangle">
                <a:avLst>
                  <a:gd name="adj" fmla="val 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3621002-FDD7-A2B7-FE6D-9A60CE59A7FA}"/>
                </a:ext>
              </a:extLst>
            </p:cNvPr>
            <p:cNvSpPr txBox="1"/>
            <p:nvPr/>
          </p:nvSpPr>
          <p:spPr>
            <a:xfrm>
              <a:off x="5694009" y="2436723"/>
              <a:ext cx="1893877" cy="36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l-GR" sz="2400" b="1" dirty="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Δελτίο </a:t>
              </a:r>
            </a:p>
            <a:p>
              <a:pPr lvl="0" algn="ctr"/>
              <a:r>
                <a:rPr lang="el-GR" sz="2400" b="1" dirty="0">
                  <a:solidFill>
                    <a:srgbClr val="263248"/>
                  </a:solidFill>
                  <a:latin typeface="Arial Black" panose="020B0A040201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Επίτευξης</a:t>
              </a:r>
              <a:endParaRPr lang="en" sz="2400" dirty="0">
                <a:solidFill>
                  <a:srgbClr val="263248"/>
                </a:solidFill>
                <a:latin typeface="Arial Black" panose="020B0A04020102020204" pitchFamily="34" charset="0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01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B66833-5565-8D31-7B6F-B58801F33BDA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(3/7)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0C2B551-69D6-609E-EF30-770CDD327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DAEBCDE-1C21-93EC-0777-0FA8ABCC3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108" y="2286317"/>
            <a:ext cx="13070549" cy="505791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58F02B9C-84D6-B493-9B9F-FA8C77092C5C}"/>
              </a:ext>
            </a:extLst>
          </p:cNvPr>
          <p:cNvSpPr/>
          <p:nvPr/>
        </p:nvSpPr>
        <p:spPr>
          <a:xfrm>
            <a:off x="4464039" y="3508179"/>
            <a:ext cx="6198795" cy="61436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454A4389-F8C9-1EA2-4DE6-0B945D6D9F9D}"/>
              </a:ext>
            </a:extLst>
          </p:cNvPr>
          <p:cNvSpPr/>
          <p:nvPr/>
        </p:nvSpPr>
        <p:spPr>
          <a:xfrm>
            <a:off x="4122549" y="6044339"/>
            <a:ext cx="12569126" cy="371959"/>
          </a:xfrm>
          <a:prstGeom prst="roundRect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Ορθογώνιο: Στρογγύλεμα γωνιών 40">
            <a:extLst>
              <a:ext uri="{FF2B5EF4-FFF2-40B4-BE49-F238E27FC236}">
                <a16:creationId xmlns:a16="http://schemas.microsoft.com/office/drawing/2014/main" id="{E4DA8177-B9EE-5C21-DF45-1CE07C5CADC8}"/>
              </a:ext>
            </a:extLst>
          </p:cNvPr>
          <p:cNvSpPr/>
          <p:nvPr/>
        </p:nvSpPr>
        <p:spPr>
          <a:xfrm>
            <a:off x="4931744" y="8126909"/>
            <a:ext cx="10871276" cy="2488265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rgbClr val="FF0000">
                <a:alpha val="52000"/>
              </a:srgbClr>
            </a:glow>
            <a:softEdge rad="1270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72000" algn="ctr">
              <a:lnSpc>
                <a:spcPct val="150000"/>
              </a:lnSpc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Συμπληρώνοντας τον κωδικό έργου (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MIS)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 φακός αναζήτησης</a:t>
            </a:r>
          </a:p>
          <a:p>
            <a:pPr marL="72000" algn="ctr">
              <a:lnSpc>
                <a:spcPct val="150000"/>
              </a:lnSpc>
            </a:pP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θα επιστρέψει το </a:t>
            </a:r>
            <a:r>
              <a:rPr lang="el-GR" sz="28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σε Ισχύ ΤΔΕ 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 έργου</a:t>
            </a:r>
          </a:p>
          <a:p>
            <a:pPr marL="72000" algn="ctr">
              <a:lnSpc>
                <a:spcPct val="150000"/>
              </a:lnSpc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 το οποίο θα αντλήσει τα δεδομένα του δελτίου</a:t>
            </a:r>
            <a:endParaRPr lang="el-GR" sz="2800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Ευθύγραμμο βέλος σύνδεσης 41">
            <a:extLst>
              <a:ext uri="{FF2B5EF4-FFF2-40B4-BE49-F238E27FC236}">
                <a16:creationId xmlns:a16="http://schemas.microsoft.com/office/drawing/2014/main" id="{04E6EFEB-32B8-6639-81CB-F90BFC54C768}"/>
              </a:ext>
            </a:extLst>
          </p:cNvPr>
          <p:cNvCxnSpPr>
            <a:cxnSpLocks/>
          </p:cNvCxnSpPr>
          <p:nvPr/>
        </p:nvCxnSpPr>
        <p:spPr>
          <a:xfrm flipV="1">
            <a:off x="12197166" y="6230318"/>
            <a:ext cx="3836365" cy="27927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9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4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B66833-5565-8D31-7B6F-B58801F33BDA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(4/7)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0C2B551-69D6-609E-EF30-770CDD327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76A9273E-9A88-F12E-CBF0-0B9CE8D21E0F}"/>
              </a:ext>
            </a:extLst>
          </p:cNvPr>
          <p:cNvGrpSpPr/>
          <p:nvPr/>
        </p:nvGrpSpPr>
        <p:grpSpPr>
          <a:xfrm>
            <a:off x="3932428" y="2655100"/>
            <a:ext cx="14486856" cy="3546053"/>
            <a:chOff x="4168366" y="2339789"/>
            <a:chExt cx="14486856" cy="3546053"/>
          </a:xfrm>
          <a:effectLst>
            <a:glow rad="228600">
              <a:schemeClr val="bg1">
                <a:alpha val="40000"/>
              </a:schemeClr>
            </a:glow>
          </a:effectLst>
        </p:grpSpPr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15907E29-30B4-ACAA-BF70-CBE9C187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8366" y="2339789"/>
              <a:ext cx="14486856" cy="3314886"/>
            </a:xfrm>
            <a:prstGeom prst="rect">
              <a:avLst/>
            </a:prstGeom>
          </p:spPr>
        </p:pic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0688E437-D9D9-BD6F-D215-3EFA5F36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2718" y="5015432"/>
              <a:ext cx="7055874" cy="870410"/>
            </a:xfrm>
            <a:prstGeom prst="rect">
              <a:avLst/>
            </a:prstGeom>
          </p:spPr>
        </p:pic>
      </p:grp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D78A3845-632A-EA8F-A09C-D1D437DF8A41}"/>
              </a:ext>
            </a:extLst>
          </p:cNvPr>
          <p:cNvSpPr/>
          <p:nvPr/>
        </p:nvSpPr>
        <p:spPr>
          <a:xfrm>
            <a:off x="4977061" y="4769260"/>
            <a:ext cx="8786236" cy="14581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163B5BBD-A7DD-6B10-7CB2-17AD198CED09}"/>
              </a:ext>
            </a:extLst>
          </p:cNvPr>
          <p:cNvSpPr/>
          <p:nvPr/>
        </p:nvSpPr>
        <p:spPr>
          <a:xfrm>
            <a:off x="2296795" y="7178712"/>
            <a:ext cx="8993158" cy="2525521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 συνέχεια ο ΦΥ επιλέγει </a:t>
            </a:r>
            <a:r>
              <a:rPr lang="el-GR" sz="2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Είδος Δελτίου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όπου οι διαθέσιμες επιλογές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εξαρτώνται από το συνδυασμό </a:t>
            </a:r>
            <a:r>
              <a:rPr lang="el-GR" sz="2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Έτος &amp; Τρίμηνο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 έχει συμπληρώσει παραπάνω </a:t>
            </a: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922051FA-EA2E-FD8A-29E1-266C04820D04}"/>
              </a:ext>
            </a:extLst>
          </p:cNvPr>
          <p:cNvSpPr/>
          <p:nvPr/>
        </p:nvSpPr>
        <p:spPr>
          <a:xfrm>
            <a:off x="12318905" y="6341080"/>
            <a:ext cx="4977203" cy="4626340"/>
          </a:xfrm>
          <a:prstGeom prst="ellipse">
            <a:avLst/>
          </a:prstGeom>
          <a:solidFill>
            <a:srgbClr val="FFFF00"/>
          </a:solidFill>
          <a:ln w="57150">
            <a:noFill/>
          </a:ln>
          <a:effectLst>
            <a:glow rad="228600">
              <a:schemeClr val="accent2">
                <a:satMod val="1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επιλογή </a:t>
            </a:r>
          </a:p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0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ΔΗΛΩΣΗ ΕΠΙΤΕΥΞΗΣ ΟΡΟΣΗΜΩΝ &amp; ΣΤΟΧΩΝ </a:t>
            </a:r>
          </a:p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0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(ΑΙΤΗΜΑ ΠΛΗΡΩΜΗΣ)</a:t>
            </a:r>
            <a:r>
              <a:rPr lang="el-GR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διαθέσιμη </a:t>
            </a:r>
          </a:p>
          <a:p>
            <a:pPr marL="0" lvl="1" algn="ctr" defTabSz="755650">
              <a:lnSpc>
                <a:spcPct val="120000"/>
              </a:lnSpc>
              <a:spcBef>
                <a:spcPct val="0"/>
              </a:spcBef>
            </a:pPr>
            <a:r>
              <a:rPr lang="el-GR" sz="2400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για κάθε συνδυασμό </a:t>
            </a:r>
          </a:p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Έτος &amp; Τρίμηνο</a:t>
            </a:r>
            <a:endParaRPr lang="el-GR" sz="24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9206DE5D-9D9B-DDB9-CD3F-A803C0679FC7}"/>
              </a:ext>
            </a:extLst>
          </p:cNvPr>
          <p:cNvSpPr/>
          <p:nvPr/>
        </p:nvSpPr>
        <p:spPr>
          <a:xfrm>
            <a:off x="6453531" y="3491393"/>
            <a:ext cx="789887" cy="505882"/>
          </a:xfrm>
          <a:prstGeom prst="roundRect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66C03C77-9391-1F5F-3203-A398364778B1}"/>
              </a:ext>
            </a:extLst>
          </p:cNvPr>
          <p:cNvSpPr/>
          <p:nvPr/>
        </p:nvSpPr>
        <p:spPr>
          <a:xfrm>
            <a:off x="10046504" y="3491393"/>
            <a:ext cx="789887" cy="505882"/>
          </a:xfrm>
          <a:prstGeom prst="roundRect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043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277D2CA5-1CBF-F6FB-ADAA-195ED90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120" y="2520590"/>
            <a:ext cx="13991911" cy="7229445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B66833-5565-8D31-7B6F-B58801F33BDA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(5/7)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8DCF6AA-85C8-BE1E-A6F8-855B600E5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120" y="2493758"/>
            <a:ext cx="13999070" cy="384504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0C2B551-69D6-609E-EF30-770CDD327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0D1C3408-F82F-370C-006F-C87604DCDD65}"/>
              </a:ext>
            </a:extLst>
          </p:cNvPr>
          <p:cNvGrpSpPr/>
          <p:nvPr/>
        </p:nvGrpSpPr>
        <p:grpSpPr>
          <a:xfrm>
            <a:off x="1615852" y="8387340"/>
            <a:ext cx="13572488" cy="2046820"/>
            <a:chOff x="3832109" y="7648003"/>
            <a:chExt cx="13546206" cy="1546029"/>
          </a:xfrm>
        </p:grpSpPr>
        <p:sp>
          <p:nvSpPr>
            <p:cNvPr id="6" name="Ορθογώνιο: Στρογγύλεμα γωνιών 5">
              <a:extLst>
                <a:ext uri="{FF2B5EF4-FFF2-40B4-BE49-F238E27FC236}">
                  <a16:creationId xmlns:a16="http://schemas.microsoft.com/office/drawing/2014/main" id="{52874893-A5CF-CACC-2AED-A8F2FCCD2AA0}"/>
                </a:ext>
              </a:extLst>
            </p:cNvPr>
            <p:cNvSpPr/>
            <p:nvPr/>
          </p:nvSpPr>
          <p:spPr>
            <a:xfrm>
              <a:off x="3832109" y="7648003"/>
              <a:ext cx="13546206" cy="154602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Ειδικά στην περίπτωση </a:t>
              </a:r>
            </a:p>
            <a:p>
              <a:pPr marL="72000" algn="ctr">
                <a:lnSpc>
                  <a:spcPct val="150000"/>
                </a:lnSpc>
              </a:pPr>
              <a:r>
                <a:rPr lang="el-GR" sz="24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ΔΗΛΩΣΗ ΕΠΙΤΕΥΞΗΣ ΟΡΟΣΗΜΩΝ &amp; ΣΤΟΧΩΝ (ΑΙΤΗΜΑ ΠΛΗΡΩΜΗΣ)</a:t>
              </a:r>
              <a:endPara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 ΦΥ καλείται να συμπληρώσει </a:t>
              </a:r>
              <a:r>
                <a:rPr lang="el-GR" sz="2800" u="sng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συγκεκριμένο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8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Ορόσημο ή Στόχο</a:t>
              </a:r>
              <a:endParaRPr lang="el-GR" sz="28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oogle Shape;901;p37">
              <a:extLst>
                <a:ext uri="{FF2B5EF4-FFF2-40B4-BE49-F238E27FC236}">
                  <a16:creationId xmlns:a16="http://schemas.microsoft.com/office/drawing/2014/main" id="{C0A9CA9B-3B79-85F2-437A-38B284E35C11}"/>
                </a:ext>
              </a:extLst>
            </p:cNvPr>
            <p:cNvGrpSpPr/>
            <p:nvPr/>
          </p:nvGrpSpPr>
          <p:grpSpPr>
            <a:xfrm>
              <a:off x="4141023" y="7889560"/>
              <a:ext cx="787504" cy="966153"/>
              <a:chOff x="6718575" y="2318625"/>
              <a:chExt cx="256950" cy="407375"/>
            </a:xfrm>
          </p:grpSpPr>
          <p:sp>
            <p:nvSpPr>
              <p:cNvPr id="9" name="Google Shape;902;p37">
                <a:extLst>
                  <a:ext uri="{FF2B5EF4-FFF2-40B4-BE49-F238E27FC236}">
                    <a16:creationId xmlns:a16="http://schemas.microsoft.com/office/drawing/2014/main" id="{0D4BBE23-2416-825A-3AAD-DD82254BBEA3}"/>
                  </a:ext>
                </a:extLst>
              </p:cNvPr>
              <p:cNvSpPr/>
              <p:nvPr/>
            </p:nvSpPr>
            <p:spPr>
              <a:xfrm>
                <a:off x="6795900" y="2673600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2"/>
                    </a:moveTo>
                    <a:lnTo>
                      <a:pt x="4092" y="1"/>
                    </a:lnTo>
                    <a:lnTo>
                      <a:pt x="0" y="1"/>
                    </a:lnTo>
                    <a:lnTo>
                      <a:pt x="0" y="902"/>
                    </a:lnTo>
                    <a:lnTo>
                      <a:pt x="4092" y="902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03;p37">
                <a:extLst>
                  <a:ext uri="{FF2B5EF4-FFF2-40B4-BE49-F238E27FC236}">
                    <a16:creationId xmlns:a16="http://schemas.microsoft.com/office/drawing/2014/main" id="{684837F7-FB45-5F8E-E88B-F8BA47E41309}"/>
                  </a:ext>
                </a:extLst>
              </p:cNvPr>
              <p:cNvSpPr/>
              <p:nvPr/>
            </p:nvSpPr>
            <p:spPr>
              <a:xfrm>
                <a:off x="6795900" y="2650475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1"/>
                    </a:moveTo>
                    <a:lnTo>
                      <a:pt x="4092" y="0"/>
                    </a:lnTo>
                    <a:lnTo>
                      <a:pt x="0" y="0"/>
                    </a:lnTo>
                    <a:lnTo>
                      <a:pt x="0" y="901"/>
                    </a:lnTo>
                    <a:lnTo>
                      <a:pt x="4092" y="90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04;p37">
                <a:extLst>
                  <a:ext uri="{FF2B5EF4-FFF2-40B4-BE49-F238E27FC236}">
                    <a16:creationId xmlns:a16="http://schemas.microsoft.com/office/drawing/2014/main" id="{FA3C218E-F861-3FDE-6FE5-EF9993427B7B}"/>
                  </a:ext>
                </a:extLst>
              </p:cNvPr>
              <p:cNvSpPr/>
              <p:nvPr/>
            </p:nvSpPr>
            <p:spPr>
              <a:xfrm>
                <a:off x="6795900" y="2696125"/>
                <a:ext cx="10230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195" fill="none" extrusionOk="0">
                    <a:moveTo>
                      <a:pt x="0" y="1"/>
                    </a:moveTo>
                    <a:lnTo>
                      <a:pt x="0" y="171"/>
                    </a:lnTo>
                    <a:lnTo>
                      <a:pt x="0" y="171"/>
                    </a:lnTo>
                    <a:lnTo>
                      <a:pt x="24" y="318"/>
                    </a:lnTo>
                    <a:lnTo>
                      <a:pt x="98" y="464"/>
                    </a:lnTo>
                    <a:lnTo>
                      <a:pt x="195" y="585"/>
                    </a:lnTo>
                    <a:lnTo>
                      <a:pt x="341" y="659"/>
                    </a:lnTo>
                    <a:lnTo>
                      <a:pt x="1875" y="1170"/>
                    </a:lnTo>
                    <a:lnTo>
                      <a:pt x="1875" y="1170"/>
                    </a:lnTo>
                    <a:lnTo>
                      <a:pt x="2046" y="1194"/>
                    </a:lnTo>
                    <a:lnTo>
                      <a:pt x="2046" y="1194"/>
                    </a:lnTo>
                    <a:lnTo>
                      <a:pt x="2216" y="1170"/>
                    </a:lnTo>
                    <a:lnTo>
                      <a:pt x="3751" y="659"/>
                    </a:lnTo>
                    <a:lnTo>
                      <a:pt x="3751" y="659"/>
                    </a:lnTo>
                    <a:lnTo>
                      <a:pt x="3897" y="585"/>
                    </a:lnTo>
                    <a:lnTo>
                      <a:pt x="3994" y="464"/>
                    </a:lnTo>
                    <a:lnTo>
                      <a:pt x="4067" y="318"/>
                    </a:lnTo>
                    <a:lnTo>
                      <a:pt x="4092" y="171"/>
                    </a:lnTo>
                    <a:lnTo>
                      <a:pt x="4092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05;p37">
                <a:extLst>
                  <a:ext uri="{FF2B5EF4-FFF2-40B4-BE49-F238E27FC236}">
                    <a16:creationId xmlns:a16="http://schemas.microsoft.com/office/drawing/2014/main" id="{17658A8A-FB96-3131-3CA4-450CD50894D0}"/>
                  </a:ext>
                </a:extLst>
              </p:cNvPr>
              <p:cNvSpPr/>
              <p:nvPr/>
            </p:nvSpPr>
            <p:spPr>
              <a:xfrm>
                <a:off x="67849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6674"/>
                    </a:moveTo>
                    <a:lnTo>
                      <a:pt x="1413" y="6674"/>
                    </a:lnTo>
                    <a:lnTo>
                      <a:pt x="585" y="2850"/>
                    </a:lnTo>
                    <a:lnTo>
                      <a:pt x="1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06;p37">
                <a:extLst>
                  <a:ext uri="{FF2B5EF4-FFF2-40B4-BE49-F238E27FC236}">
                    <a16:creationId xmlns:a16="http://schemas.microsoft.com/office/drawing/2014/main" id="{800B40B5-1C13-616B-3ABD-6CB800656E42}"/>
                  </a:ext>
                </a:extLst>
              </p:cNvPr>
              <p:cNvSpPr/>
              <p:nvPr/>
            </p:nvSpPr>
            <p:spPr>
              <a:xfrm>
                <a:off x="6718575" y="2318625"/>
                <a:ext cx="256950" cy="307525"/>
              </a:xfrm>
              <a:custGeom>
                <a:avLst/>
                <a:gdLst/>
                <a:ahLst/>
                <a:cxnLst/>
                <a:rect l="l" t="t" r="r" b="b"/>
                <a:pathLst>
                  <a:path w="10278" h="12301" fill="none" extrusionOk="0">
                    <a:moveTo>
                      <a:pt x="7185" y="12300"/>
                    </a:moveTo>
                    <a:lnTo>
                      <a:pt x="7185" y="12300"/>
                    </a:lnTo>
                    <a:lnTo>
                      <a:pt x="7307" y="11764"/>
                    </a:lnTo>
                    <a:lnTo>
                      <a:pt x="7477" y="11253"/>
                    </a:lnTo>
                    <a:lnTo>
                      <a:pt x="7672" y="10766"/>
                    </a:lnTo>
                    <a:lnTo>
                      <a:pt x="7891" y="10327"/>
                    </a:lnTo>
                    <a:lnTo>
                      <a:pt x="8135" y="9913"/>
                    </a:lnTo>
                    <a:lnTo>
                      <a:pt x="8378" y="9499"/>
                    </a:lnTo>
                    <a:lnTo>
                      <a:pt x="8914" y="8720"/>
                    </a:lnTo>
                    <a:lnTo>
                      <a:pt x="9182" y="8330"/>
                    </a:lnTo>
                    <a:lnTo>
                      <a:pt x="9425" y="7941"/>
                    </a:lnTo>
                    <a:lnTo>
                      <a:pt x="9645" y="7551"/>
                    </a:lnTo>
                    <a:lnTo>
                      <a:pt x="9864" y="7113"/>
                    </a:lnTo>
                    <a:lnTo>
                      <a:pt x="10034" y="6674"/>
                    </a:lnTo>
                    <a:lnTo>
                      <a:pt x="10156" y="6187"/>
                    </a:lnTo>
                    <a:lnTo>
                      <a:pt x="10229" y="5676"/>
                    </a:lnTo>
                    <a:lnTo>
                      <a:pt x="10253" y="5408"/>
                    </a:lnTo>
                    <a:lnTo>
                      <a:pt x="10278" y="5140"/>
                    </a:lnTo>
                    <a:lnTo>
                      <a:pt x="10278" y="5140"/>
                    </a:lnTo>
                    <a:lnTo>
                      <a:pt x="10229" y="4604"/>
                    </a:lnTo>
                    <a:lnTo>
                      <a:pt x="10156" y="4093"/>
                    </a:lnTo>
                    <a:lnTo>
                      <a:pt x="10034" y="3605"/>
                    </a:lnTo>
                    <a:lnTo>
                      <a:pt x="9864" y="3143"/>
                    </a:lnTo>
                    <a:lnTo>
                      <a:pt x="9645" y="2680"/>
                    </a:lnTo>
                    <a:lnTo>
                      <a:pt x="9401" y="2266"/>
                    </a:lnTo>
                    <a:lnTo>
                      <a:pt x="9084" y="1876"/>
                    </a:lnTo>
                    <a:lnTo>
                      <a:pt x="8768" y="1511"/>
                    </a:lnTo>
                    <a:lnTo>
                      <a:pt x="8402" y="1170"/>
                    </a:lnTo>
                    <a:lnTo>
                      <a:pt x="8013" y="878"/>
                    </a:lnTo>
                    <a:lnTo>
                      <a:pt x="7574" y="634"/>
                    </a:lnTo>
                    <a:lnTo>
                      <a:pt x="7136" y="415"/>
                    </a:lnTo>
                    <a:lnTo>
                      <a:pt x="6673" y="244"/>
                    </a:lnTo>
                    <a:lnTo>
                      <a:pt x="6162" y="98"/>
                    </a:lnTo>
                    <a:lnTo>
                      <a:pt x="5675" y="25"/>
                    </a:lnTo>
                    <a:lnTo>
                      <a:pt x="5139" y="1"/>
                    </a:lnTo>
                    <a:lnTo>
                      <a:pt x="5139" y="1"/>
                    </a:lnTo>
                    <a:lnTo>
                      <a:pt x="4603" y="25"/>
                    </a:lnTo>
                    <a:lnTo>
                      <a:pt x="4116" y="98"/>
                    </a:lnTo>
                    <a:lnTo>
                      <a:pt x="3605" y="244"/>
                    </a:lnTo>
                    <a:lnTo>
                      <a:pt x="3142" y="415"/>
                    </a:lnTo>
                    <a:lnTo>
                      <a:pt x="2703" y="634"/>
                    </a:lnTo>
                    <a:lnTo>
                      <a:pt x="2265" y="878"/>
                    </a:lnTo>
                    <a:lnTo>
                      <a:pt x="1875" y="1170"/>
                    </a:lnTo>
                    <a:lnTo>
                      <a:pt x="1510" y="1511"/>
                    </a:lnTo>
                    <a:lnTo>
                      <a:pt x="1193" y="1876"/>
                    </a:lnTo>
                    <a:lnTo>
                      <a:pt x="877" y="2266"/>
                    </a:lnTo>
                    <a:lnTo>
                      <a:pt x="633" y="2680"/>
                    </a:lnTo>
                    <a:lnTo>
                      <a:pt x="414" y="3143"/>
                    </a:lnTo>
                    <a:lnTo>
                      <a:pt x="244" y="3605"/>
                    </a:lnTo>
                    <a:lnTo>
                      <a:pt x="122" y="4093"/>
                    </a:lnTo>
                    <a:lnTo>
                      <a:pt x="49" y="4604"/>
                    </a:lnTo>
                    <a:lnTo>
                      <a:pt x="0" y="5140"/>
                    </a:lnTo>
                    <a:lnTo>
                      <a:pt x="0" y="5140"/>
                    </a:lnTo>
                    <a:lnTo>
                      <a:pt x="24" y="5408"/>
                    </a:lnTo>
                    <a:lnTo>
                      <a:pt x="49" y="5676"/>
                    </a:lnTo>
                    <a:lnTo>
                      <a:pt x="122" y="6187"/>
                    </a:lnTo>
                    <a:lnTo>
                      <a:pt x="244" y="6674"/>
                    </a:lnTo>
                    <a:lnTo>
                      <a:pt x="414" y="7113"/>
                    </a:lnTo>
                    <a:lnTo>
                      <a:pt x="633" y="7551"/>
                    </a:lnTo>
                    <a:lnTo>
                      <a:pt x="852" y="7941"/>
                    </a:lnTo>
                    <a:lnTo>
                      <a:pt x="1096" y="8330"/>
                    </a:lnTo>
                    <a:lnTo>
                      <a:pt x="1364" y="8720"/>
                    </a:lnTo>
                    <a:lnTo>
                      <a:pt x="1900" y="9499"/>
                    </a:lnTo>
                    <a:lnTo>
                      <a:pt x="2143" y="9913"/>
                    </a:lnTo>
                    <a:lnTo>
                      <a:pt x="2387" y="10327"/>
                    </a:lnTo>
                    <a:lnTo>
                      <a:pt x="2606" y="10766"/>
                    </a:lnTo>
                    <a:lnTo>
                      <a:pt x="2801" y="11253"/>
                    </a:lnTo>
                    <a:lnTo>
                      <a:pt x="2971" y="11764"/>
                    </a:lnTo>
                    <a:lnTo>
                      <a:pt x="3093" y="1230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07;p37">
                <a:extLst>
                  <a:ext uri="{FF2B5EF4-FFF2-40B4-BE49-F238E27FC236}">
                    <a16:creationId xmlns:a16="http://schemas.microsoft.com/office/drawing/2014/main" id="{D08EF741-8321-F8FF-74C7-BD4D3212BEAD}"/>
                  </a:ext>
                </a:extLst>
              </p:cNvPr>
              <p:cNvSpPr/>
              <p:nvPr/>
            </p:nvSpPr>
            <p:spPr>
              <a:xfrm>
                <a:off x="68738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1"/>
                    </a:moveTo>
                    <a:lnTo>
                      <a:pt x="1413" y="1"/>
                    </a:lnTo>
                    <a:lnTo>
                      <a:pt x="829" y="2850"/>
                    </a:lnTo>
                    <a:lnTo>
                      <a:pt x="1" y="6674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08;p37">
                <a:extLst>
                  <a:ext uri="{FF2B5EF4-FFF2-40B4-BE49-F238E27FC236}">
                    <a16:creationId xmlns:a16="http://schemas.microsoft.com/office/drawing/2014/main" id="{11448D4A-CF6D-1D33-9DEC-B760F6451EE6}"/>
                  </a:ext>
                </a:extLst>
              </p:cNvPr>
              <p:cNvSpPr/>
              <p:nvPr/>
            </p:nvSpPr>
            <p:spPr>
              <a:xfrm>
                <a:off x="6801975" y="2453200"/>
                <a:ext cx="90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780" fill="none" extrusionOk="0">
                    <a:moveTo>
                      <a:pt x="1" y="73"/>
                    </a:moveTo>
                    <a:lnTo>
                      <a:pt x="829" y="780"/>
                    </a:lnTo>
                    <a:lnTo>
                      <a:pt x="1657" y="73"/>
                    </a:lnTo>
                    <a:lnTo>
                      <a:pt x="1657" y="73"/>
                    </a:lnTo>
                    <a:lnTo>
                      <a:pt x="1730" y="25"/>
                    </a:lnTo>
                    <a:lnTo>
                      <a:pt x="1803" y="0"/>
                    </a:lnTo>
                    <a:lnTo>
                      <a:pt x="1876" y="25"/>
                    </a:lnTo>
                    <a:lnTo>
                      <a:pt x="1949" y="73"/>
                    </a:lnTo>
                    <a:lnTo>
                      <a:pt x="2777" y="780"/>
                    </a:lnTo>
                    <a:lnTo>
                      <a:pt x="3605" y="7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09;p37">
                <a:extLst>
                  <a:ext uri="{FF2B5EF4-FFF2-40B4-BE49-F238E27FC236}">
                    <a16:creationId xmlns:a16="http://schemas.microsoft.com/office/drawing/2014/main" id="{00C7CCDE-7CE5-18EB-7290-81A8D7C7568A}"/>
                  </a:ext>
                </a:extLst>
              </p:cNvPr>
              <p:cNvSpPr/>
              <p:nvPr/>
            </p:nvSpPr>
            <p:spPr>
              <a:xfrm>
                <a:off x="6795900" y="2628550"/>
                <a:ext cx="102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" fill="none" extrusionOk="0">
                    <a:moveTo>
                      <a:pt x="0" y="1"/>
                    </a:moveTo>
                    <a:lnTo>
                      <a:pt x="4092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" name="Ορθογώνιο: Στρογγύλεμα γωνιών 29">
            <a:extLst>
              <a:ext uri="{FF2B5EF4-FFF2-40B4-BE49-F238E27FC236}">
                <a16:creationId xmlns:a16="http://schemas.microsoft.com/office/drawing/2014/main" id="{39B74B4E-0618-C5BE-DCA5-5D30987A581F}"/>
              </a:ext>
            </a:extLst>
          </p:cNvPr>
          <p:cNvSpPr/>
          <p:nvPr/>
        </p:nvSpPr>
        <p:spPr>
          <a:xfrm>
            <a:off x="4881966" y="5269423"/>
            <a:ext cx="1338683" cy="5269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Ορθογώνιο: Στρογγύλεμα γωνιών 30">
            <a:extLst>
              <a:ext uri="{FF2B5EF4-FFF2-40B4-BE49-F238E27FC236}">
                <a16:creationId xmlns:a16="http://schemas.microsoft.com/office/drawing/2014/main" id="{3B50C58E-5EDA-E80E-059D-89C03B43BD59}"/>
              </a:ext>
            </a:extLst>
          </p:cNvPr>
          <p:cNvSpPr/>
          <p:nvPr/>
        </p:nvSpPr>
        <p:spPr>
          <a:xfrm>
            <a:off x="5052447" y="4664045"/>
            <a:ext cx="8431078" cy="481392"/>
          </a:xfrm>
          <a:prstGeom prst="roundRect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B887EDCD-6FB5-BF00-8339-7C17B8DF284C}"/>
              </a:ext>
            </a:extLst>
          </p:cNvPr>
          <p:cNvSpPr/>
          <p:nvPr/>
        </p:nvSpPr>
        <p:spPr>
          <a:xfrm>
            <a:off x="15592004" y="5277799"/>
            <a:ext cx="494976" cy="4813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837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277D2CA5-1CBF-F6FB-ADAA-195ED90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120" y="2520590"/>
            <a:ext cx="13991911" cy="7229445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B66833-5565-8D31-7B6F-B58801F33BDA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(6/7)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0C2B551-69D6-609E-EF30-770CDD327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22C5EA53-E8C0-10CB-1A4A-8463CF747679}"/>
              </a:ext>
            </a:extLst>
          </p:cNvPr>
          <p:cNvGrpSpPr/>
          <p:nvPr/>
        </p:nvGrpSpPr>
        <p:grpSpPr>
          <a:xfrm>
            <a:off x="1398246" y="8184844"/>
            <a:ext cx="15530493" cy="2782149"/>
            <a:chOff x="1238672" y="8036943"/>
            <a:chExt cx="15530493" cy="2782149"/>
          </a:xfrm>
        </p:grpSpPr>
        <p:sp>
          <p:nvSpPr>
            <p:cNvPr id="5" name="Ελεύθερη σχεδίαση: Σχήμα 4">
              <a:extLst>
                <a:ext uri="{FF2B5EF4-FFF2-40B4-BE49-F238E27FC236}">
                  <a16:creationId xmlns:a16="http://schemas.microsoft.com/office/drawing/2014/main" id="{EC2A8A7D-DE83-EC4A-B849-F81CBF7A10FB}"/>
                </a:ext>
              </a:extLst>
            </p:cNvPr>
            <p:cNvSpPr/>
            <p:nvPr/>
          </p:nvSpPr>
          <p:spPr>
            <a:xfrm>
              <a:off x="2446619" y="8788760"/>
              <a:ext cx="14322546" cy="2030332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solidFill>
              <a:srgbClr val="FFFF00"/>
            </a:solidFill>
            <a:ln w="76200">
              <a:solidFill>
                <a:srgbClr val="FF0000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l-GR" sz="28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Προσοχή!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ctr" defTabSz="1066800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 φακός αναζήτησης θα εμφανίσει </a:t>
              </a:r>
              <a:r>
                <a:rPr lang="el-G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όλα</a:t>
              </a: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τα Ορόσημα &amp; Στόχους από το σε Ισχύ ΤΔΕ</a:t>
              </a:r>
            </a:p>
            <a:p>
              <a:pPr marL="0" lvl="0" indent="0" algn="ctr" defTabSz="1066800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l-GR" sz="24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 ΦΥ οφείλει να συμπληρώσει </a:t>
              </a:r>
              <a:r>
                <a:rPr lang="el-GR" sz="2400" u="sng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εκείνο </a:t>
              </a:r>
              <a:r>
                <a:rPr lang="el-GR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που αφορά στο </a:t>
              </a:r>
              <a:r>
                <a:rPr lang="el-GR" sz="24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συγκεκριμένο ΑΙΤΗΜΑ ΠΛΗΡΩΜΗΣ</a:t>
              </a:r>
              <a:endParaRPr lang="el-GR" sz="2800" kern="12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Εικόνα 6" descr="Διακοπή Μέλισσα">
              <a:extLst>
                <a:ext uri="{FF2B5EF4-FFF2-40B4-BE49-F238E27FC236}">
                  <a16:creationId xmlns:a16="http://schemas.microsoft.com/office/drawing/2014/main" id="{7D6F1D8B-6573-8470-0D84-D65E26F1A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672" y="8036943"/>
              <a:ext cx="2001160" cy="2055097"/>
            </a:xfrm>
            <a:prstGeom prst="rect">
              <a:avLst/>
            </a:prstGeom>
          </p:spPr>
        </p:pic>
      </p:grpSp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D3ACAE52-4E8D-8ADD-370B-8F698C5AF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6647" y="2520590"/>
            <a:ext cx="13966885" cy="3795109"/>
          </a:xfrm>
          <a:prstGeom prst="rect">
            <a:avLst/>
          </a:prstGeom>
        </p:spPr>
      </p:pic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19F7EFB9-733C-9E4E-A702-B8E9047DF920}"/>
              </a:ext>
            </a:extLst>
          </p:cNvPr>
          <p:cNvSpPr/>
          <p:nvPr/>
        </p:nvSpPr>
        <p:spPr>
          <a:xfrm>
            <a:off x="4959457" y="5314974"/>
            <a:ext cx="11158780" cy="4813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C6253C4-869E-4F10-4C1A-3DEE7ED7E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8410" y="3439256"/>
            <a:ext cx="181000" cy="2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5831D97-6622-7CB1-6C36-6D369F77B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304" y="2446919"/>
            <a:ext cx="17499867" cy="4772691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4" name="Βέλος: Κάτω 3">
            <a:extLst>
              <a:ext uri="{FF2B5EF4-FFF2-40B4-BE49-F238E27FC236}">
                <a16:creationId xmlns:a16="http://schemas.microsoft.com/office/drawing/2014/main" id="{E5E932F2-69CF-D97E-1D63-0883C8B68B37}"/>
              </a:ext>
            </a:extLst>
          </p:cNvPr>
          <p:cNvSpPr/>
          <p:nvPr/>
        </p:nvSpPr>
        <p:spPr>
          <a:xfrm rot="16200000">
            <a:off x="885349" y="2340150"/>
            <a:ext cx="1105278" cy="1242096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rgbClr val="FFC000"/>
              </a:gs>
              <a:gs pos="79000">
                <a:schemeClr val="tx2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2B45A010-FF8E-F947-D0D8-15601A2A9D73}"/>
              </a:ext>
            </a:extLst>
          </p:cNvPr>
          <p:cNvSpPr/>
          <p:nvPr/>
        </p:nvSpPr>
        <p:spPr>
          <a:xfrm>
            <a:off x="2096814" y="2697725"/>
            <a:ext cx="1056290" cy="5269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41" name="Ομάδα 40">
            <a:extLst>
              <a:ext uri="{FF2B5EF4-FFF2-40B4-BE49-F238E27FC236}">
                <a16:creationId xmlns:a16="http://schemas.microsoft.com/office/drawing/2014/main" id="{0C285DCA-4C34-87E0-D13B-2508239573CE}"/>
              </a:ext>
            </a:extLst>
          </p:cNvPr>
          <p:cNvGrpSpPr/>
          <p:nvPr/>
        </p:nvGrpSpPr>
        <p:grpSpPr>
          <a:xfrm>
            <a:off x="2907222" y="7572505"/>
            <a:ext cx="5863240" cy="1062112"/>
            <a:chOff x="2728968" y="7599132"/>
            <a:chExt cx="5863240" cy="1062112"/>
          </a:xfrm>
        </p:grpSpPr>
        <p:sp>
          <p:nvSpPr>
            <p:cNvPr id="11" name="Ορθογώνιο: Στρογγύλεμα γωνιών 10">
              <a:extLst>
                <a:ext uri="{FF2B5EF4-FFF2-40B4-BE49-F238E27FC236}">
                  <a16:creationId xmlns:a16="http://schemas.microsoft.com/office/drawing/2014/main" id="{021235FE-40D9-B834-CD8E-58C47B03EEA4}"/>
                </a:ext>
              </a:extLst>
            </p:cNvPr>
            <p:cNvSpPr/>
            <p:nvPr/>
          </p:nvSpPr>
          <p:spPr>
            <a:xfrm>
              <a:off x="2728968" y="7599132"/>
              <a:ext cx="5863240" cy="1062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l-GR" sz="2800" b="1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Με τη                          …</a:t>
              </a:r>
            </a:p>
          </p:txBody>
        </p:sp>
        <p:grpSp>
          <p:nvGrpSpPr>
            <p:cNvPr id="14" name="Google Shape;901;p37">
              <a:extLst>
                <a:ext uri="{FF2B5EF4-FFF2-40B4-BE49-F238E27FC236}">
                  <a16:creationId xmlns:a16="http://schemas.microsoft.com/office/drawing/2014/main" id="{D7C34BB3-1EE1-9D3B-56F8-04F2E7A18512}"/>
                </a:ext>
              </a:extLst>
            </p:cNvPr>
            <p:cNvGrpSpPr/>
            <p:nvPr/>
          </p:nvGrpSpPr>
          <p:grpSpPr>
            <a:xfrm>
              <a:off x="2918897" y="7765078"/>
              <a:ext cx="433426" cy="663743"/>
              <a:chOff x="6718575" y="2318624"/>
              <a:chExt cx="256950" cy="407376"/>
            </a:xfrm>
          </p:grpSpPr>
          <p:sp>
            <p:nvSpPr>
              <p:cNvPr id="17" name="Google Shape;902;p37">
                <a:extLst>
                  <a:ext uri="{FF2B5EF4-FFF2-40B4-BE49-F238E27FC236}">
                    <a16:creationId xmlns:a16="http://schemas.microsoft.com/office/drawing/2014/main" id="{F4F22151-7BB2-91D0-A149-0ADF2FCFCB42}"/>
                  </a:ext>
                </a:extLst>
              </p:cNvPr>
              <p:cNvSpPr/>
              <p:nvPr/>
            </p:nvSpPr>
            <p:spPr>
              <a:xfrm>
                <a:off x="6795900" y="2673600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2"/>
                    </a:moveTo>
                    <a:lnTo>
                      <a:pt x="4092" y="1"/>
                    </a:lnTo>
                    <a:lnTo>
                      <a:pt x="0" y="1"/>
                    </a:lnTo>
                    <a:lnTo>
                      <a:pt x="0" y="902"/>
                    </a:lnTo>
                    <a:lnTo>
                      <a:pt x="4092" y="902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03;p37">
                <a:extLst>
                  <a:ext uri="{FF2B5EF4-FFF2-40B4-BE49-F238E27FC236}">
                    <a16:creationId xmlns:a16="http://schemas.microsoft.com/office/drawing/2014/main" id="{C0666F4A-485F-99D7-65B2-59C1602D0FBC}"/>
                  </a:ext>
                </a:extLst>
              </p:cNvPr>
              <p:cNvSpPr/>
              <p:nvPr/>
            </p:nvSpPr>
            <p:spPr>
              <a:xfrm>
                <a:off x="6795900" y="2650475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1"/>
                    </a:moveTo>
                    <a:lnTo>
                      <a:pt x="4092" y="0"/>
                    </a:lnTo>
                    <a:lnTo>
                      <a:pt x="0" y="0"/>
                    </a:lnTo>
                    <a:lnTo>
                      <a:pt x="0" y="901"/>
                    </a:lnTo>
                    <a:lnTo>
                      <a:pt x="4092" y="90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04;p37">
                <a:extLst>
                  <a:ext uri="{FF2B5EF4-FFF2-40B4-BE49-F238E27FC236}">
                    <a16:creationId xmlns:a16="http://schemas.microsoft.com/office/drawing/2014/main" id="{37E9B698-D41D-2DCD-F7B0-51D0E963E35A}"/>
                  </a:ext>
                </a:extLst>
              </p:cNvPr>
              <p:cNvSpPr/>
              <p:nvPr/>
            </p:nvSpPr>
            <p:spPr>
              <a:xfrm>
                <a:off x="6795900" y="2696125"/>
                <a:ext cx="10230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195" fill="none" extrusionOk="0">
                    <a:moveTo>
                      <a:pt x="0" y="1"/>
                    </a:moveTo>
                    <a:lnTo>
                      <a:pt x="0" y="171"/>
                    </a:lnTo>
                    <a:lnTo>
                      <a:pt x="0" y="171"/>
                    </a:lnTo>
                    <a:lnTo>
                      <a:pt x="24" y="318"/>
                    </a:lnTo>
                    <a:lnTo>
                      <a:pt x="98" y="464"/>
                    </a:lnTo>
                    <a:lnTo>
                      <a:pt x="195" y="585"/>
                    </a:lnTo>
                    <a:lnTo>
                      <a:pt x="341" y="659"/>
                    </a:lnTo>
                    <a:lnTo>
                      <a:pt x="1875" y="1170"/>
                    </a:lnTo>
                    <a:lnTo>
                      <a:pt x="1875" y="1170"/>
                    </a:lnTo>
                    <a:lnTo>
                      <a:pt x="2046" y="1194"/>
                    </a:lnTo>
                    <a:lnTo>
                      <a:pt x="2046" y="1194"/>
                    </a:lnTo>
                    <a:lnTo>
                      <a:pt x="2216" y="1170"/>
                    </a:lnTo>
                    <a:lnTo>
                      <a:pt x="3751" y="659"/>
                    </a:lnTo>
                    <a:lnTo>
                      <a:pt x="3751" y="659"/>
                    </a:lnTo>
                    <a:lnTo>
                      <a:pt x="3897" y="585"/>
                    </a:lnTo>
                    <a:lnTo>
                      <a:pt x="3994" y="464"/>
                    </a:lnTo>
                    <a:lnTo>
                      <a:pt x="4067" y="318"/>
                    </a:lnTo>
                    <a:lnTo>
                      <a:pt x="4092" y="171"/>
                    </a:lnTo>
                    <a:lnTo>
                      <a:pt x="4092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05;p37">
                <a:extLst>
                  <a:ext uri="{FF2B5EF4-FFF2-40B4-BE49-F238E27FC236}">
                    <a16:creationId xmlns:a16="http://schemas.microsoft.com/office/drawing/2014/main" id="{79E5F84B-2D71-0D9E-5511-2F405FB457FC}"/>
                  </a:ext>
                </a:extLst>
              </p:cNvPr>
              <p:cNvSpPr/>
              <p:nvPr/>
            </p:nvSpPr>
            <p:spPr>
              <a:xfrm>
                <a:off x="67849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6674"/>
                    </a:moveTo>
                    <a:lnTo>
                      <a:pt x="1413" y="6674"/>
                    </a:lnTo>
                    <a:lnTo>
                      <a:pt x="585" y="2850"/>
                    </a:lnTo>
                    <a:lnTo>
                      <a:pt x="1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06;p37">
                <a:extLst>
                  <a:ext uri="{FF2B5EF4-FFF2-40B4-BE49-F238E27FC236}">
                    <a16:creationId xmlns:a16="http://schemas.microsoft.com/office/drawing/2014/main" id="{423D238F-D4B4-37BC-B354-1B4FD86F7C47}"/>
                  </a:ext>
                </a:extLst>
              </p:cNvPr>
              <p:cNvSpPr/>
              <p:nvPr/>
            </p:nvSpPr>
            <p:spPr>
              <a:xfrm>
                <a:off x="6718575" y="2318624"/>
                <a:ext cx="256950" cy="307525"/>
              </a:xfrm>
              <a:custGeom>
                <a:avLst/>
                <a:gdLst/>
                <a:ahLst/>
                <a:cxnLst/>
                <a:rect l="l" t="t" r="r" b="b"/>
                <a:pathLst>
                  <a:path w="10278" h="12301" fill="none" extrusionOk="0">
                    <a:moveTo>
                      <a:pt x="7185" y="12300"/>
                    </a:moveTo>
                    <a:lnTo>
                      <a:pt x="7185" y="12300"/>
                    </a:lnTo>
                    <a:lnTo>
                      <a:pt x="7307" y="11764"/>
                    </a:lnTo>
                    <a:lnTo>
                      <a:pt x="7477" y="11253"/>
                    </a:lnTo>
                    <a:lnTo>
                      <a:pt x="7672" y="10766"/>
                    </a:lnTo>
                    <a:lnTo>
                      <a:pt x="7891" y="10327"/>
                    </a:lnTo>
                    <a:lnTo>
                      <a:pt x="8135" y="9913"/>
                    </a:lnTo>
                    <a:lnTo>
                      <a:pt x="8378" y="9499"/>
                    </a:lnTo>
                    <a:lnTo>
                      <a:pt x="8914" y="8720"/>
                    </a:lnTo>
                    <a:lnTo>
                      <a:pt x="9182" y="8330"/>
                    </a:lnTo>
                    <a:lnTo>
                      <a:pt x="9425" y="7941"/>
                    </a:lnTo>
                    <a:lnTo>
                      <a:pt x="9645" y="7551"/>
                    </a:lnTo>
                    <a:lnTo>
                      <a:pt x="9864" y="7113"/>
                    </a:lnTo>
                    <a:lnTo>
                      <a:pt x="10034" y="6674"/>
                    </a:lnTo>
                    <a:lnTo>
                      <a:pt x="10156" y="6187"/>
                    </a:lnTo>
                    <a:lnTo>
                      <a:pt x="10229" y="5676"/>
                    </a:lnTo>
                    <a:lnTo>
                      <a:pt x="10253" y="5408"/>
                    </a:lnTo>
                    <a:lnTo>
                      <a:pt x="10278" y="5140"/>
                    </a:lnTo>
                    <a:lnTo>
                      <a:pt x="10278" y="5140"/>
                    </a:lnTo>
                    <a:lnTo>
                      <a:pt x="10229" y="4604"/>
                    </a:lnTo>
                    <a:lnTo>
                      <a:pt x="10156" y="4093"/>
                    </a:lnTo>
                    <a:lnTo>
                      <a:pt x="10034" y="3605"/>
                    </a:lnTo>
                    <a:lnTo>
                      <a:pt x="9864" y="3143"/>
                    </a:lnTo>
                    <a:lnTo>
                      <a:pt x="9645" y="2680"/>
                    </a:lnTo>
                    <a:lnTo>
                      <a:pt x="9401" y="2266"/>
                    </a:lnTo>
                    <a:lnTo>
                      <a:pt x="9084" y="1876"/>
                    </a:lnTo>
                    <a:lnTo>
                      <a:pt x="8768" y="1511"/>
                    </a:lnTo>
                    <a:lnTo>
                      <a:pt x="8402" y="1170"/>
                    </a:lnTo>
                    <a:lnTo>
                      <a:pt x="8013" y="878"/>
                    </a:lnTo>
                    <a:lnTo>
                      <a:pt x="7574" y="634"/>
                    </a:lnTo>
                    <a:lnTo>
                      <a:pt x="7136" y="415"/>
                    </a:lnTo>
                    <a:lnTo>
                      <a:pt x="6673" y="244"/>
                    </a:lnTo>
                    <a:lnTo>
                      <a:pt x="6162" y="98"/>
                    </a:lnTo>
                    <a:lnTo>
                      <a:pt x="5675" y="25"/>
                    </a:lnTo>
                    <a:lnTo>
                      <a:pt x="5139" y="1"/>
                    </a:lnTo>
                    <a:lnTo>
                      <a:pt x="5139" y="1"/>
                    </a:lnTo>
                    <a:lnTo>
                      <a:pt x="4603" y="25"/>
                    </a:lnTo>
                    <a:lnTo>
                      <a:pt x="4116" y="98"/>
                    </a:lnTo>
                    <a:lnTo>
                      <a:pt x="3605" y="244"/>
                    </a:lnTo>
                    <a:lnTo>
                      <a:pt x="3142" y="415"/>
                    </a:lnTo>
                    <a:lnTo>
                      <a:pt x="2703" y="634"/>
                    </a:lnTo>
                    <a:lnTo>
                      <a:pt x="2265" y="878"/>
                    </a:lnTo>
                    <a:lnTo>
                      <a:pt x="1875" y="1170"/>
                    </a:lnTo>
                    <a:lnTo>
                      <a:pt x="1510" y="1511"/>
                    </a:lnTo>
                    <a:lnTo>
                      <a:pt x="1193" y="1876"/>
                    </a:lnTo>
                    <a:lnTo>
                      <a:pt x="877" y="2266"/>
                    </a:lnTo>
                    <a:lnTo>
                      <a:pt x="633" y="2680"/>
                    </a:lnTo>
                    <a:lnTo>
                      <a:pt x="414" y="3143"/>
                    </a:lnTo>
                    <a:lnTo>
                      <a:pt x="244" y="3605"/>
                    </a:lnTo>
                    <a:lnTo>
                      <a:pt x="122" y="4093"/>
                    </a:lnTo>
                    <a:lnTo>
                      <a:pt x="49" y="4604"/>
                    </a:lnTo>
                    <a:lnTo>
                      <a:pt x="0" y="5140"/>
                    </a:lnTo>
                    <a:lnTo>
                      <a:pt x="0" y="5140"/>
                    </a:lnTo>
                    <a:lnTo>
                      <a:pt x="24" y="5408"/>
                    </a:lnTo>
                    <a:lnTo>
                      <a:pt x="49" y="5676"/>
                    </a:lnTo>
                    <a:lnTo>
                      <a:pt x="122" y="6187"/>
                    </a:lnTo>
                    <a:lnTo>
                      <a:pt x="244" y="6674"/>
                    </a:lnTo>
                    <a:lnTo>
                      <a:pt x="414" y="7113"/>
                    </a:lnTo>
                    <a:lnTo>
                      <a:pt x="633" y="7551"/>
                    </a:lnTo>
                    <a:lnTo>
                      <a:pt x="852" y="7941"/>
                    </a:lnTo>
                    <a:lnTo>
                      <a:pt x="1096" y="8330"/>
                    </a:lnTo>
                    <a:lnTo>
                      <a:pt x="1364" y="8720"/>
                    </a:lnTo>
                    <a:lnTo>
                      <a:pt x="1900" y="9499"/>
                    </a:lnTo>
                    <a:lnTo>
                      <a:pt x="2143" y="9913"/>
                    </a:lnTo>
                    <a:lnTo>
                      <a:pt x="2387" y="10327"/>
                    </a:lnTo>
                    <a:lnTo>
                      <a:pt x="2606" y="10766"/>
                    </a:lnTo>
                    <a:lnTo>
                      <a:pt x="2801" y="11253"/>
                    </a:lnTo>
                    <a:lnTo>
                      <a:pt x="2971" y="11764"/>
                    </a:lnTo>
                    <a:lnTo>
                      <a:pt x="3093" y="1230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07;p37">
                <a:extLst>
                  <a:ext uri="{FF2B5EF4-FFF2-40B4-BE49-F238E27FC236}">
                    <a16:creationId xmlns:a16="http://schemas.microsoft.com/office/drawing/2014/main" id="{3BDF914D-B056-825D-EBEA-D99B28BD4D1A}"/>
                  </a:ext>
                </a:extLst>
              </p:cNvPr>
              <p:cNvSpPr/>
              <p:nvPr/>
            </p:nvSpPr>
            <p:spPr>
              <a:xfrm>
                <a:off x="68738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1"/>
                    </a:moveTo>
                    <a:lnTo>
                      <a:pt x="1413" y="1"/>
                    </a:lnTo>
                    <a:lnTo>
                      <a:pt x="829" y="2850"/>
                    </a:lnTo>
                    <a:lnTo>
                      <a:pt x="1" y="6674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08;p37">
                <a:extLst>
                  <a:ext uri="{FF2B5EF4-FFF2-40B4-BE49-F238E27FC236}">
                    <a16:creationId xmlns:a16="http://schemas.microsoft.com/office/drawing/2014/main" id="{73B1E0A4-3CA4-45BC-014F-121E1B306058}"/>
                  </a:ext>
                </a:extLst>
              </p:cNvPr>
              <p:cNvSpPr/>
              <p:nvPr/>
            </p:nvSpPr>
            <p:spPr>
              <a:xfrm>
                <a:off x="6801975" y="2453200"/>
                <a:ext cx="90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780" fill="none" extrusionOk="0">
                    <a:moveTo>
                      <a:pt x="1" y="73"/>
                    </a:moveTo>
                    <a:lnTo>
                      <a:pt x="829" y="780"/>
                    </a:lnTo>
                    <a:lnTo>
                      <a:pt x="1657" y="73"/>
                    </a:lnTo>
                    <a:lnTo>
                      <a:pt x="1657" y="73"/>
                    </a:lnTo>
                    <a:lnTo>
                      <a:pt x="1730" y="25"/>
                    </a:lnTo>
                    <a:lnTo>
                      <a:pt x="1803" y="0"/>
                    </a:lnTo>
                    <a:lnTo>
                      <a:pt x="1876" y="25"/>
                    </a:lnTo>
                    <a:lnTo>
                      <a:pt x="1949" y="73"/>
                    </a:lnTo>
                    <a:lnTo>
                      <a:pt x="2777" y="780"/>
                    </a:lnTo>
                    <a:lnTo>
                      <a:pt x="3605" y="7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09;p37">
                <a:extLst>
                  <a:ext uri="{FF2B5EF4-FFF2-40B4-BE49-F238E27FC236}">
                    <a16:creationId xmlns:a16="http://schemas.microsoft.com/office/drawing/2014/main" id="{AB545AEF-8C17-0483-BFB6-A5A6BE0CE31A}"/>
                  </a:ext>
                </a:extLst>
              </p:cNvPr>
              <p:cNvSpPr/>
              <p:nvPr/>
            </p:nvSpPr>
            <p:spPr>
              <a:xfrm>
                <a:off x="6795900" y="2628550"/>
                <a:ext cx="102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" fill="none" extrusionOk="0">
                    <a:moveTo>
                      <a:pt x="0" y="1"/>
                    </a:moveTo>
                    <a:lnTo>
                      <a:pt x="4092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Ορθογώνιο: Στρογγύλεμα γωνιών 39">
              <a:extLst>
                <a:ext uri="{FF2B5EF4-FFF2-40B4-BE49-F238E27FC236}">
                  <a16:creationId xmlns:a16="http://schemas.microsoft.com/office/drawing/2014/main" id="{09D1E2A3-1F43-C7CE-5B40-E7C7DE80ADFE}"/>
                </a:ext>
              </a:extLst>
            </p:cNvPr>
            <p:cNvSpPr/>
            <p:nvPr/>
          </p:nvSpPr>
          <p:spPr>
            <a:xfrm>
              <a:off x="4631480" y="7825690"/>
              <a:ext cx="2858342" cy="582486"/>
            </a:xfrm>
            <a:prstGeom prst="roundRect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 b="1" dirty="0">
                  <a:latin typeface="Arial Black" panose="020B0A04020102020204" pitchFamily="34" charset="0"/>
                  <a:sym typeface="Wingdings" panose="05000000000000000000" pitchFamily="2" charset="2"/>
                </a:rPr>
                <a:t> Δημιουργία</a:t>
              </a:r>
              <a:endParaRPr lang="el-GR" sz="2400" b="1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42" name="Ορθογώνιο: Στρογγύλεμα γωνιών 41">
            <a:extLst>
              <a:ext uri="{FF2B5EF4-FFF2-40B4-BE49-F238E27FC236}">
                <a16:creationId xmlns:a16="http://schemas.microsoft.com/office/drawing/2014/main" id="{A62AF1A4-C187-394E-B3FE-4E326D4840AC}"/>
              </a:ext>
            </a:extLst>
          </p:cNvPr>
          <p:cNvSpPr/>
          <p:nvPr/>
        </p:nvSpPr>
        <p:spPr>
          <a:xfrm>
            <a:off x="2059037" y="8990210"/>
            <a:ext cx="9418260" cy="898901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44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Το 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Τμήμα Α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συμπληρώνεται με δεδομένα του Έργου</a:t>
            </a:r>
          </a:p>
        </p:txBody>
      </p:sp>
      <p:sp>
        <p:nvSpPr>
          <p:cNvPr id="43" name="Ορθογώνιο: Στρογγύλεμα γωνιών 42">
            <a:extLst>
              <a:ext uri="{FF2B5EF4-FFF2-40B4-BE49-F238E27FC236}">
                <a16:creationId xmlns:a16="http://schemas.microsoft.com/office/drawing/2014/main" id="{DBE32AB3-A50F-6B83-3BB7-234562FDF428}"/>
              </a:ext>
            </a:extLst>
          </p:cNvPr>
          <p:cNvSpPr/>
          <p:nvPr/>
        </p:nvSpPr>
        <p:spPr>
          <a:xfrm>
            <a:off x="1463786" y="10121534"/>
            <a:ext cx="14585511" cy="898901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44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Το 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Τμήμα Β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συμπληρώνεται με το ή τα αντικείμενα για τα οποία δηλώνουμε </a:t>
            </a:r>
            <a:r>
              <a:rPr lang="el-GR" sz="2800" b="1" u="sng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επίτευξη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45771C-71CF-B8D9-B047-2FFC661826C5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(7/7)</a:t>
            </a:r>
          </a:p>
        </p:txBody>
      </p:sp>
    </p:spTree>
    <p:extLst>
      <p:ext uri="{BB962C8B-B14F-4D97-AF65-F5344CB8AC3E}">
        <p14:creationId xmlns:p14="http://schemas.microsoft.com/office/powerpoint/2010/main" val="24373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42" grpId="0" animBg="1"/>
      <p:bldP spid="4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745771C-71CF-B8D9-B047-2FFC661826C5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Τμήμα Α. Γενικά Στοιχεία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75B905D-23B8-1E20-9EAB-68E38B57B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712" y="2333615"/>
            <a:ext cx="12628291" cy="558983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5EFFC10-0FE7-241A-52ED-B276180B5B40}"/>
              </a:ext>
            </a:extLst>
          </p:cNvPr>
          <p:cNvSpPr/>
          <p:nvPr/>
        </p:nvSpPr>
        <p:spPr>
          <a:xfrm>
            <a:off x="15532255" y="2929358"/>
            <a:ext cx="831217" cy="359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262DFE12-6430-9074-F520-804738704F75}"/>
              </a:ext>
            </a:extLst>
          </p:cNvPr>
          <p:cNvSpPr/>
          <p:nvPr/>
        </p:nvSpPr>
        <p:spPr>
          <a:xfrm>
            <a:off x="12304947" y="4122282"/>
            <a:ext cx="2608716" cy="3599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EEE87E3-845D-8054-D3A8-7734C2ED5334}"/>
              </a:ext>
            </a:extLst>
          </p:cNvPr>
          <p:cNvSpPr/>
          <p:nvPr/>
        </p:nvSpPr>
        <p:spPr>
          <a:xfrm>
            <a:off x="6937094" y="4772120"/>
            <a:ext cx="6022163" cy="4790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BE92C4DE-52B3-3613-1306-B3F224167759}"/>
              </a:ext>
            </a:extLst>
          </p:cNvPr>
          <p:cNvSpPr/>
          <p:nvPr/>
        </p:nvSpPr>
        <p:spPr>
          <a:xfrm>
            <a:off x="5194166" y="2868616"/>
            <a:ext cx="494976" cy="481392"/>
          </a:xfrm>
          <a:prstGeom prst="ellipse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C14ED0C3-C52A-0AD8-8DB6-EDA51C50069A}"/>
              </a:ext>
            </a:extLst>
          </p:cNvPr>
          <p:cNvSpPr/>
          <p:nvPr/>
        </p:nvSpPr>
        <p:spPr>
          <a:xfrm>
            <a:off x="5912575" y="4766976"/>
            <a:ext cx="494976" cy="481392"/>
          </a:xfrm>
          <a:prstGeom prst="ellipse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AD502058-912D-F281-80E1-53533AAC4E70}"/>
              </a:ext>
            </a:extLst>
          </p:cNvPr>
          <p:cNvSpPr/>
          <p:nvPr/>
        </p:nvSpPr>
        <p:spPr>
          <a:xfrm>
            <a:off x="1828800" y="9206793"/>
            <a:ext cx="4578751" cy="742894"/>
          </a:xfrm>
          <a:prstGeom prst="roundRect">
            <a:avLst>
              <a:gd name="adj" fmla="val 10000"/>
            </a:avLst>
          </a:prstGeom>
          <a:ln w="76200">
            <a:solidFill>
              <a:srgbClr val="00B0F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44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Το</a:t>
            </a:r>
            <a:r>
              <a:rPr lang="en-US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δελτίο λαμβάνει </a:t>
            </a:r>
            <a:r>
              <a:rPr lang="en-US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ID…</a:t>
            </a:r>
            <a:endParaRPr lang="el-GR" sz="2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E1D1CB1B-C3B9-FABE-FEF0-735780023A1C}"/>
              </a:ext>
            </a:extLst>
          </p:cNvPr>
          <p:cNvSpPr/>
          <p:nvPr/>
        </p:nvSpPr>
        <p:spPr>
          <a:xfrm>
            <a:off x="6725084" y="9190027"/>
            <a:ext cx="9475036" cy="742894"/>
          </a:xfrm>
          <a:prstGeom prst="roundRect">
            <a:avLst>
              <a:gd name="adj" fmla="val 10000"/>
            </a:avLst>
          </a:prstGeom>
          <a:ln w="76200">
            <a:solidFill>
              <a:srgbClr val="00B0F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44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και εμφανίζει το ΤΔΕ από το οποίο άντλησε δεδομένα</a:t>
            </a:r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E37F7767-EDC9-D041-B9BC-327D1A3DB370}"/>
              </a:ext>
            </a:extLst>
          </p:cNvPr>
          <p:cNvSpPr/>
          <p:nvPr/>
        </p:nvSpPr>
        <p:spPr>
          <a:xfrm>
            <a:off x="2151814" y="10158434"/>
            <a:ext cx="14622696" cy="742894"/>
          </a:xfrm>
          <a:prstGeom prst="roundRect">
            <a:avLst>
              <a:gd name="adj" fmla="val 10000"/>
            </a:avLst>
          </a:prstGeom>
          <a:ln w="76200">
            <a:solidFill>
              <a:srgbClr val="00B0F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44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Η </a:t>
            </a:r>
            <a:r>
              <a:rPr lang="el-GR" sz="2800" b="1" kern="12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Περίοδος Αναφοράς 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συμπληρώνεται με βάση τον συνδυασμό 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Έτος &amp; Τρίμηνο </a:t>
            </a:r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3E7EC26C-06E7-26D0-5DB9-F6FC1A246930}"/>
              </a:ext>
            </a:extLst>
          </p:cNvPr>
          <p:cNvSpPr/>
          <p:nvPr/>
        </p:nvSpPr>
        <p:spPr>
          <a:xfrm>
            <a:off x="1577424" y="8248688"/>
            <a:ext cx="13841252" cy="742894"/>
          </a:xfrm>
          <a:prstGeom prst="roundRect">
            <a:avLst>
              <a:gd name="adj" fmla="val 10000"/>
            </a:avLst>
          </a:prstGeom>
          <a:ln w="76200">
            <a:solidFill>
              <a:srgbClr val="00B0F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44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Εμφανίζονται το 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Έτος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και το 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Τρίμηνο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όπως καθορίστηκαν κατά τη </a:t>
            </a:r>
            <a:r>
              <a:rPr lang="el-GR" sz="2800" b="1" kern="12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Δημιουργία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2DB8F87B-26F7-EA2B-BA7B-E7D10D8A7AFB}"/>
              </a:ext>
            </a:extLst>
          </p:cNvPr>
          <p:cNvSpPr/>
          <p:nvPr/>
        </p:nvSpPr>
        <p:spPr>
          <a:xfrm>
            <a:off x="16891425" y="4226625"/>
            <a:ext cx="3016816" cy="2856099"/>
          </a:xfrm>
          <a:prstGeom prst="ellipse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Εμφανίζεται η </a:t>
            </a:r>
            <a:r>
              <a:rPr lang="el-GR" sz="24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Χρήση</a:t>
            </a:r>
            <a:r>
              <a:rPr lang="el-G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την οποία δημιουργήθηκε το Δελτίο </a:t>
            </a:r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2B49BD76-8AE1-8817-0A75-3C874DB70E5F}"/>
              </a:ext>
            </a:extLst>
          </p:cNvPr>
          <p:cNvSpPr/>
          <p:nvPr/>
        </p:nvSpPr>
        <p:spPr>
          <a:xfrm>
            <a:off x="8267365" y="5360166"/>
            <a:ext cx="6502520" cy="479039"/>
          </a:xfrm>
          <a:prstGeom prst="roundRect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451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2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745771C-71CF-B8D9-B047-2FFC661826C5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Τμήμα Β. Δήλωση Επίτευξης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75895AB1-6585-7C6B-96AE-4C79CF323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2309615"/>
            <a:ext cx="15308811" cy="5515745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19" name="Οβάλ 18">
            <a:extLst>
              <a:ext uri="{FF2B5EF4-FFF2-40B4-BE49-F238E27FC236}">
                <a16:creationId xmlns:a16="http://schemas.microsoft.com/office/drawing/2014/main" id="{2341EDEC-6BD5-B656-B0D1-E0B2358F331A}"/>
              </a:ext>
            </a:extLst>
          </p:cNvPr>
          <p:cNvSpPr/>
          <p:nvPr/>
        </p:nvSpPr>
        <p:spPr>
          <a:xfrm>
            <a:off x="16328906" y="6608293"/>
            <a:ext cx="598921" cy="582484"/>
          </a:xfrm>
          <a:prstGeom prst="ellipse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30D13F49-35F4-F110-6395-1FF7D7720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630" y="4139254"/>
            <a:ext cx="9934294" cy="5969165"/>
          </a:xfrm>
          <a:prstGeom prst="rect">
            <a:avLst/>
          </a:prstGeom>
          <a:effectLst>
            <a:glow rad="139700">
              <a:srgbClr val="FF0000">
                <a:alpha val="40000"/>
              </a:srgbClr>
            </a:glow>
            <a:softEdge rad="12700"/>
          </a:effectLst>
        </p:spPr>
      </p:pic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065A6B9A-79A8-5B2F-8C55-771A1956B2A7}"/>
              </a:ext>
            </a:extLst>
          </p:cNvPr>
          <p:cNvSpPr/>
          <p:nvPr/>
        </p:nvSpPr>
        <p:spPr>
          <a:xfrm>
            <a:off x="5713252" y="6221028"/>
            <a:ext cx="3302915" cy="2995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9FDE658D-4258-CD57-6CFD-3CB871F3FE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24" t="51276" r="67810" b="33705"/>
          <a:stretch/>
        </p:blipFill>
        <p:spPr>
          <a:xfrm>
            <a:off x="10769622" y="5654675"/>
            <a:ext cx="3329588" cy="2453380"/>
          </a:xfrm>
          <a:prstGeom prst="rect">
            <a:avLst/>
          </a:prstGeom>
          <a:ln>
            <a:noFill/>
          </a:ln>
          <a:effectLst>
            <a:glow rad="228600">
              <a:srgbClr val="2A63A8">
                <a:alpha val="40000"/>
              </a:srgbClr>
            </a:glow>
            <a:softEdge rad="12700"/>
          </a:effectLst>
        </p:spPr>
      </p:pic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675239D9-6322-B38F-3CCE-C242E2083C3C}"/>
              </a:ext>
            </a:extLst>
          </p:cNvPr>
          <p:cNvSpPr/>
          <p:nvPr/>
        </p:nvSpPr>
        <p:spPr>
          <a:xfrm>
            <a:off x="5713252" y="6645871"/>
            <a:ext cx="3302915" cy="2995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C10256B2-47CB-FEB8-1B0C-48FF00D5D566}"/>
              </a:ext>
            </a:extLst>
          </p:cNvPr>
          <p:cNvSpPr/>
          <p:nvPr/>
        </p:nvSpPr>
        <p:spPr>
          <a:xfrm>
            <a:off x="5713252" y="7070713"/>
            <a:ext cx="3302915" cy="2995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34" name="Ομάδα 33">
            <a:extLst>
              <a:ext uri="{FF2B5EF4-FFF2-40B4-BE49-F238E27FC236}">
                <a16:creationId xmlns:a16="http://schemas.microsoft.com/office/drawing/2014/main" id="{F6F972DC-442C-0470-2A74-59813827FD84}"/>
              </a:ext>
            </a:extLst>
          </p:cNvPr>
          <p:cNvGrpSpPr/>
          <p:nvPr/>
        </p:nvGrpSpPr>
        <p:grpSpPr>
          <a:xfrm>
            <a:off x="10751145" y="6408222"/>
            <a:ext cx="1983729" cy="1647363"/>
            <a:chOff x="10751145" y="6408222"/>
            <a:chExt cx="1983729" cy="1647363"/>
          </a:xfrm>
        </p:grpSpPr>
        <p:sp>
          <p:nvSpPr>
            <p:cNvPr id="29" name="Ορθογώνιο: Στρογγύλεμα γωνιών 28">
              <a:extLst>
                <a:ext uri="{FF2B5EF4-FFF2-40B4-BE49-F238E27FC236}">
                  <a16:creationId xmlns:a16="http://schemas.microsoft.com/office/drawing/2014/main" id="{9F8F9144-7CCB-5586-CCFB-678DA7BA2746}"/>
                </a:ext>
              </a:extLst>
            </p:cNvPr>
            <p:cNvSpPr/>
            <p:nvPr/>
          </p:nvSpPr>
          <p:spPr>
            <a:xfrm>
              <a:off x="10751145" y="7653191"/>
              <a:ext cx="1703995" cy="40239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0" name="Ορθογώνιο: Στρογγύλεμα γωνιών 29">
              <a:extLst>
                <a:ext uri="{FF2B5EF4-FFF2-40B4-BE49-F238E27FC236}">
                  <a16:creationId xmlns:a16="http://schemas.microsoft.com/office/drawing/2014/main" id="{6BDA2DDC-02EC-047B-6271-49658BDF8A3B}"/>
                </a:ext>
              </a:extLst>
            </p:cNvPr>
            <p:cNvSpPr/>
            <p:nvPr/>
          </p:nvSpPr>
          <p:spPr>
            <a:xfrm>
              <a:off x="10769622" y="6408222"/>
              <a:ext cx="1703995" cy="40239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1" name="Δεξιά αγκύλη 30">
              <a:extLst>
                <a:ext uri="{FF2B5EF4-FFF2-40B4-BE49-F238E27FC236}">
                  <a16:creationId xmlns:a16="http://schemas.microsoft.com/office/drawing/2014/main" id="{FA1325F0-6F9B-3EDF-000C-F89ED976ECD2}"/>
                </a:ext>
              </a:extLst>
            </p:cNvPr>
            <p:cNvSpPr/>
            <p:nvPr/>
          </p:nvSpPr>
          <p:spPr>
            <a:xfrm>
              <a:off x="12473617" y="6537175"/>
              <a:ext cx="261257" cy="1288185"/>
            </a:xfrm>
            <a:prstGeom prst="rightBracket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461BBE9-768F-9CCC-3894-A1668008333C}"/>
              </a:ext>
            </a:extLst>
          </p:cNvPr>
          <p:cNvSpPr txBox="1"/>
          <p:nvPr/>
        </p:nvSpPr>
        <p:spPr>
          <a:xfrm>
            <a:off x="12753351" y="6899535"/>
            <a:ext cx="2857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ΑΙΤΗΜΑ ΠΛΗΡΩΜΗΣ</a:t>
            </a:r>
          </a:p>
        </p:txBody>
      </p:sp>
      <p:grpSp>
        <p:nvGrpSpPr>
          <p:cNvPr id="40" name="Ομάδα 39">
            <a:extLst>
              <a:ext uri="{FF2B5EF4-FFF2-40B4-BE49-F238E27FC236}">
                <a16:creationId xmlns:a16="http://schemas.microsoft.com/office/drawing/2014/main" id="{CDBF12A9-7FD2-C376-8284-A0B9E34E0D0E}"/>
              </a:ext>
            </a:extLst>
          </p:cNvPr>
          <p:cNvGrpSpPr/>
          <p:nvPr/>
        </p:nvGrpSpPr>
        <p:grpSpPr>
          <a:xfrm>
            <a:off x="10499771" y="6127666"/>
            <a:ext cx="2235103" cy="2092757"/>
            <a:chOff x="10499771" y="6127666"/>
            <a:chExt cx="2235103" cy="2092757"/>
          </a:xfrm>
        </p:grpSpPr>
        <p:sp>
          <p:nvSpPr>
            <p:cNvPr id="36" name="Ορθογώνιο: Στρογγύλεμα γωνιών 35">
              <a:extLst>
                <a:ext uri="{FF2B5EF4-FFF2-40B4-BE49-F238E27FC236}">
                  <a16:creationId xmlns:a16="http://schemas.microsoft.com/office/drawing/2014/main" id="{F7072575-5FF0-9B19-F9BB-AECE74E72B06}"/>
                </a:ext>
              </a:extLst>
            </p:cNvPr>
            <p:cNvSpPr/>
            <p:nvPr/>
          </p:nvSpPr>
          <p:spPr>
            <a:xfrm>
              <a:off x="10499771" y="6286500"/>
              <a:ext cx="2111329" cy="1933923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38" name="Ευθεία γραμμή σύνδεσης 37">
              <a:extLst>
                <a:ext uri="{FF2B5EF4-FFF2-40B4-BE49-F238E27FC236}">
                  <a16:creationId xmlns:a16="http://schemas.microsoft.com/office/drawing/2014/main" id="{3FB1926B-CF34-FB79-9636-DEE4305EBA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91559" y="6127666"/>
              <a:ext cx="243315" cy="256566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A1D06DE-7E60-54A5-B21D-4BF1F82FB686}"/>
              </a:ext>
            </a:extLst>
          </p:cNvPr>
          <p:cNvSpPr txBox="1"/>
          <p:nvPr/>
        </p:nvSpPr>
        <p:spPr>
          <a:xfrm>
            <a:off x="12601423" y="5706505"/>
            <a:ext cx="2857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rgbClr val="00B0F0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BI-ANNUAL REPORT</a:t>
            </a:r>
            <a:endParaRPr lang="el-GR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101600">
                  <a:srgbClr val="00B0F0">
                    <a:alpha val="40000"/>
                  </a:srgb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2" name="Ορθογώνιο 41">
            <a:extLst>
              <a:ext uri="{FF2B5EF4-FFF2-40B4-BE49-F238E27FC236}">
                <a16:creationId xmlns:a16="http://schemas.microsoft.com/office/drawing/2014/main" id="{0016741C-742C-0E8C-5B28-81D689B17D71}"/>
              </a:ext>
            </a:extLst>
          </p:cNvPr>
          <p:cNvSpPr/>
          <p:nvPr/>
        </p:nvSpPr>
        <p:spPr>
          <a:xfrm>
            <a:off x="3832109" y="1347912"/>
            <a:ext cx="1052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C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ΟΡΟΣΗΜΟ – ΣΤΟΧΟΣ – ΒΗΜΑ ΠΑΡΑΚΟΛΟΥΘΗΣΗΣ </a:t>
            </a:r>
          </a:p>
        </p:txBody>
      </p:sp>
    </p:spTree>
    <p:extLst>
      <p:ext uri="{BB962C8B-B14F-4D97-AF65-F5344CB8AC3E}">
        <p14:creationId xmlns:p14="http://schemas.microsoft.com/office/powerpoint/2010/main" val="418479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  <p:bldP spid="26" grpId="0" animBg="1"/>
      <p:bldP spid="35" grpId="0"/>
      <p:bldP spid="4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745771C-71CF-B8D9-B047-2FFC661826C5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Τμήμα Β. Δήλωση Επίτευξης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17FDF7D-364C-B164-5D76-9AA980589062}"/>
              </a:ext>
            </a:extLst>
          </p:cNvPr>
          <p:cNvSpPr/>
          <p:nvPr/>
        </p:nvSpPr>
        <p:spPr>
          <a:xfrm>
            <a:off x="3832109" y="1347912"/>
            <a:ext cx="1052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C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ΚΟΙΝΟΣ ΔΕΙΚΤΗΣ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CB94689-94FA-54A0-97BD-5405467B1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922" y="2462320"/>
            <a:ext cx="15242127" cy="54871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A5E27552-D6C6-AA90-EB3C-C0388478A8BB}"/>
              </a:ext>
            </a:extLst>
          </p:cNvPr>
          <p:cNvSpPr/>
          <p:nvPr/>
        </p:nvSpPr>
        <p:spPr>
          <a:xfrm>
            <a:off x="16328906" y="6608293"/>
            <a:ext cx="598921" cy="582484"/>
          </a:xfrm>
          <a:prstGeom prst="ellipse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Σύμβολο πολλαπλασιασμού 5">
            <a:extLst>
              <a:ext uri="{FF2B5EF4-FFF2-40B4-BE49-F238E27FC236}">
                <a16:creationId xmlns:a16="http://schemas.microsoft.com/office/drawing/2014/main" id="{2D10AEC1-1EFA-4E36-8303-4C9E613D34B2}"/>
              </a:ext>
            </a:extLst>
          </p:cNvPr>
          <p:cNvSpPr/>
          <p:nvPr/>
        </p:nvSpPr>
        <p:spPr>
          <a:xfrm>
            <a:off x="9905016" y="6371440"/>
            <a:ext cx="1718441" cy="1051144"/>
          </a:xfrm>
          <a:prstGeom prst="mathMultiply">
            <a:avLst/>
          </a:prstGeom>
          <a:solidFill>
            <a:srgbClr val="FF0000">
              <a:alpha val="30000"/>
            </a:srgb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CDDA83B-EA91-84DF-AB3A-5C4C8ECF1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967" y="4152973"/>
            <a:ext cx="10904105" cy="628265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C28E710B-1446-8027-3756-C8A42E29C113}"/>
              </a:ext>
            </a:extLst>
          </p:cNvPr>
          <p:cNvSpPr/>
          <p:nvPr/>
        </p:nvSpPr>
        <p:spPr>
          <a:xfrm>
            <a:off x="5283200" y="5803900"/>
            <a:ext cx="3670300" cy="4953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10283FEB-7D96-79BF-902A-A3A242461372}"/>
              </a:ext>
            </a:extLst>
          </p:cNvPr>
          <p:cNvSpPr/>
          <p:nvPr/>
        </p:nvSpPr>
        <p:spPr>
          <a:xfrm>
            <a:off x="10674586" y="5803900"/>
            <a:ext cx="1714500" cy="4953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042DFB6B-5446-E6CF-2245-4152B79A1D24}"/>
              </a:ext>
            </a:extLst>
          </p:cNvPr>
          <p:cNvSpPr/>
          <p:nvPr/>
        </p:nvSpPr>
        <p:spPr>
          <a:xfrm>
            <a:off x="5283200" y="6486950"/>
            <a:ext cx="3670300" cy="4953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88E72A17-D496-21C9-2632-E99AFC5FED82}"/>
              </a:ext>
            </a:extLst>
          </p:cNvPr>
          <p:cNvSpPr/>
          <p:nvPr/>
        </p:nvSpPr>
        <p:spPr>
          <a:xfrm>
            <a:off x="5283200" y="9223616"/>
            <a:ext cx="2832100" cy="106338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4611910F-5CD8-5DD6-EB6A-44CC900157C1}"/>
              </a:ext>
            </a:extLst>
          </p:cNvPr>
          <p:cNvSpPr/>
          <p:nvPr/>
        </p:nvSpPr>
        <p:spPr>
          <a:xfrm>
            <a:off x="5283200" y="7112000"/>
            <a:ext cx="2832100" cy="8778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9ADDA821-768B-5D6F-5804-EF87382C7868}"/>
              </a:ext>
            </a:extLst>
          </p:cNvPr>
          <p:cNvSpPr/>
          <p:nvPr/>
        </p:nvSpPr>
        <p:spPr>
          <a:xfrm>
            <a:off x="5283200" y="8141694"/>
            <a:ext cx="3835400" cy="877853"/>
          </a:xfrm>
          <a:prstGeom prst="roundRect">
            <a:avLst/>
          </a:prstGeom>
          <a:solidFill>
            <a:srgbClr val="FFFF00">
              <a:alpha val="30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B8238B-B9F3-A907-7D62-6E536D885E19}"/>
              </a:ext>
            </a:extLst>
          </p:cNvPr>
          <p:cNvSpPr txBox="1"/>
          <p:nvPr/>
        </p:nvSpPr>
        <p:spPr>
          <a:xfrm>
            <a:off x="8325533" y="9556583"/>
            <a:ext cx="513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rgbClr val="00B050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Τεκμηρίωση Επίτευξης Κοινού Δείκτη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2B33A5-34D5-31B7-D89C-2257D857DD56}"/>
              </a:ext>
            </a:extLst>
          </p:cNvPr>
          <p:cNvSpPr txBox="1"/>
          <p:nvPr/>
        </p:nvSpPr>
        <p:spPr>
          <a:xfrm>
            <a:off x="8196003" y="7319178"/>
            <a:ext cx="572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Μεθοδολογίας προσδιορισμού της Εκτίμησης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E03AC9-8790-BBC3-FF4F-AC99F8FC5ECD}"/>
              </a:ext>
            </a:extLst>
          </p:cNvPr>
          <p:cNvSpPr txBox="1"/>
          <p:nvPr/>
        </p:nvSpPr>
        <p:spPr>
          <a:xfrm>
            <a:off x="9163493" y="8370322"/>
            <a:ext cx="572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rgbClr val="00B0F0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Αιτιολόγηση μη διαθεσιμότητας Δεδομένων</a:t>
            </a:r>
          </a:p>
        </p:txBody>
      </p:sp>
      <p:cxnSp>
        <p:nvCxnSpPr>
          <p:cNvPr id="37" name="Ευθεία γραμμή σύνδεσης 36">
            <a:extLst>
              <a:ext uri="{FF2B5EF4-FFF2-40B4-BE49-F238E27FC236}">
                <a16:creationId xmlns:a16="http://schemas.microsoft.com/office/drawing/2014/main" id="{8DC47D0D-3AED-F587-B05C-0449B8943F1B}"/>
              </a:ext>
            </a:extLst>
          </p:cNvPr>
          <p:cNvCxnSpPr>
            <a:cxnSpLocks/>
          </p:cNvCxnSpPr>
          <p:nvPr/>
        </p:nvCxnSpPr>
        <p:spPr>
          <a:xfrm>
            <a:off x="9014460" y="6013451"/>
            <a:ext cx="161544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>
            <a:extLst>
              <a:ext uri="{FF2B5EF4-FFF2-40B4-BE49-F238E27FC236}">
                <a16:creationId xmlns:a16="http://schemas.microsoft.com/office/drawing/2014/main" id="{AE861A13-1A7C-F704-765B-83459D0B1460}"/>
              </a:ext>
            </a:extLst>
          </p:cNvPr>
          <p:cNvCxnSpPr>
            <a:cxnSpLocks/>
          </p:cNvCxnSpPr>
          <p:nvPr/>
        </p:nvCxnSpPr>
        <p:spPr>
          <a:xfrm flipV="1">
            <a:off x="8115300" y="6299200"/>
            <a:ext cx="2618740" cy="101997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Εικόνα 45" descr="Διακοπή Μέλισσα">
            <a:extLst>
              <a:ext uri="{FF2B5EF4-FFF2-40B4-BE49-F238E27FC236}">
                <a16:creationId xmlns:a16="http://schemas.microsoft.com/office/drawing/2014/main" id="{01BB8849-EAD7-63C3-2179-C05C62ACD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789" y="3770204"/>
            <a:ext cx="1964593" cy="1884471"/>
          </a:xfrm>
          <a:prstGeom prst="rect">
            <a:avLst/>
          </a:prstGeom>
        </p:spPr>
      </p:pic>
      <p:sp>
        <p:nvSpPr>
          <p:cNvPr id="47" name="Οβάλ 46">
            <a:extLst>
              <a:ext uri="{FF2B5EF4-FFF2-40B4-BE49-F238E27FC236}">
                <a16:creationId xmlns:a16="http://schemas.microsoft.com/office/drawing/2014/main" id="{C17FF458-734C-E271-28C0-12AA77128911}"/>
              </a:ext>
            </a:extLst>
          </p:cNvPr>
          <p:cNvSpPr/>
          <p:nvPr/>
        </p:nvSpPr>
        <p:spPr>
          <a:xfrm>
            <a:off x="12986469" y="1976938"/>
            <a:ext cx="3016816" cy="2856099"/>
          </a:xfrm>
          <a:prstGeom prst="ellipse">
            <a:avLst/>
          </a:prstGeom>
          <a:solidFill>
            <a:srgbClr val="FFFF00">
              <a:alpha val="60000"/>
            </a:srgbClr>
          </a:solidFill>
          <a:ln w="57150">
            <a:noFill/>
          </a:ln>
          <a:effectLst>
            <a:glow rad="228600">
              <a:schemeClr val="accent2">
                <a:satMod val="1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Μη διαθέσιμα απολογιστικά στοιχεία επίτευξης του  ΚΔ </a:t>
            </a:r>
          </a:p>
        </p:txBody>
      </p:sp>
    </p:spTree>
    <p:extLst>
      <p:ext uri="{BB962C8B-B14F-4D97-AF65-F5344CB8AC3E}">
        <p14:creationId xmlns:p14="http://schemas.microsoft.com/office/powerpoint/2010/main" val="14013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20" grpId="0"/>
      <p:bldP spid="23" grpId="0"/>
      <p:bldP spid="27" grpId="0"/>
      <p:bldP spid="4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745771C-71CF-B8D9-B047-2FFC661826C5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Τμήμα Γ. Επαλήθευση από το ΥΕ 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BF6A258-B464-0866-A714-B5308FCAB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895" y="2397696"/>
            <a:ext cx="15173592" cy="5374203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8D372511-A055-E5A9-EBBC-8E1272D6A6CE}"/>
              </a:ext>
            </a:extLst>
          </p:cNvPr>
          <p:cNvSpPr/>
          <p:nvPr/>
        </p:nvSpPr>
        <p:spPr>
          <a:xfrm>
            <a:off x="4252685" y="5004268"/>
            <a:ext cx="4731658" cy="12513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E43F8898-3246-B62E-0597-C741F235EF93}"/>
              </a:ext>
            </a:extLst>
          </p:cNvPr>
          <p:cNvSpPr/>
          <p:nvPr/>
        </p:nvSpPr>
        <p:spPr>
          <a:xfrm>
            <a:off x="4282802" y="6255658"/>
            <a:ext cx="4731658" cy="110308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698305C-3719-2CCA-73A5-04EC544E4341}"/>
              </a:ext>
            </a:extLst>
          </p:cNvPr>
          <p:cNvSpPr/>
          <p:nvPr/>
        </p:nvSpPr>
        <p:spPr>
          <a:xfrm>
            <a:off x="5846266" y="8168432"/>
            <a:ext cx="11849819" cy="2265728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ερώτηση επαλήθευσης 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 το ΥΠΟΥΡΓΕΙΟ ΕΥΘΥΝΗΣ είναι </a:t>
            </a:r>
            <a:r>
              <a:rPr lang="el-GR" sz="28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διπλή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defTabSz="7556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(α)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Για δελτίο 3.6 για </a:t>
            </a:r>
            <a:r>
              <a:rPr lang="el-G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ΑΙΤΗΜΑ ΠΛΗΡΩΜΗΣ</a:t>
            </a:r>
          </a:p>
          <a:p>
            <a:pPr algn="ctr" defTabSz="7556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(β)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Για δελτίο 3.6 για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BI-ANNUAL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ή για </a:t>
            </a:r>
            <a:r>
              <a:rPr lang="el-G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ΑΝΑΦΟΡΑ ΚΟΙΝΩΝ ΔΕΙΚΤΩΝ  </a:t>
            </a:r>
          </a:p>
        </p:txBody>
      </p:sp>
    </p:spTree>
    <p:extLst>
      <p:ext uri="{BB962C8B-B14F-4D97-AF65-F5344CB8AC3E}">
        <p14:creationId xmlns:p14="http://schemas.microsoft.com/office/powerpoint/2010/main" val="183550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24199" y="2910390"/>
            <a:ext cx="640715" cy="234950"/>
            <a:chOff x="7724199" y="2910390"/>
            <a:chExt cx="640715" cy="234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24199" y="2910393"/>
              <a:ext cx="412798" cy="2346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2571" y="2910390"/>
              <a:ext cx="192203" cy="23393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8412989" y="2914487"/>
            <a:ext cx="46355" cy="226060"/>
          </a:xfrm>
          <a:custGeom>
            <a:avLst/>
            <a:gdLst/>
            <a:ahLst/>
            <a:cxnLst/>
            <a:rect l="l" t="t" r="r" b="b"/>
            <a:pathLst>
              <a:path w="46354" h="226060">
                <a:moveTo>
                  <a:pt x="46176" y="0"/>
                </a:moveTo>
                <a:lnTo>
                  <a:pt x="0" y="0"/>
                </a:lnTo>
                <a:lnTo>
                  <a:pt x="0" y="225731"/>
                </a:lnTo>
                <a:lnTo>
                  <a:pt x="46176" y="225731"/>
                </a:lnTo>
                <a:lnTo>
                  <a:pt x="461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07388" y="2910397"/>
            <a:ext cx="435716" cy="23461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9046740" y="2910393"/>
            <a:ext cx="1149350" cy="234950"/>
            <a:chOff x="9046740" y="2910393"/>
            <a:chExt cx="1149350" cy="2349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6740" y="2914491"/>
              <a:ext cx="384750" cy="2257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58859" y="2910393"/>
              <a:ext cx="387818" cy="22998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74044" y="2914487"/>
              <a:ext cx="46355" cy="226060"/>
            </a:xfrm>
            <a:custGeom>
              <a:avLst/>
              <a:gdLst/>
              <a:ahLst/>
              <a:cxnLst/>
              <a:rect l="l" t="t" r="r" b="b"/>
              <a:pathLst>
                <a:path w="46354" h="226060">
                  <a:moveTo>
                    <a:pt x="46166" y="0"/>
                  </a:moveTo>
                  <a:lnTo>
                    <a:pt x="0" y="0"/>
                  </a:lnTo>
                  <a:lnTo>
                    <a:pt x="0" y="225731"/>
                  </a:lnTo>
                  <a:lnTo>
                    <a:pt x="46166" y="225731"/>
                  </a:lnTo>
                  <a:lnTo>
                    <a:pt x="461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55433" y="2910397"/>
              <a:ext cx="240086" cy="23461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0274540" y="2906633"/>
            <a:ext cx="1756410" cy="238125"/>
            <a:chOff x="10274540" y="2906633"/>
            <a:chExt cx="1756410" cy="23812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74540" y="2910391"/>
              <a:ext cx="216831" cy="2298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18724" y="2910391"/>
              <a:ext cx="192203" cy="23393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37611" y="2910391"/>
              <a:ext cx="216831" cy="22983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81804" y="2910391"/>
              <a:ext cx="421004" cy="22983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430162" y="2910395"/>
              <a:ext cx="220946" cy="229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692135" y="2906633"/>
              <a:ext cx="252065" cy="23358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984556" y="3042432"/>
              <a:ext cx="46355" cy="97790"/>
            </a:xfrm>
            <a:custGeom>
              <a:avLst/>
              <a:gdLst/>
              <a:ahLst/>
              <a:cxnLst/>
              <a:rect l="l" t="t" r="r" b="b"/>
              <a:pathLst>
                <a:path w="46354" h="97789">
                  <a:moveTo>
                    <a:pt x="0" y="97790"/>
                  </a:moveTo>
                  <a:lnTo>
                    <a:pt x="46166" y="97790"/>
                  </a:lnTo>
                  <a:lnTo>
                    <a:pt x="46166" y="0"/>
                  </a:lnTo>
                  <a:lnTo>
                    <a:pt x="0" y="0"/>
                  </a:lnTo>
                  <a:lnTo>
                    <a:pt x="0" y="97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1984556" y="2914162"/>
            <a:ext cx="395605" cy="226060"/>
            <a:chOff x="11984556" y="2914162"/>
            <a:chExt cx="395605" cy="226060"/>
          </a:xfrm>
        </p:grpSpPr>
        <p:sp>
          <p:nvSpPr>
            <p:cNvPr id="21" name="object 21"/>
            <p:cNvSpPr/>
            <p:nvPr/>
          </p:nvSpPr>
          <p:spPr>
            <a:xfrm>
              <a:off x="11984546" y="2914173"/>
              <a:ext cx="192405" cy="226060"/>
            </a:xfrm>
            <a:custGeom>
              <a:avLst/>
              <a:gdLst/>
              <a:ahLst/>
              <a:cxnLst/>
              <a:rect l="l" t="t" r="r" b="b"/>
              <a:pathLst>
                <a:path w="192404" h="226060">
                  <a:moveTo>
                    <a:pt x="192201" y="0"/>
                  </a:moveTo>
                  <a:lnTo>
                    <a:pt x="146037" y="0"/>
                  </a:lnTo>
                  <a:lnTo>
                    <a:pt x="146037" y="86360"/>
                  </a:lnTo>
                  <a:lnTo>
                    <a:pt x="46177" y="86360"/>
                  </a:lnTo>
                  <a:lnTo>
                    <a:pt x="46177" y="0"/>
                  </a:lnTo>
                  <a:lnTo>
                    <a:pt x="0" y="0"/>
                  </a:lnTo>
                  <a:lnTo>
                    <a:pt x="0" y="86360"/>
                  </a:lnTo>
                  <a:lnTo>
                    <a:pt x="0" y="128270"/>
                  </a:lnTo>
                  <a:lnTo>
                    <a:pt x="146037" y="128270"/>
                  </a:lnTo>
                  <a:lnTo>
                    <a:pt x="146037" y="226060"/>
                  </a:lnTo>
                  <a:lnTo>
                    <a:pt x="192201" y="226060"/>
                  </a:lnTo>
                  <a:lnTo>
                    <a:pt x="192201" y="128270"/>
                  </a:lnTo>
                  <a:lnTo>
                    <a:pt x="192201" y="86360"/>
                  </a:lnTo>
                  <a:lnTo>
                    <a:pt x="1922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210962" y="2914497"/>
              <a:ext cx="168947" cy="22572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300306" y="3252392"/>
            <a:ext cx="494665" cy="229870"/>
            <a:chOff x="8300306" y="3252392"/>
            <a:chExt cx="494665" cy="229870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00306" y="3252392"/>
              <a:ext cx="421010" cy="22983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748665" y="3256497"/>
              <a:ext cx="46355" cy="226060"/>
            </a:xfrm>
            <a:custGeom>
              <a:avLst/>
              <a:gdLst/>
              <a:ahLst/>
              <a:cxnLst/>
              <a:rect l="l" t="t" r="r" b="b"/>
              <a:pathLst>
                <a:path w="46354" h="226060">
                  <a:moveTo>
                    <a:pt x="46176" y="0"/>
                  </a:moveTo>
                  <a:lnTo>
                    <a:pt x="0" y="0"/>
                  </a:lnTo>
                  <a:lnTo>
                    <a:pt x="0" y="225731"/>
                  </a:lnTo>
                  <a:lnTo>
                    <a:pt x="46176" y="225731"/>
                  </a:lnTo>
                  <a:lnTo>
                    <a:pt x="46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8896765" y="3252392"/>
            <a:ext cx="1408430" cy="234950"/>
            <a:chOff x="8896765" y="3252392"/>
            <a:chExt cx="1408430" cy="234950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96765" y="3252392"/>
              <a:ext cx="216831" cy="22983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40949" y="3252392"/>
              <a:ext cx="192203" cy="2339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368384" y="3252393"/>
              <a:ext cx="240086" cy="23463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644037" y="3256324"/>
              <a:ext cx="156210" cy="226060"/>
            </a:xfrm>
            <a:custGeom>
              <a:avLst/>
              <a:gdLst/>
              <a:ahLst/>
              <a:cxnLst/>
              <a:rect l="l" t="t" r="r" b="b"/>
              <a:pathLst>
                <a:path w="156209" h="226060">
                  <a:moveTo>
                    <a:pt x="155956" y="184150"/>
                  </a:moveTo>
                  <a:lnTo>
                    <a:pt x="46164" y="184150"/>
                  </a:lnTo>
                  <a:lnTo>
                    <a:pt x="46164" y="127000"/>
                  </a:lnTo>
                  <a:lnTo>
                    <a:pt x="123799" y="127000"/>
                  </a:lnTo>
                  <a:lnTo>
                    <a:pt x="123799" y="87630"/>
                  </a:lnTo>
                  <a:lnTo>
                    <a:pt x="46164" y="87630"/>
                  </a:lnTo>
                  <a:lnTo>
                    <a:pt x="46164" y="41910"/>
                  </a:lnTo>
                  <a:lnTo>
                    <a:pt x="151853" y="41910"/>
                  </a:lnTo>
                  <a:lnTo>
                    <a:pt x="151853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87630"/>
                  </a:lnTo>
                  <a:lnTo>
                    <a:pt x="0" y="127000"/>
                  </a:lnTo>
                  <a:lnTo>
                    <a:pt x="0" y="184150"/>
                  </a:lnTo>
                  <a:lnTo>
                    <a:pt x="0" y="226060"/>
                  </a:lnTo>
                  <a:lnTo>
                    <a:pt x="155956" y="226060"/>
                  </a:lnTo>
                  <a:lnTo>
                    <a:pt x="155956" y="184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36592" y="3256316"/>
              <a:ext cx="395363" cy="22605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258964" y="3256497"/>
              <a:ext cx="46355" cy="226060"/>
            </a:xfrm>
            <a:custGeom>
              <a:avLst/>
              <a:gdLst/>
              <a:ahLst/>
              <a:cxnLst/>
              <a:rect l="l" t="t" r="r" b="b"/>
              <a:pathLst>
                <a:path w="46354" h="226060">
                  <a:moveTo>
                    <a:pt x="46176" y="0"/>
                  </a:moveTo>
                  <a:lnTo>
                    <a:pt x="0" y="0"/>
                  </a:lnTo>
                  <a:lnTo>
                    <a:pt x="0" y="225731"/>
                  </a:lnTo>
                  <a:lnTo>
                    <a:pt x="46176" y="225731"/>
                  </a:lnTo>
                  <a:lnTo>
                    <a:pt x="46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10353345" y="3252399"/>
            <a:ext cx="436245" cy="234950"/>
          </a:xfrm>
          <a:custGeom>
            <a:avLst/>
            <a:gdLst/>
            <a:ahLst/>
            <a:cxnLst/>
            <a:rect l="l" t="t" r="r" b="b"/>
            <a:pathLst>
              <a:path w="436245" h="234950">
                <a:moveTo>
                  <a:pt x="198716" y="229831"/>
                </a:moveTo>
                <a:lnTo>
                  <a:pt x="100888" y="110477"/>
                </a:lnTo>
                <a:lnTo>
                  <a:pt x="187426" y="4102"/>
                </a:lnTo>
                <a:lnTo>
                  <a:pt x="132359" y="4102"/>
                </a:lnTo>
                <a:lnTo>
                  <a:pt x="46177" y="109105"/>
                </a:lnTo>
                <a:lnTo>
                  <a:pt x="46177" y="4102"/>
                </a:lnTo>
                <a:lnTo>
                  <a:pt x="0" y="4102"/>
                </a:lnTo>
                <a:lnTo>
                  <a:pt x="0" y="229831"/>
                </a:lnTo>
                <a:lnTo>
                  <a:pt x="46177" y="229831"/>
                </a:lnTo>
                <a:lnTo>
                  <a:pt x="46177" y="112191"/>
                </a:lnTo>
                <a:lnTo>
                  <a:pt x="142963" y="229831"/>
                </a:lnTo>
                <a:lnTo>
                  <a:pt x="198716" y="229831"/>
                </a:lnTo>
                <a:close/>
              </a:path>
              <a:path w="436245" h="234950">
                <a:moveTo>
                  <a:pt x="435724" y="117309"/>
                </a:moveTo>
                <a:lnTo>
                  <a:pt x="433527" y="93497"/>
                </a:lnTo>
                <a:lnTo>
                  <a:pt x="426923" y="71653"/>
                </a:lnTo>
                <a:lnTo>
                  <a:pt x="415912" y="51777"/>
                </a:lnTo>
                <a:lnTo>
                  <a:pt x="408152" y="42760"/>
                </a:lnTo>
                <a:lnTo>
                  <a:pt x="400507" y="33858"/>
                </a:lnTo>
                <a:lnTo>
                  <a:pt x="387845" y="23825"/>
                </a:lnTo>
                <a:lnTo>
                  <a:pt x="387845" y="116979"/>
                </a:lnTo>
                <a:lnTo>
                  <a:pt x="386562" y="132499"/>
                </a:lnTo>
                <a:lnTo>
                  <a:pt x="367334" y="170319"/>
                </a:lnTo>
                <a:lnTo>
                  <a:pt x="330390" y="189890"/>
                </a:lnTo>
                <a:lnTo>
                  <a:pt x="315328" y="191198"/>
                </a:lnTo>
                <a:lnTo>
                  <a:pt x="300139" y="189903"/>
                </a:lnTo>
                <a:lnTo>
                  <a:pt x="263004" y="170675"/>
                </a:lnTo>
                <a:lnTo>
                  <a:pt x="243776" y="132956"/>
                </a:lnTo>
                <a:lnTo>
                  <a:pt x="242493" y="117309"/>
                </a:lnTo>
                <a:lnTo>
                  <a:pt x="243776" y="101930"/>
                </a:lnTo>
                <a:lnTo>
                  <a:pt x="263004" y="63957"/>
                </a:lnTo>
                <a:lnTo>
                  <a:pt x="299948" y="44411"/>
                </a:lnTo>
                <a:lnTo>
                  <a:pt x="314998" y="43103"/>
                </a:lnTo>
                <a:lnTo>
                  <a:pt x="315683" y="42760"/>
                </a:lnTo>
                <a:lnTo>
                  <a:pt x="356400" y="54495"/>
                </a:lnTo>
                <a:lnTo>
                  <a:pt x="382714" y="87566"/>
                </a:lnTo>
                <a:lnTo>
                  <a:pt x="387845" y="116979"/>
                </a:lnTo>
                <a:lnTo>
                  <a:pt x="387845" y="23825"/>
                </a:lnTo>
                <a:lnTo>
                  <a:pt x="381838" y="19050"/>
                </a:lnTo>
                <a:lnTo>
                  <a:pt x="361416" y="8470"/>
                </a:lnTo>
                <a:lnTo>
                  <a:pt x="339255" y="2120"/>
                </a:lnTo>
                <a:lnTo>
                  <a:pt x="315328" y="0"/>
                </a:lnTo>
                <a:lnTo>
                  <a:pt x="291312" y="2120"/>
                </a:lnTo>
                <a:lnTo>
                  <a:pt x="248907" y="19050"/>
                </a:lnTo>
                <a:lnTo>
                  <a:pt x="215265" y="51777"/>
                </a:lnTo>
                <a:lnTo>
                  <a:pt x="197827" y="93497"/>
                </a:lnTo>
                <a:lnTo>
                  <a:pt x="195643" y="117309"/>
                </a:lnTo>
                <a:lnTo>
                  <a:pt x="197827" y="141122"/>
                </a:lnTo>
                <a:lnTo>
                  <a:pt x="215265" y="182854"/>
                </a:lnTo>
                <a:lnTo>
                  <a:pt x="248907" y="215582"/>
                </a:lnTo>
                <a:lnTo>
                  <a:pt x="291312" y="232511"/>
                </a:lnTo>
                <a:lnTo>
                  <a:pt x="315328" y="234619"/>
                </a:lnTo>
                <a:lnTo>
                  <a:pt x="339255" y="232511"/>
                </a:lnTo>
                <a:lnTo>
                  <a:pt x="361416" y="226161"/>
                </a:lnTo>
                <a:lnTo>
                  <a:pt x="381838" y="215582"/>
                </a:lnTo>
                <a:lnTo>
                  <a:pt x="400507" y="200774"/>
                </a:lnTo>
                <a:lnTo>
                  <a:pt x="408736" y="191198"/>
                </a:lnTo>
                <a:lnTo>
                  <a:pt x="415912" y="182854"/>
                </a:lnTo>
                <a:lnTo>
                  <a:pt x="426923" y="162966"/>
                </a:lnTo>
                <a:lnTo>
                  <a:pt x="433527" y="141122"/>
                </a:lnTo>
                <a:lnTo>
                  <a:pt x="435724" y="1173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796930" y="3256324"/>
            <a:ext cx="264160" cy="226060"/>
          </a:xfrm>
          <a:custGeom>
            <a:avLst/>
            <a:gdLst/>
            <a:ahLst/>
            <a:cxnLst/>
            <a:rect l="l" t="t" r="r" b="b"/>
            <a:pathLst>
              <a:path w="264159" h="226060">
                <a:moveTo>
                  <a:pt x="190842" y="0"/>
                </a:moveTo>
                <a:lnTo>
                  <a:pt x="0" y="0"/>
                </a:lnTo>
                <a:lnTo>
                  <a:pt x="0" y="41910"/>
                </a:lnTo>
                <a:lnTo>
                  <a:pt x="72174" y="41910"/>
                </a:lnTo>
                <a:lnTo>
                  <a:pt x="72174" y="226060"/>
                </a:lnTo>
                <a:lnTo>
                  <a:pt x="118338" y="226060"/>
                </a:lnTo>
                <a:lnTo>
                  <a:pt x="118338" y="41910"/>
                </a:lnTo>
                <a:lnTo>
                  <a:pt x="190842" y="41910"/>
                </a:lnTo>
                <a:lnTo>
                  <a:pt x="190842" y="0"/>
                </a:lnTo>
                <a:close/>
              </a:path>
              <a:path w="264159" h="226060">
                <a:moveTo>
                  <a:pt x="264033" y="128117"/>
                </a:moveTo>
                <a:lnTo>
                  <a:pt x="217868" y="128117"/>
                </a:lnTo>
                <a:lnTo>
                  <a:pt x="217868" y="225907"/>
                </a:lnTo>
                <a:lnTo>
                  <a:pt x="264033" y="225907"/>
                </a:lnTo>
                <a:lnTo>
                  <a:pt x="264033" y="1281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014799" y="3256171"/>
            <a:ext cx="192405" cy="226060"/>
          </a:xfrm>
          <a:custGeom>
            <a:avLst/>
            <a:gdLst/>
            <a:ahLst/>
            <a:cxnLst/>
            <a:rect l="l" t="t" r="r" b="b"/>
            <a:pathLst>
              <a:path w="192404" h="226060">
                <a:moveTo>
                  <a:pt x="192201" y="0"/>
                </a:moveTo>
                <a:lnTo>
                  <a:pt x="146037" y="0"/>
                </a:lnTo>
                <a:lnTo>
                  <a:pt x="146037" y="86360"/>
                </a:lnTo>
                <a:lnTo>
                  <a:pt x="46164" y="86360"/>
                </a:lnTo>
                <a:lnTo>
                  <a:pt x="46164" y="0"/>
                </a:lnTo>
                <a:lnTo>
                  <a:pt x="0" y="0"/>
                </a:lnTo>
                <a:lnTo>
                  <a:pt x="0" y="86360"/>
                </a:lnTo>
                <a:lnTo>
                  <a:pt x="0" y="128270"/>
                </a:lnTo>
                <a:lnTo>
                  <a:pt x="146037" y="128270"/>
                </a:lnTo>
                <a:lnTo>
                  <a:pt x="146037" y="226060"/>
                </a:lnTo>
                <a:lnTo>
                  <a:pt x="192201" y="226060"/>
                </a:lnTo>
                <a:lnTo>
                  <a:pt x="192201" y="128270"/>
                </a:lnTo>
                <a:lnTo>
                  <a:pt x="192201" y="86360"/>
                </a:lnTo>
                <a:lnTo>
                  <a:pt x="192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234014" y="3252399"/>
            <a:ext cx="570230" cy="230504"/>
          </a:xfrm>
          <a:custGeom>
            <a:avLst/>
            <a:gdLst/>
            <a:ahLst/>
            <a:cxnLst/>
            <a:rect l="l" t="t" r="r" b="b"/>
            <a:pathLst>
              <a:path w="570229" h="230504">
                <a:moveTo>
                  <a:pt x="190842" y="3924"/>
                </a:moveTo>
                <a:lnTo>
                  <a:pt x="0" y="3924"/>
                </a:lnTo>
                <a:lnTo>
                  <a:pt x="0" y="45834"/>
                </a:lnTo>
                <a:lnTo>
                  <a:pt x="72161" y="45834"/>
                </a:lnTo>
                <a:lnTo>
                  <a:pt x="72161" y="229984"/>
                </a:lnTo>
                <a:lnTo>
                  <a:pt x="118338" y="229984"/>
                </a:lnTo>
                <a:lnTo>
                  <a:pt x="118338" y="45834"/>
                </a:lnTo>
                <a:lnTo>
                  <a:pt x="190842" y="45834"/>
                </a:lnTo>
                <a:lnTo>
                  <a:pt x="190842" y="3924"/>
                </a:lnTo>
                <a:close/>
              </a:path>
              <a:path w="570229" h="230504">
                <a:moveTo>
                  <a:pt x="387489" y="229831"/>
                </a:moveTo>
                <a:lnTo>
                  <a:pt x="374624" y="200418"/>
                </a:lnTo>
                <a:lnTo>
                  <a:pt x="358013" y="162458"/>
                </a:lnTo>
                <a:lnTo>
                  <a:pt x="324802" y="86537"/>
                </a:lnTo>
                <a:lnTo>
                  <a:pt x="308838" y="50038"/>
                </a:lnTo>
                <a:lnTo>
                  <a:pt x="308838" y="162458"/>
                </a:lnTo>
                <a:lnTo>
                  <a:pt x="249326" y="162458"/>
                </a:lnTo>
                <a:lnTo>
                  <a:pt x="279082" y="86537"/>
                </a:lnTo>
                <a:lnTo>
                  <a:pt x="308838" y="162458"/>
                </a:lnTo>
                <a:lnTo>
                  <a:pt x="308838" y="50038"/>
                </a:lnTo>
                <a:lnTo>
                  <a:pt x="286956" y="0"/>
                </a:lnTo>
                <a:lnTo>
                  <a:pt x="271564" y="0"/>
                </a:lnTo>
                <a:lnTo>
                  <a:pt x="170662" y="229831"/>
                </a:lnTo>
                <a:lnTo>
                  <a:pt x="220256" y="229831"/>
                </a:lnTo>
                <a:lnTo>
                  <a:pt x="232905" y="200418"/>
                </a:lnTo>
                <a:lnTo>
                  <a:pt x="325247" y="200418"/>
                </a:lnTo>
                <a:lnTo>
                  <a:pt x="337896" y="229831"/>
                </a:lnTo>
                <a:lnTo>
                  <a:pt x="387489" y="229831"/>
                </a:lnTo>
                <a:close/>
              </a:path>
              <a:path w="570229" h="230504">
                <a:moveTo>
                  <a:pt x="569785" y="188112"/>
                </a:moveTo>
                <a:lnTo>
                  <a:pt x="474713" y="188112"/>
                </a:lnTo>
                <a:lnTo>
                  <a:pt x="520547" y="119011"/>
                </a:lnTo>
                <a:lnTo>
                  <a:pt x="520547" y="109105"/>
                </a:lnTo>
                <a:lnTo>
                  <a:pt x="476072" y="45834"/>
                </a:lnTo>
                <a:lnTo>
                  <a:pt x="565683" y="45834"/>
                </a:lnTo>
                <a:lnTo>
                  <a:pt x="565683" y="4102"/>
                </a:lnTo>
                <a:lnTo>
                  <a:pt x="400837" y="4102"/>
                </a:lnTo>
                <a:lnTo>
                  <a:pt x="400837" y="14033"/>
                </a:lnTo>
                <a:lnTo>
                  <a:pt x="468884" y="114223"/>
                </a:lnTo>
                <a:lnTo>
                  <a:pt x="400837" y="219925"/>
                </a:lnTo>
                <a:lnTo>
                  <a:pt x="400837" y="229831"/>
                </a:lnTo>
                <a:lnTo>
                  <a:pt x="569785" y="229831"/>
                </a:lnTo>
                <a:lnTo>
                  <a:pt x="569785" y="188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32271" y="1587543"/>
            <a:ext cx="699770" cy="1012190"/>
          </a:xfrm>
          <a:custGeom>
            <a:avLst/>
            <a:gdLst/>
            <a:ahLst/>
            <a:cxnLst/>
            <a:rect l="l" t="t" r="r" b="b"/>
            <a:pathLst>
              <a:path w="699770" h="1012189">
                <a:moveTo>
                  <a:pt x="699389" y="824230"/>
                </a:moveTo>
                <a:lnTo>
                  <a:pt x="207048" y="824230"/>
                </a:lnTo>
                <a:lnTo>
                  <a:pt x="207048" y="568960"/>
                </a:lnTo>
                <a:lnTo>
                  <a:pt x="555218" y="568960"/>
                </a:lnTo>
                <a:lnTo>
                  <a:pt x="555218" y="393700"/>
                </a:lnTo>
                <a:lnTo>
                  <a:pt x="207048" y="393700"/>
                </a:lnTo>
                <a:lnTo>
                  <a:pt x="207048" y="186690"/>
                </a:lnTo>
                <a:lnTo>
                  <a:pt x="680986" y="186690"/>
                </a:lnTo>
                <a:lnTo>
                  <a:pt x="680986" y="0"/>
                </a:lnTo>
                <a:lnTo>
                  <a:pt x="0" y="0"/>
                </a:lnTo>
                <a:lnTo>
                  <a:pt x="0" y="186690"/>
                </a:lnTo>
                <a:lnTo>
                  <a:pt x="0" y="393700"/>
                </a:lnTo>
                <a:lnTo>
                  <a:pt x="0" y="568960"/>
                </a:lnTo>
                <a:lnTo>
                  <a:pt x="0" y="824230"/>
                </a:lnTo>
                <a:lnTo>
                  <a:pt x="0" y="1012190"/>
                </a:lnTo>
                <a:lnTo>
                  <a:pt x="699389" y="1012190"/>
                </a:lnTo>
                <a:lnTo>
                  <a:pt x="699389" y="8242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994538" y="1403076"/>
            <a:ext cx="2510790" cy="1219835"/>
          </a:xfrm>
          <a:custGeom>
            <a:avLst/>
            <a:gdLst/>
            <a:ahLst/>
            <a:cxnLst/>
            <a:rect l="l" t="t" r="r" b="b"/>
            <a:pathLst>
              <a:path w="2510790" h="1219835">
                <a:moveTo>
                  <a:pt x="1576692" y="1022756"/>
                </a:moveTo>
                <a:lnTo>
                  <a:pt x="1539887" y="1022756"/>
                </a:lnTo>
                <a:lnTo>
                  <a:pt x="1514957" y="1018832"/>
                </a:lnTo>
                <a:lnTo>
                  <a:pt x="1493875" y="1007033"/>
                </a:lnTo>
                <a:lnTo>
                  <a:pt x="1476629" y="987361"/>
                </a:lnTo>
                <a:lnTo>
                  <a:pt x="1463205" y="959802"/>
                </a:lnTo>
                <a:lnTo>
                  <a:pt x="1213205" y="257962"/>
                </a:lnTo>
                <a:lnTo>
                  <a:pt x="1188567" y="198374"/>
                </a:lnTo>
                <a:lnTo>
                  <a:pt x="1160665" y="148551"/>
                </a:lnTo>
                <a:lnTo>
                  <a:pt x="1129512" y="108521"/>
                </a:lnTo>
                <a:lnTo>
                  <a:pt x="1095095" y="78282"/>
                </a:lnTo>
                <a:lnTo>
                  <a:pt x="1056652" y="56108"/>
                </a:lnTo>
                <a:lnTo>
                  <a:pt x="1013421" y="40271"/>
                </a:lnTo>
                <a:lnTo>
                  <a:pt x="965403" y="30759"/>
                </a:lnTo>
                <a:lnTo>
                  <a:pt x="912583" y="27597"/>
                </a:lnTo>
                <a:lnTo>
                  <a:pt x="882383" y="28663"/>
                </a:lnTo>
                <a:lnTo>
                  <a:pt x="853147" y="31851"/>
                </a:lnTo>
                <a:lnTo>
                  <a:pt x="824865" y="37172"/>
                </a:lnTo>
                <a:lnTo>
                  <a:pt x="797560" y="44615"/>
                </a:lnTo>
                <a:lnTo>
                  <a:pt x="797560" y="219316"/>
                </a:lnTo>
                <a:lnTo>
                  <a:pt x="821524" y="217309"/>
                </a:lnTo>
                <a:lnTo>
                  <a:pt x="842797" y="215874"/>
                </a:lnTo>
                <a:lnTo>
                  <a:pt x="861390" y="215011"/>
                </a:lnTo>
                <a:lnTo>
                  <a:pt x="877303" y="214718"/>
                </a:lnTo>
                <a:lnTo>
                  <a:pt x="903859" y="216344"/>
                </a:lnTo>
                <a:lnTo>
                  <a:pt x="950645" y="229374"/>
                </a:lnTo>
                <a:lnTo>
                  <a:pt x="988415" y="256032"/>
                </a:lnTo>
                <a:lnTo>
                  <a:pt x="1018324" y="299758"/>
                </a:lnTo>
                <a:lnTo>
                  <a:pt x="1058278" y="411022"/>
                </a:lnTo>
                <a:lnTo>
                  <a:pt x="809777" y="1022756"/>
                </a:lnTo>
                <a:lnTo>
                  <a:pt x="800620" y="1022756"/>
                </a:lnTo>
                <a:lnTo>
                  <a:pt x="775703" y="1018832"/>
                </a:lnTo>
                <a:lnTo>
                  <a:pt x="754608" y="1007033"/>
                </a:lnTo>
                <a:lnTo>
                  <a:pt x="737362" y="987361"/>
                </a:lnTo>
                <a:lnTo>
                  <a:pt x="723938" y="959802"/>
                </a:lnTo>
                <a:lnTo>
                  <a:pt x="473938" y="257962"/>
                </a:lnTo>
                <a:lnTo>
                  <a:pt x="449300" y="198374"/>
                </a:lnTo>
                <a:lnTo>
                  <a:pt x="421398" y="148551"/>
                </a:lnTo>
                <a:lnTo>
                  <a:pt x="390245" y="108521"/>
                </a:lnTo>
                <a:lnTo>
                  <a:pt x="355828" y="78282"/>
                </a:lnTo>
                <a:lnTo>
                  <a:pt x="317385" y="56108"/>
                </a:lnTo>
                <a:lnTo>
                  <a:pt x="274154" y="40271"/>
                </a:lnTo>
                <a:lnTo>
                  <a:pt x="226136" y="30759"/>
                </a:lnTo>
                <a:lnTo>
                  <a:pt x="173316" y="27597"/>
                </a:lnTo>
                <a:lnTo>
                  <a:pt x="143116" y="28663"/>
                </a:lnTo>
                <a:lnTo>
                  <a:pt x="113880" y="31851"/>
                </a:lnTo>
                <a:lnTo>
                  <a:pt x="85598" y="37172"/>
                </a:lnTo>
                <a:lnTo>
                  <a:pt x="58280" y="44615"/>
                </a:lnTo>
                <a:lnTo>
                  <a:pt x="58280" y="219316"/>
                </a:lnTo>
                <a:lnTo>
                  <a:pt x="82245" y="217309"/>
                </a:lnTo>
                <a:lnTo>
                  <a:pt x="103530" y="215874"/>
                </a:lnTo>
                <a:lnTo>
                  <a:pt x="122123" y="215011"/>
                </a:lnTo>
                <a:lnTo>
                  <a:pt x="138036" y="214718"/>
                </a:lnTo>
                <a:lnTo>
                  <a:pt x="164592" y="216344"/>
                </a:lnTo>
                <a:lnTo>
                  <a:pt x="211378" y="229374"/>
                </a:lnTo>
                <a:lnTo>
                  <a:pt x="249135" y="256032"/>
                </a:lnTo>
                <a:lnTo>
                  <a:pt x="279044" y="299758"/>
                </a:lnTo>
                <a:lnTo>
                  <a:pt x="319024" y="411022"/>
                </a:lnTo>
                <a:lnTo>
                  <a:pt x="0" y="1196314"/>
                </a:lnTo>
                <a:lnTo>
                  <a:pt x="217792" y="1196314"/>
                </a:lnTo>
                <a:lnTo>
                  <a:pt x="420255" y="653364"/>
                </a:lnTo>
                <a:lnTo>
                  <a:pt x="550621" y="1047534"/>
                </a:lnTo>
                <a:lnTo>
                  <a:pt x="565581" y="1087526"/>
                </a:lnTo>
                <a:lnTo>
                  <a:pt x="582828" y="1121562"/>
                </a:lnTo>
                <a:lnTo>
                  <a:pt x="624243" y="1171765"/>
                </a:lnTo>
                <a:lnTo>
                  <a:pt x="678294" y="1201686"/>
                </a:lnTo>
                <a:lnTo>
                  <a:pt x="745413" y="1211656"/>
                </a:lnTo>
                <a:lnTo>
                  <a:pt x="791425" y="1209255"/>
                </a:lnTo>
                <a:lnTo>
                  <a:pt x="862736" y="1203985"/>
                </a:lnTo>
                <a:lnTo>
                  <a:pt x="957059" y="1196314"/>
                </a:lnTo>
                <a:lnTo>
                  <a:pt x="1159522" y="653364"/>
                </a:lnTo>
                <a:lnTo>
                  <a:pt x="1289900" y="1047534"/>
                </a:lnTo>
                <a:lnTo>
                  <a:pt x="1304848" y="1087526"/>
                </a:lnTo>
                <a:lnTo>
                  <a:pt x="1322108" y="1121562"/>
                </a:lnTo>
                <a:lnTo>
                  <a:pt x="1363510" y="1171765"/>
                </a:lnTo>
                <a:lnTo>
                  <a:pt x="1417574" y="1201686"/>
                </a:lnTo>
                <a:lnTo>
                  <a:pt x="1484680" y="1211656"/>
                </a:lnTo>
                <a:lnTo>
                  <a:pt x="1507693" y="1210691"/>
                </a:lnTo>
                <a:lnTo>
                  <a:pt x="1530692" y="1207820"/>
                </a:lnTo>
                <a:lnTo>
                  <a:pt x="1553692" y="1203020"/>
                </a:lnTo>
                <a:lnTo>
                  <a:pt x="1576692" y="1196314"/>
                </a:lnTo>
                <a:lnTo>
                  <a:pt x="1576692" y="1022756"/>
                </a:lnTo>
                <a:close/>
              </a:path>
              <a:path w="2510790" h="1219835">
                <a:moveTo>
                  <a:pt x="2174862" y="0"/>
                </a:moveTo>
                <a:lnTo>
                  <a:pt x="1929460" y="0"/>
                </a:lnTo>
                <a:lnTo>
                  <a:pt x="1929460" y="320548"/>
                </a:lnTo>
                <a:lnTo>
                  <a:pt x="2081288" y="320548"/>
                </a:lnTo>
                <a:lnTo>
                  <a:pt x="2174862" y="36804"/>
                </a:lnTo>
                <a:lnTo>
                  <a:pt x="2174862" y="0"/>
                </a:lnTo>
                <a:close/>
              </a:path>
              <a:path w="2510790" h="1219835">
                <a:moveTo>
                  <a:pt x="2510752" y="1030668"/>
                </a:moveTo>
                <a:lnTo>
                  <a:pt x="2502535" y="1031709"/>
                </a:lnTo>
                <a:lnTo>
                  <a:pt x="2494877" y="1032205"/>
                </a:lnTo>
                <a:lnTo>
                  <a:pt x="2466263" y="1032205"/>
                </a:lnTo>
                <a:lnTo>
                  <a:pt x="2467800" y="1027607"/>
                </a:lnTo>
                <a:lnTo>
                  <a:pt x="2438273" y="1021740"/>
                </a:lnTo>
                <a:lnTo>
                  <a:pt x="2417178" y="1004150"/>
                </a:lnTo>
                <a:lnTo>
                  <a:pt x="2404541" y="974826"/>
                </a:lnTo>
                <a:lnTo>
                  <a:pt x="2400325" y="933767"/>
                </a:lnTo>
                <a:lnTo>
                  <a:pt x="2400439" y="777151"/>
                </a:lnTo>
                <a:lnTo>
                  <a:pt x="2401278" y="723328"/>
                </a:lnTo>
                <a:lnTo>
                  <a:pt x="2402471" y="683577"/>
                </a:lnTo>
                <a:lnTo>
                  <a:pt x="2404148" y="640854"/>
                </a:lnTo>
                <a:lnTo>
                  <a:pt x="2405430" y="613498"/>
                </a:lnTo>
                <a:lnTo>
                  <a:pt x="2406294" y="594969"/>
                </a:lnTo>
                <a:lnTo>
                  <a:pt x="2408910" y="546011"/>
                </a:lnTo>
                <a:lnTo>
                  <a:pt x="2412047" y="493090"/>
                </a:lnTo>
                <a:lnTo>
                  <a:pt x="2415654" y="437108"/>
                </a:lnTo>
                <a:lnTo>
                  <a:pt x="2225129" y="437108"/>
                </a:lnTo>
                <a:lnTo>
                  <a:pt x="2223693" y="448716"/>
                </a:lnTo>
                <a:lnTo>
                  <a:pt x="2222436" y="462038"/>
                </a:lnTo>
                <a:lnTo>
                  <a:pt x="2221369" y="477088"/>
                </a:lnTo>
                <a:lnTo>
                  <a:pt x="2220506" y="493864"/>
                </a:lnTo>
                <a:lnTo>
                  <a:pt x="2219782" y="502729"/>
                </a:lnTo>
                <a:lnTo>
                  <a:pt x="2219160" y="510933"/>
                </a:lnTo>
                <a:lnTo>
                  <a:pt x="2218626" y="518464"/>
                </a:lnTo>
                <a:lnTo>
                  <a:pt x="2217674" y="533996"/>
                </a:lnTo>
                <a:lnTo>
                  <a:pt x="2217432" y="540893"/>
                </a:lnTo>
                <a:lnTo>
                  <a:pt x="2217432" y="546011"/>
                </a:lnTo>
                <a:lnTo>
                  <a:pt x="2193264" y="514959"/>
                </a:lnTo>
                <a:lnTo>
                  <a:pt x="2193264" y="824382"/>
                </a:lnTo>
                <a:lnTo>
                  <a:pt x="2189797" y="872794"/>
                </a:lnTo>
                <a:lnTo>
                  <a:pt x="2179396" y="914831"/>
                </a:lnTo>
                <a:lnTo>
                  <a:pt x="2162073" y="950531"/>
                </a:lnTo>
                <a:lnTo>
                  <a:pt x="2108073" y="1003439"/>
                </a:lnTo>
                <a:lnTo>
                  <a:pt x="2041080" y="1030363"/>
                </a:lnTo>
                <a:lnTo>
                  <a:pt x="2003844" y="1033729"/>
                </a:lnTo>
                <a:lnTo>
                  <a:pt x="2003844" y="1032205"/>
                </a:lnTo>
                <a:lnTo>
                  <a:pt x="1964855" y="1028649"/>
                </a:lnTo>
                <a:lnTo>
                  <a:pt x="1897862" y="1000163"/>
                </a:lnTo>
                <a:lnTo>
                  <a:pt x="1846275" y="943787"/>
                </a:lnTo>
                <a:lnTo>
                  <a:pt x="1829435" y="907897"/>
                </a:lnTo>
                <a:lnTo>
                  <a:pt x="1819325" y="867587"/>
                </a:lnTo>
                <a:lnTo>
                  <a:pt x="1815960" y="822845"/>
                </a:lnTo>
                <a:lnTo>
                  <a:pt x="1819325" y="778116"/>
                </a:lnTo>
                <a:lnTo>
                  <a:pt x="1829435" y="737806"/>
                </a:lnTo>
                <a:lnTo>
                  <a:pt x="1846275" y="701929"/>
                </a:lnTo>
                <a:lnTo>
                  <a:pt x="1869859" y="670458"/>
                </a:lnTo>
                <a:lnTo>
                  <a:pt x="1929523" y="627748"/>
                </a:lnTo>
                <a:lnTo>
                  <a:pt x="2003844" y="613498"/>
                </a:lnTo>
                <a:lnTo>
                  <a:pt x="2041664" y="616966"/>
                </a:lnTo>
                <a:lnTo>
                  <a:pt x="2108644" y="644664"/>
                </a:lnTo>
                <a:lnTo>
                  <a:pt x="2162073" y="699414"/>
                </a:lnTo>
                <a:lnTo>
                  <a:pt x="2179396" y="735495"/>
                </a:lnTo>
                <a:lnTo>
                  <a:pt x="2189797" y="777151"/>
                </a:lnTo>
                <a:lnTo>
                  <a:pt x="2193264" y="824382"/>
                </a:lnTo>
                <a:lnTo>
                  <a:pt x="2193264" y="514959"/>
                </a:lnTo>
                <a:lnTo>
                  <a:pt x="2153577" y="476986"/>
                </a:lnTo>
                <a:lnTo>
                  <a:pt x="2114473" y="452831"/>
                </a:lnTo>
                <a:lnTo>
                  <a:pt x="2070595" y="435584"/>
                </a:lnTo>
                <a:lnTo>
                  <a:pt x="2021941" y="425234"/>
                </a:lnTo>
                <a:lnTo>
                  <a:pt x="1968487" y="421779"/>
                </a:lnTo>
                <a:lnTo>
                  <a:pt x="1917776" y="424929"/>
                </a:lnTo>
                <a:lnTo>
                  <a:pt x="1870138" y="434390"/>
                </a:lnTo>
                <a:lnTo>
                  <a:pt x="1825561" y="450151"/>
                </a:lnTo>
                <a:lnTo>
                  <a:pt x="1784070" y="472224"/>
                </a:lnTo>
                <a:lnTo>
                  <a:pt x="1745665" y="500595"/>
                </a:lnTo>
                <a:lnTo>
                  <a:pt x="1710321" y="535266"/>
                </a:lnTo>
                <a:lnTo>
                  <a:pt x="1679321" y="574725"/>
                </a:lnTo>
                <a:lnTo>
                  <a:pt x="1653971" y="617423"/>
                </a:lnTo>
                <a:lnTo>
                  <a:pt x="1634248" y="663346"/>
                </a:lnTo>
                <a:lnTo>
                  <a:pt x="1620164" y="712508"/>
                </a:lnTo>
                <a:lnTo>
                  <a:pt x="1611718" y="764921"/>
                </a:lnTo>
                <a:lnTo>
                  <a:pt x="1608899" y="820547"/>
                </a:lnTo>
                <a:lnTo>
                  <a:pt x="1611706" y="876617"/>
                </a:lnTo>
                <a:lnTo>
                  <a:pt x="1620151" y="929284"/>
                </a:lnTo>
                <a:lnTo>
                  <a:pt x="1634210" y="978535"/>
                </a:lnTo>
                <a:lnTo>
                  <a:pt x="1653895" y="1024382"/>
                </a:lnTo>
                <a:lnTo>
                  <a:pt x="1679206" y="1066812"/>
                </a:lnTo>
                <a:lnTo>
                  <a:pt x="1710156" y="1105827"/>
                </a:lnTo>
                <a:lnTo>
                  <a:pt x="1745437" y="1140510"/>
                </a:lnTo>
                <a:lnTo>
                  <a:pt x="1783778" y="1168895"/>
                </a:lnTo>
                <a:lnTo>
                  <a:pt x="1825205" y="1190955"/>
                </a:lnTo>
                <a:lnTo>
                  <a:pt x="1869694" y="1206715"/>
                </a:lnTo>
                <a:lnTo>
                  <a:pt x="1917255" y="1216177"/>
                </a:lnTo>
                <a:lnTo>
                  <a:pt x="1967890" y="1219327"/>
                </a:lnTo>
                <a:lnTo>
                  <a:pt x="2021205" y="1215986"/>
                </a:lnTo>
                <a:lnTo>
                  <a:pt x="2069655" y="1205979"/>
                </a:lnTo>
                <a:lnTo>
                  <a:pt x="2113254" y="1189291"/>
                </a:lnTo>
                <a:lnTo>
                  <a:pt x="2151989" y="1165923"/>
                </a:lnTo>
                <a:lnTo>
                  <a:pt x="2185873" y="1135875"/>
                </a:lnTo>
                <a:lnTo>
                  <a:pt x="2214905" y="1099134"/>
                </a:lnTo>
                <a:lnTo>
                  <a:pt x="2235543" y="1141298"/>
                </a:lnTo>
                <a:lnTo>
                  <a:pt x="2264092" y="1174102"/>
                </a:lnTo>
                <a:lnTo>
                  <a:pt x="2300567" y="1197521"/>
                </a:lnTo>
                <a:lnTo>
                  <a:pt x="2344953" y="1211567"/>
                </a:lnTo>
                <a:lnTo>
                  <a:pt x="2397239" y="1216253"/>
                </a:lnTo>
                <a:lnTo>
                  <a:pt x="2429065" y="1215301"/>
                </a:lnTo>
                <a:lnTo>
                  <a:pt x="2458593" y="1212456"/>
                </a:lnTo>
                <a:lnTo>
                  <a:pt x="2485821" y="1207693"/>
                </a:lnTo>
                <a:lnTo>
                  <a:pt x="2510752" y="1201039"/>
                </a:lnTo>
                <a:lnTo>
                  <a:pt x="2510752" y="1099134"/>
                </a:lnTo>
                <a:lnTo>
                  <a:pt x="2510752" y="1033729"/>
                </a:lnTo>
                <a:lnTo>
                  <a:pt x="2510752" y="1032205"/>
                </a:lnTo>
                <a:lnTo>
                  <a:pt x="2510752" y="10306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555884" y="1449073"/>
            <a:ext cx="813435" cy="1169035"/>
          </a:xfrm>
          <a:custGeom>
            <a:avLst/>
            <a:gdLst/>
            <a:ahLst/>
            <a:cxnLst/>
            <a:rect l="l" t="t" r="r" b="b"/>
            <a:pathLst>
              <a:path w="813434" h="1169035">
                <a:moveTo>
                  <a:pt x="760751" y="0"/>
                </a:moveTo>
                <a:lnTo>
                  <a:pt x="41422" y="0"/>
                </a:lnTo>
                <a:lnTo>
                  <a:pt x="41422" y="55202"/>
                </a:lnTo>
                <a:lnTo>
                  <a:pt x="343570" y="388030"/>
                </a:lnTo>
                <a:lnTo>
                  <a:pt x="294955" y="396553"/>
                </a:lnTo>
                <a:lnTo>
                  <a:pt x="249324" y="409849"/>
                </a:lnTo>
                <a:lnTo>
                  <a:pt x="206678" y="427917"/>
                </a:lnTo>
                <a:lnTo>
                  <a:pt x="167015" y="450756"/>
                </a:lnTo>
                <a:lnTo>
                  <a:pt x="130334" y="478363"/>
                </a:lnTo>
                <a:lnTo>
                  <a:pt x="96635" y="510738"/>
                </a:lnTo>
                <a:lnTo>
                  <a:pt x="67110" y="546874"/>
                </a:lnTo>
                <a:lnTo>
                  <a:pt x="42952" y="585733"/>
                </a:lnTo>
                <a:lnTo>
                  <a:pt x="24161" y="627317"/>
                </a:lnTo>
                <a:lnTo>
                  <a:pt x="10738" y="671623"/>
                </a:lnTo>
                <a:lnTo>
                  <a:pt x="2684" y="718653"/>
                </a:lnTo>
                <a:lnTo>
                  <a:pt x="0" y="768405"/>
                </a:lnTo>
                <a:lnTo>
                  <a:pt x="3238" y="823624"/>
                </a:lnTo>
                <a:lnTo>
                  <a:pt x="12952" y="875773"/>
                </a:lnTo>
                <a:lnTo>
                  <a:pt x="29143" y="924855"/>
                </a:lnTo>
                <a:lnTo>
                  <a:pt x="51809" y="970867"/>
                </a:lnTo>
                <a:lnTo>
                  <a:pt x="80991" y="1013853"/>
                </a:lnTo>
                <a:lnTo>
                  <a:pt x="116572" y="1053685"/>
                </a:lnTo>
                <a:lnTo>
                  <a:pt x="156912" y="1088837"/>
                </a:lnTo>
                <a:lnTo>
                  <a:pt x="200239" y="1117597"/>
                </a:lnTo>
                <a:lnTo>
                  <a:pt x="246551" y="1139963"/>
                </a:lnTo>
                <a:lnTo>
                  <a:pt x="295846" y="1155939"/>
                </a:lnTo>
                <a:lnTo>
                  <a:pt x="348123" y="1165523"/>
                </a:lnTo>
                <a:lnTo>
                  <a:pt x="403380" y="1168718"/>
                </a:lnTo>
                <a:lnTo>
                  <a:pt x="458725" y="1165523"/>
                </a:lnTo>
                <a:lnTo>
                  <a:pt x="511256" y="1155939"/>
                </a:lnTo>
                <a:lnTo>
                  <a:pt x="560975" y="1139963"/>
                </a:lnTo>
                <a:lnTo>
                  <a:pt x="607882" y="1117597"/>
                </a:lnTo>
                <a:lnTo>
                  <a:pt x="651979" y="1088837"/>
                </a:lnTo>
                <a:lnTo>
                  <a:pt x="693266" y="1053685"/>
                </a:lnTo>
                <a:lnTo>
                  <a:pt x="729851" y="1013811"/>
                </a:lnTo>
                <a:lnTo>
                  <a:pt x="752349" y="981603"/>
                </a:lnTo>
                <a:lnTo>
                  <a:pt x="403380" y="981603"/>
                </a:lnTo>
                <a:lnTo>
                  <a:pt x="404919" y="978535"/>
                </a:lnTo>
                <a:lnTo>
                  <a:pt x="363572" y="974896"/>
                </a:lnTo>
                <a:lnTo>
                  <a:pt x="326088" y="963973"/>
                </a:lnTo>
                <a:lnTo>
                  <a:pt x="292465" y="945758"/>
                </a:lnTo>
                <a:lnTo>
                  <a:pt x="262704" y="920244"/>
                </a:lnTo>
                <a:lnTo>
                  <a:pt x="238363" y="889769"/>
                </a:lnTo>
                <a:lnTo>
                  <a:pt x="220974" y="855073"/>
                </a:lnTo>
                <a:lnTo>
                  <a:pt x="210540" y="816152"/>
                </a:lnTo>
                <a:lnTo>
                  <a:pt x="207061" y="773002"/>
                </a:lnTo>
                <a:lnTo>
                  <a:pt x="210526" y="730452"/>
                </a:lnTo>
                <a:lnTo>
                  <a:pt x="220921" y="691730"/>
                </a:lnTo>
                <a:lnTo>
                  <a:pt x="238244" y="656836"/>
                </a:lnTo>
                <a:lnTo>
                  <a:pt x="262494" y="625771"/>
                </a:lnTo>
                <a:lnTo>
                  <a:pt x="292132" y="600276"/>
                </a:lnTo>
                <a:lnTo>
                  <a:pt x="325620" y="582063"/>
                </a:lnTo>
                <a:lnTo>
                  <a:pt x="362961" y="571134"/>
                </a:lnTo>
                <a:lnTo>
                  <a:pt x="404155" y="567490"/>
                </a:lnTo>
                <a:lnTo>
                  <a:pt x="752876" y="567490"/>
                </a:lnTo>
                <a:lnTo>
                  <a:pt x="745599" y="554752"/>
                </a:lnTo>
                <a:lnTo>
                  <a:pt x="715989" y="512652"/>
                </a:lnTo>
                <a:lnTo>
                  <a:pt x="680994" y="470865"/>
                </a:lnTo>
                <a:lnTo>
                  <a:pt x="681138" y="470865"/>
                </a:lnTo>
                <a:lnTo>
                  <a:pt x="411045" y="174842"/>
                </a:lnTo>
                <a:lnTo>
                  <a:pt x="760751" y="174842"/>
                </a:lnTo>
                <a:lnTo>
                  <a:pt x="760751" y="0"/>
                </a:lnTo>
                <a:close/>
              </a:path>
              <a:path w="813434" h="1169035">
                <a:moveTo>
                  <a:pt x="752876" y="567490"/>
                </a:moveTo>
                <a:lnTo>
                  <a:pt x="404155" y="567490"/>
                </a:lnTo>
                <a:lnTo>
                  <a:pt x="444667" y="571134"/>
                </a:lnTo>
                <a:lnTo>
                  <a:pt x="481527" y="582063"/>
                </a:lnTo>
                <a:lnTo>
                  <a:pt x="544276" y="625771"/>
                </a:lnTo>
                <a:lnTo>
                  <a:pt x="568520" y="656836"/>
                </a:lnTo>
                <a:lnTo>
                  <a:pt x="585840" y="691730"/>
                </a:lnTo>
                <a:lnTo>
                  <a:pt x="596234" y="730452"/>
                </a:lnTo>
                <a:lnTo>
                  <a:pt x="599699" y="773002"/>
                </a:lnTo>
                <a:lnTo>
                  <a:pt x="596247" y="815667"/>
                </a:lnTo>
                <a:lnTo>
                  <a:pt x="585895" y="854684"/>
                </a:lnTo>
                <a:lnTo>
                  <a:pt x="568644" y="890056"/>
                </a:lnTo>
                <a:lnTo>
                  <a:pt x="544496" y="921783"/>
                </a:lnTo>
                <a:lnTo>
                  <a:pt x="514966" y="947951"/>
                </a:lnTo>
                <a:lnTo>
                  <a:pt x="481603" y="966645"/>
                </a:lnTo>
                <a:lnTo>
                  <a:pt x="444406" y="977863"/>
                </a:lnTo>
                <a:lnTo>
                  <a:pt x="403380" y="981603"/>
                </a:lnTo>
                <a:lnTo>
                  <a:pt x="752349" y="981603"/>
                </a:lnTo>
                <a:lnTo>
                  <a:pt x="782990" y="925240"/>
                </a:lnTo>
                <a:lnTo>
                  <a:pt x="799605" y="876458"/>
                </a:lnTo>
                <a:lnTo>
                  <a:pt x="809573" y="824692"/>
                </a:lnTo>
                <a:lnTo>
                  <a:pt x="812896" y="769945"/>
                </a:lnTo>
                <a:lnTo>
                  <a:pt x="810204" y="726280"/>
                </a:lnTo>
                <a:lnTo>
                  <a:pt x="802129" y="682929"/>
                </a:lnTo>
                <a:lnTo>
                  <a:pt x="788669" y="639890"/>
                </a:lnTo>
                <a:lnTo>
                  <a:pt x="769826" y="597165"/>
                </a:lnTo>
                <a:lnTo>
                  <a:pt x="752876" y="567490"/>
                </a:lnTo>
                <a:close/>
              </a:path>
              <a:path w="813434" h="1169035">
                <a:moveTo>
                  <a:pt x="681138" y="470865"/>
                </a:moveTo>
                <a:lnTo>
                  <a:pt x="680994" y="470865"/>
                </a:lnTo>
                <a:lnTo>
                  <a:pt x="682523" y="472383"/>
                </a:lnTo>
                <a:lnTo>
                  <a:pt x="681138" y="470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457712" y="1824852"/>
            <a:ext cx="902335" cy="797560"/>
          </a:xfrm>
          <a:custGeom>
            <a:avLst/>
            <a:gdLst/>
            <a:ahLst/>
            <a:cxnLst/>
            <a:rect l="l" t="t" r="r" b="b"/>
            <a:pathLst>
              <a:path w="902334" h="797560">
                <a:moveTo>
                  <a:pt x="359601" y="0"/>
                </a:moveTo>
                <a:lnTo>
                  <a:pt x="308884" y="3152"/>
                </a:lnTo>
                <a:lnTo>
                  <a:pt x="261241" y="12610"/>
                </a:lnTo>
                <a:lnTo>
                  <a:pt x="216675" y="28373"/>
                </a:lnTo>
                <a:lnTo>
                  <a:pt x="175184" y="50441"/>
                </a:lnTo>
                <a:lnTo>
                  <a:pt x="136769" y="78815"/>
                </a:lnTo>
                <a:lnTo>
                  <a:pt x="101431" y="113493"/>
                </a:lnTo>
                <a:lnTo>
                  <a:pt x="70434" y="152949"/>
                </a:lnTo>
                <a:lnTo>
                  <a:pt x="45075" y="195641"/>
                </a:lnTo>
                <a:lnTo>
                  <a:pt x="25353" y="241569"/>
                </a:lnTo>
                <a:lnTo>
                  <a:pt x="11267" y="290734"/>
                </a:lnTo>
                <a:lnTo>
                  <a:pt x="2816" y="343136"/>
                </a:lnTo>
                <a:lnTo>
                  <a:pt x="0" y="398773"/>
                </a:lnTo>
                <a:lnTo>
                  <a:pt x="2812" y="454842"/>
                </a:lnTo>
                <a:lnTo>
                  <a:pt x="11249" y="507504"/>
                </a:lnTo>
                <a:lnTo>
                  <a:pt x="25312" y="556757"/>
                </a:lnTo>
                <a:lnTo>
                  <a:pt x="44999" y="602601"/>
                </a:lnTo>
                <a:lnTo>
                  <a:pt x="70313" y="645032"/>
                </a:lnTo>
                <a:lnTo>
                  <a:pt x="101253" y="684052"/>
                </a:lnTo>
                <a:lnTo>
                  <a:pt x="136532" y="718734"/>
                </a:lnTo>
                <a:lnTo>
                  <a:pt x="174883" y="747109"/>
                </a:lnTo>
                <a:lnTo>
                  <a:pt x="216306" y="769176"/>
                </a:lnTo>
                <a:lnTo>
                  <a:pt x="260799" y="784938"/>
                </a:lnTo>
                <a:lnTo>
                  <a:pt x="308362" y="794394"/>
                </a:lnTo>
                <a:lnTo>
                  <a:pt x="358994" y="797546"/>
                </a:lnTo>
                <a:lnTo>
                  <a:pt x="412309" y="794208"/>
                </a:lnTo>
                <a:lnTo>
                  <a:pt x="460763" y="784194"/>
                </a:lnTo>
                <a:lnTo>
                  <a:pt x="504356" y="767504"/>
                </a:lnTo>
                <a:lnTo>
                  <a:pt x="543091" y="744135"/>
                </a:lnTo>
                <a:lnTo>
                  <a:pt x="576969" y="714088"/>
                </a:lnTo>
                <a:lnTo>
                  <a:pt x="605992" y="677361"/>
                </a:lnTo>
                <a:lnTo>
                  <a:pt x="901846" y="677361"/>
                </a:lnTo>
                <a:lnTo>
                  <a:pt x="901846" y="611949"/>
                </a:lnTo>
                <a:lnTo>
                  <a:pt x="394940" y="611949"/>
                </a:lnTo>
                <a:lnTo>
                  <a:pt x="394940" y="610421"/>
                </a:lnTo>
                <a:lnTo>
                  <a:pt x="355954" y="606861"/>
                </a:lnTo>
                <a:lnTo>
                  <a:pt x="288957" y="578386"/>
                </a:lnTo>
                <a:lnTo>
                  <a:pt x="237369" y="522005"/>
                </a:lnTo>
                <a:lnTo>
                  <a:pt x="220528" y="486117"/>
                </a:lnTo>
                <a:lnTo>
                  <a:pt x="210427" y="445801"/>
                </a:lnTo>
                <a:lnTo>
                  <a:pt x="207061" y="401055"/>
                </a:lnTo>
                <a:lnTo>
                  <a:pt x="210427" y="356328"/>
                </a:lnTo>
                <a:lnTo>
                  <a:pt x="220528" y="316023"/>
                </a:lnTo>
                <a:lnTo>
                  <a:pt x="237369" y="280141"/>
                </a:lnTo>
                <a:lnTo>
                  <a:pt x="260955" y="248683"/>
                </a:lnTo>
                <a:lnTo>
                  <a:pt x="320625" y="205963"/>
                </a:lnTo>
                <a:lnTo>
                  <a:pt x="394940" y="191711"/>
                </a:lnTo>
                <a:lnTo>
                  <a:pt x="796531" y="191711"/>
                </a:lnTo>
                <a:lnTo>
                  <a:pt x="797404" y="173180"/>
                </a:lnTo>
                <a:lnTo>
                  <a:pt x="800027" y="124226"/>
                </a:lnTo>
                <a:lnTo>
                  <a:pt x="608546" y="124226"/>
                </a:lnTo>
                <a:lnTo>
                  <a:pt x="579006" y="86266"/>
                </a:lnTo>
                <a:lnTo>
                  <a:pt x="544687" y="55208"/>
                </a:lnTo>
                <a:lnTo>
                  <a:pt x="505588" y="31054"/>
                </a:lnTo>
                <a:lnTo>
                  <a:pt x="461707" y="13801"/>
                </a:lnTo>
                <a:lnTo>
                  <a:pt x="413046" y="3450"/>
                </a:lnTo>
                <a:lnTo>
                  <a:pt x="359601" y="0"/>
                </a:lnTo>
                <a:close/>
              </a:path>
              <a:path w="902334" h="797560">
                <a:moveTo>
                  <a:pt x="901846" y="677361"/>
                </a:moveTo>
                <a:lnTo>
                  <a:pt x="605992" y="677361"/>
                </a:lnTo>
                <a:lnTo>
                  <a:pt x="626636" y="719524"/>
                </a:lnTo>
                <a:lnTo>
                  <a:pt x="655195" y="752317"/>
                </a:lnTo>
                <a:lnTo>
                  <a:pt x="691668" y="775740"/>
                </a:lnTo>
                <a:lnTo>
                  <a:pt x="736054" y="789794"/>
                </a:lnTo>
                <a:lnTo>
                  <a:pt x="788352" y="794478"/>
                </a:lnTo>
                <a:lnTo>
                  <a:pt x="820173" y="793525"/>
                </a:lnTo>
                <a:lnTo>
                  <a:pt x="849697" y="790668"/>
                </a:lnTo>
                <a:lnTo>
                  <a:pt x="876923" y="785913"/>
                </a:lnTo>
                <a:lnTo>
                  <a:pt x="901846" y="779264"/>
                </a:lnTo>
                <a:lnTo>
                  <a:pt x="901846" y="677361"/>
                </a:lnTo>
                <a:close/>
              </a:path>
              <a:path w="902334" h="797560">
                <a:moveTo>
                  <a:pt x="796531" y="191711"/>
                </a:moveTo>
                <a:lnTo>
                  <a:pt x="394940" y="191711"/>
                </a:lnTo>
                <a:lnTo>
                  <a:pt x="432761" y="195176"/>
                </a:lnTo>
                <a:lnTo>
                  <a:pt x="467703" y="205568"/>
                </a:lnTo>
                <a:lnTo>
                  <a:pt x="528936" y="247123"/>
                </a:lnTo>
                <a:lnTo>
                  <a:pt x="553185" y="277628"/>
                </a:lnTo>
                <a:lnTo>
                  <a:pt x="570504" y="313712"/>
                </a:lnTo>
                <a:lnTo>
                  <a:pt x="580895" y="355373"/>
                </a:lnTo>
                <a:lnTo>
                  <a:pt x="584359" y="402605"/>
                </a:lnTo>
                <a:lnTo>
                  <a:pt x="580895" y="451005"/>
                </a:lnTo>
                <a:lnTo>
                  <a:pt x="570504" y="493047"/>
                </a:lnTo>
                <a:lnTo>
                  <a:pt x="553185" y="528737"/>
                </a:lnTo>
                <a:lnTo>
                  <a:pt x="499182" y="581655"/>
                </a:lnTo>
                <a:lnTo>
                  <a:pt x="432186" y="608585"/>
                </a:lnTo>
                <a:lnTo>
                  <a:pt x="394940" y="611949"/>
                </a:lnTo>
                <a:lnTo>
                  <a:pt x="901846" y="611949"/>
                </a:lnTo>
                <a:lnTo>
                  <a:pt x="901846" y="610421"/>
                </a:lnTo>
                <a:lnTo>
                  <a:pt x="857377" y="610421"/>
                </a:lnTo>
                <a:lnTo>
                  <a:pt x="858905" y="605824"/>
                </a:lnTo>
                <a:lnTo>
                  <a:pt x="829373" y="599960"/>
                </a:lnTo>
                <a:lnTo>
                  <a:pt x="808281" y="582367"/>
                </a:lnTo>
                <a:lnTo>
                  <a:pt x="795627" y="553045"/>
                </a:lnTo>
                <a:lnTo>
                  <a:pt x="791410" y="511994"/>
                </a:lnTo>
                <a:lnTo>
                  <a:pt x="791528" y="355373"/>
                </a:lnTo>
                <a:lnTo>
                  <a:pt x="791649" y="338291"/>
                </a:lnTo>
                <a:lnTo>
                  <a:pt x="792368" y="301535"/>
                </a:lnTo>
                <a:lnTo>
                  <a:pt x="793566" y="261794"/>
                </a:lnTo>
                <a:lnTo>
                  <a:pt x="795242" y="219071"/>
                </a:lnTo>
                <a:lnTo>
                  <a:pt x="796531" y="191711"/>
                </a:lnTo>
                <a:close/>
              </a:path>
              <a:path w="902334" h="797560">
                <a:moveTo>
                  <a:pt x="901846" y="608892"/>
                </a:moveTo>
                <a:lnTo>
                  <a:pt x="893658" y="609929"/>
                </a:lnTo>
                <a:lnTo>
                  <a:pt x="885983" y="610421"/>
                </a:lnTo>
                <a:lnTo>
                  <a:pt x="901846" y="610421"/>
                </a:lnTo>
                <a:lnTo>
                  <a:pt x="901846" y="608892"/>
                </a:lnTo>
                <a:close/>
              </a:path>
              <a:path w="902334" h="797560">
                <a:moveTo>
                  <a:pt x="806760" y="15329"/>
                </a:moveTo>
                <a:lnTo>
                  <a:pt x="616243" y="15329"/>
                </a:lnTo>
                <a:lnTo>
                  <a:pt x="614790" y="26931"/>
                </a:lnTo>
                <a:lnTo>
                  <a:pt x="613538" y="40252"/>
                </a:lnTo>
                <a:lnTo>
                  <a:pt x="612479" y="55298"/>
                </a:lnTo>
                <a:lnTo>
                  <a:pt x="611604" y="72071"/>
                </a:lnTo>
                <a:lnTo>
                  <a:pt x="610888" y="80942"/>
                </a:lnTo>
                <a:lnTo>
                  <a:pt x="610266" y="89143"/>
                </a:lnTo>
                <a:lnTo>
                  <a:pt x="609743" y="96670"/>
                </a:lnTo>
                <a:lnTo>
                  <a:pt x="608787" y="112206"/>
                </a:lnTo>
                <a:lnTo>
                  <a:pt x="608546" y="119116"/>
                </a:lnTo>
                <a:lnTo>
                  <a:pt x="608546" y="124226"/>
                </a:lnTo>
                <a:lnTo>
                  <a:pt x="800027" y="124226"/>
                </a:lnTo>
                <a:lnTo>
                  <a:pt x="803161" y="71303"/>
                </a:lnTo>
                <a:lnTo>
                  <a:pt x="806760" y="15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799746" y="1568709"/>
            <a:ext cx="747395" cy="1032510"/>
          </a:xfrm>
          <a:custGeom>
            <a:avLst/>
            <a:gdLst/>
            <a:ahLst/>
            <a:cxnLst/>
            <a:rect l="l" t="t" r="r" b="b"/>
            <a:pathLst>
              <a:path w="747395" h="1032510">
                <a:moveTo>
                  <a:pt x="369632" y="0"/>
                </a:moveTo>
                <a:lnTo>
                  <a:pt x="318160" y="2812"/>
                </a:lnTo>
                <a:lnTo>
                  <a:pt x="270098" y="11248"/>
                </a:lnTo>
                <a:lnTo>
                  <a:pt x="225446" y="25306"/>
                </a:lnTo>
                <a:lnTo>
                  <a:pt x="184205" y="44987"/>
                </a:lnTo>
                <a:lnTo>
                  <a:pt x="146378" y="70289"/>
                </a:lnTo>
                <a:lnTo>
                  <a:pt x="111965" y="101211"/>
                </a:lnTo>
                <a:lnTo>
                  <a:pt x="76067" y="143494"/>
                </a:lnTo>
                <a:lnTo>
                  <a:pt x="48150" y="188103"/>
                </a:lnTo>
                <a:lnTo>
                  <a:pt x="28210" y="235038"/>
                </a:lnTo>
                <a:lnTo>
                  <a:pt x="16248" y="284299"/>
                </a:lnTo>
                <a:lnTo>
                  <a:pt x="12261" y="335885"/>
                </a:lnTo>
                <a:lnTo>
                  <a:pt x="12932" y="359090"/>
                </a:lnTo>
                <a:lnTo>
                  <a:pt x="14947" y="381144"/>
                </a:lnTo>
                <a:lnTo>
                  <a:pt x="18304" y="402041"/>
                </a:lnTo>
                <a:lnTo>
                  <a:pt x="23004" y="421777"/>
                </a:lnTo>
                <a:lnTo>
                  <a:pt x="231584" y="421777"/>
                </a:lnTo>
                <a:lnTo>
                  <a:pt x="225215" y="371445"/>
                </a:lnTo>
                <a:lnTo>
                  <a:pt x="224499" y="363106"/>
                </a:lnTo>
                <a:lnTo>
                  <a:pt x="226324" y="315279"/>
                </a:lnTo>
                <a:lnTo>
                  <a:pt x="245487" y="259297"/>
                </a:lnTo>
                <a:lnTo>
                  <a:pt x="283056" y="217405"/>
                </a:lnTo>
                <a:lnTo>
                  <a:pt x="334444" y="195934"/>
                </a:lnTo>
                <a:lnTo>
                  <a:pt x="365025" y="193250"/>
                </a:lnTo>
                <a:lnTo>
                  <a:pt x="395024" y="195839"/>
                </a:lnTo>
                <a:lnTo>
                  <a:pt x="446408" y="216543"/>
                </a:lnTo>
                <a:lnTo>
                  <a:pt x="484560" y="256326"/>
                </a:lnTo>
                <a:lnTo>
                  <a:pt x="503732" y="310000"/>
                </a:lnTo>
                <a:lnTo>
                  <a:pt x="506131" y="342010"/>
                </a:lnTo>
                <a:lnTo>
                  <a:pt x="504019" y="371073"/>
                </a:lnTo>
                <a:lnTo>
                  <a:pt x="487140" y="428591"/>
                </a:lnTo>
                <a:lnTo>
                  <a:pt x="452249" y="487544"/>
                </a:lnTo>
                <a:lnTo>
                  <a:pt x="427136" y="520713"/>
                </a:lnTo>
                <a:lnTo>
                  <a:pt x="397040" y="556562"/>
                </a:lnTo>
                <a:lnTo>
                  <a:pt x="361957" y="595091"/>
                </a:lnTo>
                <a:lnTo>
                  <a:pt x="0" y="987729"/>
                </a:lnTo>
                <a:lnTo>
                  <a:pt x="0" y="1032209"/>
                </a:lnTo>
                <a:lnTo>
                  <a:pt x="746930" y="1030680"/>
                </a:lnTo>
                <a:lnTo>
                  <a:pt x="746930" y="854298"/>
                </a:lnTo>
                <a:lnTo>
                  <a:pt x="372700" y="854298"/>
                </a:lnTo>
                <a:lnTo>
                  <a:pt x="503073" y="716250"/>
                </a:lnTo>
                <a:lnTo>
                  <a:pt x="543436" y="672818"/>
                </a:lnTo>
                <a:lnTo>
                  <a:pt x="579874" y="630855"/>
                </a:lnTo>
                <a:lnTo>
                  <a:pt x="612388" y="590362"/>
                </a:lnTo>
                <a:lnTo>
                  <a:pt x="640978" y="551342"/>
                </a:lnTo>
                <a:lnTo>
                  <a:pt x="665644" y="513795"/>
                </a:lnTo>
                <a:lnTo>
                  <a:pt x="689803" y="468560"/>
                </a:lnTo>
                <a:lnTo>
                  <a:pt x="707057" y="421782"/>
                </a:lnTo>
                <a:lnTo>
                  <a:pt x="717407" y="373466"/>
                </a:lnTo>
                <a:lnTo>
                  <a:pt x="720857" y="323613"/>
                </a:lnTo>
                <a:lnTo>
                  <a:pt x="716869" y="269695"/>
                </a:lnTo>
                <a:lnTo>
                  <a:pt x="704905" y="219574"/>
                </a:lnTo>
                <a:lnTo>
                  <a:pt x="684966" y="173251"/>
                </a:lnTo>
                <a:lnTo>
                  <a:pt x="657052" y="130731"/>
                </a:lnTo>
                <a:lnTo>
                  <a:pt x="621164" y="92018"/>
                </a:lnTo>
                <a:lnTo>
                  <a:pt x="586479" y="63900"/>
                </a:lnTo>
                <a:lnTo>
                  <a:pt x="548902" y="40895"/>
                </a:lnTo>
                <a:lnTo>
                  <a:pt x="508430" y="23003"/>
                </a:lnTo>
                <a:lnTo>
                  <a:pt x="465063" y="10223"/>
                </a:lnTo>
                <a:lnTo>
                  <a:pt x="418798" y="2555"/>
                </a:lnTo>
                <a:lnTo>
                  <a:pt x="369632" y="0"/>
                </a:lnTo>
                <a:close/>
              </a:path>
            </a:pathLst>
          </a:custGeom>
          <a:solidFill>
            <a:srgbClr val="00C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663247" y="2332512"/>
            <a:ext cx="285750" cy="287020"/>
          </a:xfrm>
          <a:custGeom>
            <a:avLst/>
            <a:gdLst/>
            <a:ahLst/>
            <a:cxnLst/>
            <a:rect l="l" t="t" r="r" b="b"/>
            <a:pathLst>
              <a:path w="285750" h="287019">
                <a:moveTo>
                  <a:pt x="143390" y="68"/>
                </a:moveTo>
                <a:lnTo>
                  <a:pt x="87804" y="10355"/>
                </a:lnTo>
                <a:lnTo>
                  <a:pt x="41412" y="41412"/>
                </a:lnTo>
                <a:lnTo>
                  <a:pt x="10351" y="87426"/>
                </a:lnTo>
                <a:lnTo>
                  <a:pt x="0" y="142644"/>
                </a:lnTo>
                <a:lnTo>
                  <a:pt x="2587" y="172078"/>
                </a:lnTo>
                <a:lnTo>
                  <a:pt x="23292" y="223458"/>
                </a:lnTo>
                <a:lnTo>
                  <a:pt x="63364" y="263525"/>
                </a:lnTo>
                <a:lnTo>
                  <a:pt x="114736" y="284230"/>
                </a:lnTo>
                <a:lnTo>
                  <a:pt x="144163" y="286818"/>
                </a:lnTo>
                <a:lnTo>
                  <a:pt x="173493" y="284230"/>
                </a:lnTo>
                <a:lnTo>
                  <a:pt x="224104" y="263525"/>
                </a:lnTo>
                <a:lnTo>
                  <a:pt x="262843" y="222884"/>
                </a:lnTo>
                <a:lnTo>
                  <a:pt x="282786" y="171498"/>
                </a:lnTo>
                <a:lnTo>
                  <a:pt x="285279" y="142644"/>
                </a:lnTo>
                <a:lnTo>
                  <a:pt x="282691" y="113884"/>
                </a:lnTo>
                <a:lnTo>
                  <a:pt x="261986" y="63269"/>
                </a:lnTo>
                <a:lnTo>
                  <a:pt x="222010" y="23297"/>
                </a:lnTo>
                <a:lnTo>
                  <a:pt x="171399" y="2589"/>
                </a:lnTo>
                <a:lnTo>
                  <a:pt x="143390" y="68"/>
                </a:lnTo>
                <a:close/>
              </a:path>
              <a:path w="285750" h="287019">
                <a:moveTo>
                  <a:pt x="144163" y="0"/>
                </a:moveTo>
                <a:lnTo>
                  <a:pt x="142634" y="0"/>
                </a:lnTo>
                <a:lnTo>
                  <a:pt x="143390" y="68"/>
                </a:lnTo>
                <a:lnTo>
                  <a:pt x="144163" y="0"/>
                </a:lnTo>
                <a:close/>
              </a:path>
            </a:pathLst>
          </a:custGeom>
          <a:solidFill>
            <a:srgbClr val="FECD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068144" y="1568706"/>
            <a:ext cx="803910" cy="1049655"/>
          </a:xfrm>
          <a:custGeom>
            <a:avLst/>
            <a:gdLst/>
            <a:ahLst/>
            <a:cxnLst/>
            <a:rect l="l" t="t" r="r" b="b"/>
            <a:pathLst>
              <a:path w="803909" h="1049655">
                <a:moveTo>
                  <a:pt x="404909" y="0"/>
                </a:moveTo>
                <a:lnTo>
                  <a:pt x="401830" y="0"/>
                </a:lnTo>
                <a:lnTo>
                  <a:pt x="347646" y="2910"/>
                </a:lnTo>
                <a:lnTo>
                  <a:pt x="297281" y="11642"/>
                </a:lnTo>
                <a:lnTo>
                  <a:pt x="250737" y="26196"/>
                </a:lnTo>
                <a:lnTo>
                  <a:pt x="208012" y="46573"/>
                </a:lnTo>
                <a:lnTo>
                  <a:pt x="169108" y="72773"/>
                </a:lnTo>
                <a:lnTo>
                  <a:pt x="134024" y="104797"/>
                </a:lnTo>
                <a:lnTo>
                  <a:pt x="102761" y="142644"/>
                </a:lnTo>
                <a:lnTo>
                  <a:pt x="78672" y="179365"/>
                </a:lnTo>
                <a:lnTo>
                  <a:pt x="57797" y="218958"/>
                </a:lnTo>
                <a:lnTo>
                  <a:pt x="40134" y="261425"/>
                </a:lnTo>
                <a:lnTo>
                  <a:pt x="25685" y="306765"/>
                </a:lnTo>
                <a:lnTo>
                  <a:pt x="14447" y="354980"/>
                </a:lnTo>
                <a:lnTo>
                  <a:pt x="6420" y="406069"/>
                </a:lnTo>
                <a:lnTo>
                  <a:pt x="1605" y="460034"/>
                </a:lnTo>
                <a:lnTo>
                  <a:pt x="0" y="516874"/>
                </a:lnTo>
                <a:lnTo>
                  <a:pt x="1605" y="573842"/>
                </a:lnTo>
                <a:lnTo>
                  <a:pt x="6420" y="628174"/>
                </a:lnTo>
                <a:lnTo>
                  <a:pt x="14447" y="679869"/>
                </a:lnTo>
                <a:lnTo>
                  <a:pt x="25685" y="728928"/>
                </a:lnTo>
                <a:lnTo>
                  <a:pt x="40134" y="775348"/>
                </a:lnTo>
                <a:lnTo>
                  <a:pt x="57797" y="819130"/>
                </a:lnTo>
                <a:lnTo>
                  <a:pt x="78672" y="860274"/>
                </a:lnTo>
                <a:lnTo>
                  <a:pt x="102761" y="898778"/>
                </a:lnTo>
                <a:lnTo>
                  <a:pt x="134402" y="938663"/>
                </a:lnTo>
                <a:lnTo>
                  <a:pt x="169738" y="972409"/>
                </a:lnTo>
                <a:lnTo>
                  <a:pt x="208769" y="1000016"/>
                </a:lnTo>
                <a:lnTo>
                  <a:pt x="251495" y="1021487"/>
                </a:lnTo>
                <a:lnTo>
                  <a:pt x="297914" y="1036821"/>
                </a:lnTo>
                <a:lnTo>
                  <a:pt x="348026" y="1046022"/>
                </a:lnTo>
                <a:lnTo>
                  <a:pt x="401830" y="1049088"/>
                </a:lnTo>
                <a:lnTo>
                  <a:pt x="455634" y="1046022"/>
                </a:lnTo>
                <a:lnTo>
                  <a:pt x="505745" y="1036821"/>
                </a:lnTo>
                <a:lnTo>
                  <a:pt x="552164" y="1021487"/>
                </a:lnTo>
                <a:lnTo>
                  <a:pt x="594892" y="1000016"/>
                </a:lnTo>
                <a:lnTo>
                  <a:pt x="633929" y="972409"/>
                </a:lnTo>
                <a:lnTo>
                  <a:pt x="669275" y="938663"/>
                </a:lnTo>
                <a:lnTo>
                  <a:pt x="700931" y="898778"/>
                </a:lnTo>
                <a:lnTo>
                  <a:pt x="725007" y="860274"/>
                </a:lnTo>
                <a:lnTo>
                  <a:pt x="726482" y="857366"/>
                </a:lnTo>
                <a:lnTo>
                  <a:pt x="404909" y="857366"/>
                </a:lnTo>
                <a:lnTo>
                  <a:pt x="365313" y="853182"/>
                </a:lnTo>
                <a:lnTo>
                  <a:pt x="300098" y="819705"/>
                </a:lnTo>
                <a:lnTo>
                  <a:pt x="274478" y="790414"/>
                </a:lnTo>
                <a:lnTo>
                  <a:pt x="253517" y="752752"/>
                </a:lnTo>
                <a:lnTo>
                  <a:pt x="237215" y="706722"/>
                </a:lnTo>
                <a:lnTo>
                  <a:pt x="225570" y="652322"/>
                </a:lnTo>
                <a:lnTo>
                  <a:pt x="218584" y="589552"/>
                </a:lnTo>
                <a:lnTo>
                  <a:pt x="216255" y="518413"/>
                </a:lnTo>
                <a:lnTo>
                  <a:pt x="218584" y="449848"/>
                </a:lnTo>
                <a:lnTo>
                  <a:pt x="225570" y="389350"/>
                </a:lnTo>
                <a:lnTo>
                  <a:pt x="237215" y="336918"/>
                </a:lnTo>
                <a:lnTo>
                  <a:pt x="253517" y="292552"/>
                </a:lnTo>
                <a:lnTo>
                  <a:pt x="274478" y="256253"/>
                </a:lnTo>
                <a:lnTo>
                  <a:pt x="300098" y="228020"/>
                </a:lnTo>
                <a:lnTo>
                  <a:pt x="365313" y="195755"/>
                </a:lnTo>
                <a:lnTo>
                  <a:pt x="404909" y="191721"/>
                </a:lnTo>
                <a:lnTo>
                  <a:pt x="732383" y="191721"/>
                </a:lnTo>
                <a:lnTo>
                  <a:pt x="726175" y="179696"/>
                </a:lnTo>
                <a:lnTo>
                  <a:pt x="702449" y="142644"/>
                </a:lnTo>
                <a:lnTo>
                  <a:pt x="671586" y="104797"/>
                </a:lnTo>
                <a:lnTo>
                  <a:pt x="636841" y="72773"/>
                </a:lnTo>
                <a:lnTo>
                  <a:pt x="598215" y="46573"/>
                </a:lnTo>
                <a:lnTo>
                  <a:pt x="555708" y="26196"/>
                </a:lnTo>
                <a:lnTo>
                  <a:pt x="509321" y="11642"/>
                </a:lnTo>
                <a:lnTo>
                  <a:pt x="459054" y="2910"/>
                </a:lnTo>
                <a:lnTo>
                  <a:pt x="404909" y="0"/>
                </a:lnTo>
                <a:close/>
              </a:path>
              <a:path w="803909" h="1049655">
                <a:moveTo>
                  <a:pt x="732383" y="191721"/>
                </a:moveTo>
                <a:lnTo>
                  <a:pt x="404909" y="191721"/>
                </a:lnTo>
                <a:lnTo>
                  <a:pt x="444176" y="195755"/>
                </a:lnTo>
                <a:lnTo>
                  <a:pt x="478825" y="207854"/>
                </a:lnTo>
                <a:lnTo>
                  <a:pt x="534266" y="256253"/>
                </a:lnTo>
                <a:lnTo>
                  <a:pt x="555058" y="292552"/>
                </a:lnTo>
                <a:lnTo>
                  <a:pt x="571230" y="336918"/>
                </a:lnTo>
                <a:lnTo>
                  <a:pt x="582782" y="389350"/>
                </a:lnTo>
                <a:lnTo>
                  <a:pt x="589713" y="449848"/>
                </a:lnTo>
                <a:lnTo>
                  <a:pt x="592023" y="518413"/>
                </a:lnTo>
                <a:lnTo>
                  <a:pt x="589713" y="589552"/>
                </a:lnTo>
                <a:lnTo>
                  <a:pt x="582782" y="652322"/>
                </a:lnTo>
                <a:lnTo>
                  <a:pt x="571230" y="706722"/>
                </a:lnTo>
                <a:lnTo>
                  <a:pt x="555058" y="752752"/>
                </a:lnTo>
                <a:lnTo>
                  <a:pt x="534266" y="790414"/>
                </a:lnTo>
                <a:lnTo>
                  <a:pt x="508855" y="819705"/>
                </a:lnTo>
                <a:lnTo>
                  <a:pt x="444176" y="853182"/>
                </a:lnTo>
                <a:lnTo>
                  <a:pt x="404909" y="857366"/>
                </a:lnTo>
                <a:lnTo>
                  <a:pt x="726482" y="857366"/>
                </a:lnTo>
                <a:lnTo>
                  <a:pt x="745876" y="819130"/>
                </a:lnTo>
                <a:lnTo>
                  <a:pt x="763536" y="775348"/>
                </a:lnTo>
                <a:lnTo>
                  <a:pt x="777986" y="728928"/>
                </a:lnTo>
                <a:lnTo>
                  <a:pt x="789227" y="679869"/>
                </a:lnTo>
                <a:lnTo>
                  <a:pt x="797257" y="628174"/>
                </a:lnTo>
                <a:lnTo>
                  <a:pt x="802075" y="573842"/>
                </a:lnTo>
                <a:lnTo>
                  <a:pt x="803682" y="516874"/>
                </a:lnTo>
                <a:lnTo>
                  <a:pt x="802100" y="460372"/>
                </a:lnTo>
                <a:lnTo>
                  <a:pt x="797354" y="406648"/>
                </a:lnTo>
                <a:lnTo>
                  <a:pt x="789445" y="355700"/>
                </a:lnTo>
                <a:lnTo>
                  <a:pt x="778372" y="307531"/>
                </a:lnTo>
                <a:lnTo>
                  <a:pt x="764136" y="262140"/>
                </a:lnTo>
                <a:lnTo>
                  <a:pt x="746737" y="219528"/>
                </a:lnTo>
                <a:lnTo>
                  <a:pt x="732383" y="191721"/>
                </a:lnTo>
                <a:close/>
              </a:path>
            </a:pathLst>
          </a:custGeom>
          <a:solidFill>
            <a:srgbClr val="7DD3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object 4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930062" y="9758771"/>
            <a:ext cx="4128834" cy="866208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3080616" y="5851938"/>
            <a:ext cx="1826895" cy="890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7670">
              <a:lnSpc>
                <a:spcPct val="111300"/>
              </a:lnSpc>
              <a:spcBef>
                <a:spcPts val="100"/>
              </a:spcBef>
            </a:pP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GREEN </a:t>
            </a:r>
            <a:r>
              <a:rPr sz="2550" b="1" spc="5">
                <a:solidFill>
                  <a:srgbClr val="FFFFFF"/>
                </a:solidFill>
                <a:latin typeface="PF Highway Gothic"/>
                <a:cs typeface="PF Highway Gothic"/>
              </a:rPr>
              <a:t> </a:t>
            </a: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TRANSITION</a:t>
            </a:r>
            <a:endParaRPr sz="2550">
              <a:latin typeface="PF Highway Gothic"/>
              <a:cs typeface="PF Highway Gothic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630845" y="5851938"/>
            <a:ext cx="2795905" cy="890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02005">
              <a:lnSpc>
                <a:spcPct val="111300"/>
              </a:lnSpc>
              <a:spcBef>
                <a:spcPts val="100"/>
              </a:spcBef>
            </a:pP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DIGITAL </a:t>
            </a:r>
            <a:r>
              <a:rPr sz="2550" b="1" spc="5">
                <a:solidFill>
                  <a:srgbClr val="FFFFFF"/>
                </a:solidFill>
                <a:latin typeface="PF Highway Gothic"/>
                <a:cs typeface="PF Highway Gothic"/>
              </a:rPr>
              <a:t> </a:t>
            </a: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TRANSFORMATION</a:t>
            </a:r>
            <a:endParaRPr sz="2550">
              <a:latin typeface="PF Highway Gothic"/>
              <a:cs typeface="PF Highway Gothic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358942" y="5851938"/>
            <a:ext cx="3409315" cy="890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440">
              <a:lnSpc>
                <a:spcPct val="111300"/>
              </a:lnSpc>
              <a:spcBef>
                <a:spcPts val="100"/>
              </a:spcBef>
            </a:pP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EMPLOYMENT, SKILLS </a:t>
            </a:r>
            <a:r>
              <a:rPr sz="2550" b="1" spc="5">
                <a:solidFill>
                  <a:srgbClr val="FFFFFF"/>
                </a:solidFill>
                <a:latin typeface="PF Highway Gothic"/>
                <a:cs typeface="PF Highway Gothic"/>
              </a:rPr>
              <a:t> </a:t>
            </a: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AND</a:t>
            </a:r>
            <a:r>
              <a:rPr sz="2550" b="1" spc="-25">
                <a:solidFill>
                  <a:srgbClr val="FFFFFF"/>
                </a:solidFill>
                <a:latin typeface="PF Highway Gothic"/>
                <a:cs typeface="PF Highway Gothic"/>
              </a:rPr>
              <a:t> </a:t>
            </a: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SOCIAL</a:t>
            </a:r>
            <a:r>
              <a:rPr sz="2550" b="1" spc="-20">
                <a:solidFill>
                  <a:srgbClr val="FFFFFF"/>
                </a:solidFill>
                <a:latin typeface="PF Highway Gothic"/>
                <a:cs typeface="PF Highway Gothic"/>
              </a:rPr>
              <a:t> </a:t>
            </a: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COHESION</a:t>
            </a:r>
            <a:endParaRPr sz="2550">
              <a:latin typeface="PF Highway Gothic"/>
              <a:cs typeface="PF Highway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296394" y="5851938"/>
            <a:ext cx="3525520" cy="1323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78105" algn="ctr">
              <a:lnSpc>
                <a:spcPct val="111300"/>
              </a:lnSpc>
              <a:spcBef>
                <a:spcPts val="100"/>
              </a:spcBef>
            </a:pP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PRIVATE</a:t>
            </a:r>
            <a:r>
              <a:rPr sz="2550" b="1" spc="-40">
                <a:solidFill>
                  <a:srgbClr val="FFFFFF"/>
                </a:solidFill>
                <a:latin typeface="PF Highway Gothic"/>
                <a:cs typeface="PF Highway Gothic"/>
              </a:rPr>
              <a:t> </a:t>
            </a: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INVESTMENTS </a:t>
            </a:r>
            <a:r>
              <a:rPr sz="2550" b="1" spc="-630">
                <a:solidFill>
                  <a:srgbClr val="FFFFFF"/>
                </a:solidFill>
                <a:latin typeface="PF Highway Gothic"/>
                <a:cs typeface="PF Highway Gothic"/>
              </a:rPr>
              <a:t> </a:t>
            </a: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AND</a:t>
            </a:r>
            <a:r>
              <a:rPr sz="2550" b="1" spc="-40">
                <a:solidFill>
                  <a:srgbClr val="FFFFFF"/>
                </a:solidFill>
                <a:latin typeface="PF Highway Gothic"/>
                <a:cs typeface="PF Highway Gothic"/>
              </a:rPr>
              <a:t> </a:t>
            </a: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TRANSFORMATION </a:t>
            </a:r>
            <a:r>
              <a:rPr sz="2550" b="1" spc="-630">
                <a:solidFill>
                  <a:srgbClr val="FFFFFF"/>
                </a:solidFill>
                <a:latin typeface="PF Highway Gothic"/>
                <a:cs typeface="PF Highway Gothic"/>
              </a:rPr>
              <a:t> </a:t>
            </a: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OF</a:t>
            </a:r>
            <a:r>
              <a:rPr sz="2550" b="1" spc="-5">
                <a:solidFill>
                  <a:srgbClr val="FFFFFF"/>
                </a:solidFill>
                <a:latin typeface="PF Highway Gothic"/>
                <a:cs typeface="PF Highway Gothic"/>
              </a:rPr>
              <a:t> </a:t>
            </a: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THE</a:t>
            </a:r>
            <a:r>
              <a:rPr sz="2550" b="1" spc="-5">
                <a:solidFill>
                  <a:srgbClr val="FFFFFF"/>
                </a:solidFill>
                <a:latin typeface="PF Highway Gothic"/>
                <a:cs typeface="PF Highway Gothic"/>
              </a:rPr>
              <a:t> </a:t>
            </a:r>
            <a:r>
              <a:rPr sz="2550" b="1">
                <a:solidFill>
                  <a:srgbClr val="FFFFFF"/>
                </a:solidFill>
                <a:latin typeface="PF Highway Gothic"/>
                <a:cs typeface="PF Highway Gothic"/>
              </a:rPr>
              <a:t>ECONOMY</a:t>
            </a:r>
            <a:endParaRPr sz="2550">
              <a:latin typeface="PF Highway Gothic"/>
              <a:cs typeface="PF Highway Gothic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976505" y="7695619"/>
            <a:ext cx="16062325" cy="261620"/>
            <a:chOff x="1976505" y="7695619"/>
            <a:chExt cx="16062325" cy="261620"/>
          </a:xfrm>
        </p:grpSpPr>
        <p:sp>
          <p:nvSpPr>
            <p:cNvPr id="50" name="object 50"/>
            <p:cNvSpPr/>
            <p:nvPr/>
          </p:nvSpPr>
          <p:spPr>
            <a:xfrm>
              <a:off x="1976505" y="7695619"/>
              <a:ext cx="3958590" cy="261620"/>
            </a:xfrm>
            <a:custGeom>
              <a:avLst/>
              <a:gdLst/>
              <a:ahLst/>
              <a:cxnLst/>
              <a:rect l="l" t="t" r="r" b="b"/>
              <a:pathLst>
                <a:path w="3958590" h="261620">
                  <a:moveTo>
                    <a:pt x="0" y="261468"/>
                  </a:moveTo>
                  <a:lnTo>
                    <a:pt x="3958183" y="261468"/>
                  </a:lnTo>
                  <a:lnTo>
                    <a:pt x="3958183" y="0"/>
                  </a:lnTo>
                  <a:lnTo>
                    <a:pt x="0" y="0"/>
                  </a:lnTo>
                  <a:lnTo>
                    <a:pt x="0" y="261468"/>
                  </a:lnTo>
                  <a:close/>
                </a:path>
              </a:pathLst>
            </a:custGeom>
            <a:solidFill>
              <a:srgbClr val="4B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934688" y="7695619"/>
              <a:ext cx="4034790" cy="261620"/>
            </a:xfrm>
            <a:custGeom>
              <a:avLst/>
              <a:gdLst/>
              <a:ahLst/>
              <a:cxnLst/>
              <a:rect l="l" t="t" r="r" b="b"/>
              <a:pathLst>
                <a:path w="4034790" h="261620">
                  <a:moveTo>
                    <a:pt x="4034683" y="0"/>
                  </a:moveTo>
                  <a:lnTo>
                    <a:pt x="0" y="0"/>
                  </a:lnTo>
                  <a:lnTo>
                    <a:pt x="0" y="261468"/>
                  </a:lnTo>
                  <a:lnTo>
                    <a:pt x="4034683" y="261468"/>
                  </a:lnTo>
                  <a:lnTo>
                    <a:pt x="4034683" y="0"/>
                  </a:lnTo>
                  <a:close/>
                </a:path>
              </a:pathLst>
            </a:custGeom>
            <a:solidFill>
              <a:srgbClr val="13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969382" y="7695619"/>
              <a:ext cx="4034790" cy="261620"/>
            </a:xfrm>
            <a:custGeom>
              <a:avLst/>
              <a:gdLst/>
              <a:ahLst/>
              <a:cxnLst/>
              <a:rect l="l" t="t" r="r" b="b"/>
              <a:pathLst>
                <a:path w="4034790" h="261620">
                  <a:moveTo>
                    <a:pt x="4034683" y="0"/>
                  </a:moveTo>
                  <a:lnTo>
                    <a:pt x="0" y="0"/>
                  </a:lnTo>
                  <a:lnTo>
                    <a:pt x="0" y="261468"/>
                  </a:lnTo>
                  <a:lnTo>
                    <a:pt x="4034683" y="261468"/>
                  </a:lnTo>
                  <a:lnTo>
                    <a:pt x="4034683" y="0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004065" y="7695619"/>
              <a:ext cx="4034790" cy="261620"/>
            </a:xfrm>
            <a:custGeom>
              <a:avLst/>
              <a:gdLst/>
              <a:ahLst/>
              <a:cxnLst/>
              <a:rect l="l" t="t" r="r" b="b"/>
              <a:pathLst>
                <a:path w="4034790" h="261620">
                  <a:moveTo>
                    <a:pt x="4034683" y="0"/>
                  </a:moveTo>
                  <a:lnTo>
                    <a:pt x="0" y="0"/>
                  </a:lnTo>
                  <a:lnTo>
                    <a:pt x="0" y="261468"/>
                  </a:lnTo>
                  <a:lnTo>
                    <a:pt x="4034683" y="261468"/>
                  </a:lnTo>
                  <a:lnTo>
                    <a:pt x="4034683" y="0"/>
                  </a:lnTo>
                  <a:close/>
                </a:path>
              </a:pathLst>
            </a:custGeom>
            <a:solidFill>
              <a:srgbClr val="E04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3634012" y="4573738"/>
            <a:ext cx="718185" cy="922655"/>
            <a:chOff x="3634012" y="4573738"/>
            <a:chExt cx="718185" cy="922655"/>
          </a:xfrm>
        </p:grpSpPr>
        <p:sp>
          <p:nvSpPr>
            <p:cNvPr id="55" name="object 55"/>
            <p:cNvSpPr/>
            <p:nvPr/>
          </p:nvSpPr>
          <p:spPr>
            <a:xfrm>
              <a:off x="3644483" y="4584211"/>
              <a:ext cx="697230" cy="819150"/>
            </a:xfrm>
            <a:custGeom>
              <a:avLst/>
              <a:gdLst/>
              <a:ahLst/>
              <a:cxnLst/>
              <a:rect l="l" t="t" r="r" b="b"/>
              <a:pathLst>
                <a:path w="697229" h="819150">
                  <a:moveTo>
                    <a:pt x="64648" y="783662"/>
                  </a:moveTo>
                  <a:lnTo>
                    <a:pt x="16270" y="676683"/>
                  </a:lnTo>
                  <a:lnTo>
                    <a:pt x="0" y="605838"/>
                  </a:lnTo>
                  <a:lnTo>
                    <a:pt x="15705" y="539460"/>
                  </a:lnTo>
                  <a:lnTo>
                    <a:pt x="63255" y="445881"/>
                  </a:lnTo>
                  <a:lnTo>
                    <a:pt x="90484" y="403796"/>
                  </a:lnTo>
                  <a:lnTo>
                    <a:pt x="122231" y="368379"/>
                  </a:lnTo>
                  <a:lnTo>
                    <a:pt x="157641" y="338431"/>
                  </a:lnTo>
                  <a:lnTo>
                    <a:pt x="195854" y="312754"/>
                  </a:lnTo>
                  <a:lnTo>
                    <a:pt x="236014" y="290149"/>
                  </a:lnTo>
                  <a:lnTo>
                    <a:pt x="277262" y="269418"/>
                  </a:lnTo>
                  <a:lnTo>
                    <a:pt x="318741" y="249363"/>
                  </a:lnTo>
                  <a:lnTo>
                    <a:pt x="359593" y="228786"/>
                  </a:lnTo>
                  <a:lnTo>
                    <a:pt x="398961" y="206487"/>
                  </a:lnTo>
                  <a:lnTo>
                    <a:pt x="435985" y="181270"/>
                  </a:lnTo>
                  <a:lnTo>
                    <a:pt x="469810" y="151935"/>
                  </a:lnTo>
                  <a:lnTo>
                    <a:pt x="499577" y="117284"/>
                  </a:lnTo>
                  <a:lnTo>
                    <a:pt x="518567" y="80414"/>
                  </a:lnTo>
                  <a:lnTo>
                    <a:pt x="529147" y="42158"/>
                  </a:lnTo>
                  <a:lnTo>
                    <a:pt x="534718" y="0"/>
                  </a:lnTo>
                  <a:lnTo>
                    <a:pt x="646852" y="124365"/>
                  </a:lnTo>
                  <a:lnTo>
                    <a:pt x="696817" y="219931"/>
                  </a:lnTo>
                  <a:lnTo>
                    <a:pt x="695941" y="335400"/>
                  </a:lnTo>
                  <a:lnTo>
                    <a:pt x="655552" y="519471"/>
                  </a:lnTo>
                  <a:lnTo>
                    <a:pt x="643715" y="560792"/>
                  </a:lnTo>
                  <a:lnTo>
                    <a:pt x="628538" y="599980"/>
                  </a:lnTo>
                  <a:lnTo>
                    <a:pt x="610018" y="636782"/>
                  </a:lnTo>
                  <a:lnTo>
                    <a:pt x="588155" y="670947"/>
                  </a:lnTo>
                  <a:lnTo>
                    <a:pt x="562947" y="702223"/>
                  </a:lnTo>
                  <a:lnTo>
                    <a:pt x="534394" y="730359"/>
                  </a:lnTo>
                  <a:lnTo>
                    <a:pt x="502495" y="755103"/>
                  </a:lnTo>
                  <a:lnTo>
                    <a:pt x="467248" y="776204"/>
                  </a:lnTo>
                  <a:lnTo>
                    <a:pt x="428653" y="793409"/>
                  </a:lnTo>
                  <a:lnTo>
                    <a:pt x="386709" y="806469"/>
                  </a:lnTo>
                  <a:lnTo>
                    <a:pt x="341414" y="815130"/>
                  </a:lnTo>
                  <a:lnTo>
                    <a:pt x="292768" y="819141"/>
                  </a:lnTo>
                  <a:lnTo>
                    <a:pt x="240769" y="818252"/>
                  </a:lnTo>
                  <a:lnTo>
                    <a:pt x="185417" y="812210"/>
                  </a:lnTo>
                  <a:lnTo>
                    <a:pt x="126710" y="800764"/>
                  </a:lnTo>
                  <a:lnTo>
                    <a:pt x="64648" y="783662"/>
                  </a:lnTo>
                  <a:close/>
                </a:path>
              </a:pathLst>
            </a:custGeom>
            <a:ln w="20941">
              <a:solidFill>
                <a:srgbClr val="4B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680174" y="5057731"/>
              <a:ext cx="338455" cy="428625"/>
            </a:xfrm>
            <a:custGeom>
              <a:avLst/>
              <a:gdLst/>
              <a:ahLst/>
              <a:cxnLst/>
              <a:rect l="l" t="t" r="r" b="b"/>
              <a:pathLst>
                <a:path w="338454" h="428625">
                  <a:moveTo>
                    <a:pt x="3884" y="428091"/>
                  </a:moveTo>
                  <a:lnTo>
                    <a:pt x="10268" y="368437"/>
                  </a:lnTo>
                  <a:lnTo>
                    <a:pt x="26199" y="314489"/>
                  </a:lnTo>
                  <a:lnTo>
                    <a:pt x="46745" y="265675"/>
                  </a:lnTo>
                  <a:lnTo>
                    <a:pt x="70856" y="221864"/>
                  </a:lnTo>
                  <a:lnTo>
                    <a:pt x="97484" y="182926"/>
                  </a:lnTo>
                  <a:lnTo>
                    <a:pt x="125580" y="148728"/>
                  </a:lnTo>
                  <a:lnTo>
                    <a:pt x="154096" y="119139"/>
                  </a:lnTo>
                  <a:lnTo>
                    <a:pt x="239200" y="51450"/>
                  </a:lnTo>
                  <a:lnTo>
                    <a:pt x="288471" y="22300"/>
                  </a:lnTo>
                  <a:lnTo>
                    <a:pt x="323142" y="5506"/>
                  </a:lnTo>
                  <a:lnTo>
                    <a:pt x="336555" y="0"/>
                  </a:lnTo>
                  <a:lnTo>
                    <a:pt x="337874" y="3706"/>
                  </a:lnTo>
                  <a:lnTo>
                    <a:pt x="324565" y="9162"/>
                  </a:lnTo>
                  <a:lnTo>
                    <a:pt x="290142" y="25843"/>
                  </a:lnTo>
                  <a:lnTo>
                    <a:pt x="241215" y="54808"/>
                  </a:lnTo>
                  <a:lnTo>
                    <a:pt x="184392" y="97117"/>
                  </a:lnTo>
                  <a:lnTo>
                    <a:pt x="128451" y="151394"/>
                  </a:lnTo>
                  <a:lnTo>
                    <a:pt x="100583" y="185326"/>
                  </a:lnTo>
                  <a:lnTo>
                    <a:pt x="74171" y="223959"/>
                  </a:lnTo>
                  <a:lnTo>
                    <a:pt x="50255" y="267422"/>
                  </a:lnTo>
                  <a:lnTo>
                    <a:pt x="29875" y="315846"/>
                  </a:lnTo>
                  <a:lnTo>
                    <a:pt x="14072" y="369359"/>
                  </a:lnTo>
                  <a:lnTo>
                    <a:pt x="3884" y="428091"/>
                  </a:lnTo>
                  <a:close/>
                </a:path>
              </a:pathLst>
            </a:custGeom>
            <a:ln w="20941">
              <a:solidFill>
                <a:srgbClr val="4B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718555" y="4748500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5" h="19685">
                  <a:moveTo>
                    <a:pt x="19601" y="9800"/>
                  </a:moveTo>
                  <a:lnTo>
                    <a:pt x="19601" y="15214"/>
                  </a:lnTo>
                  <a:lnTo>
                    <a:pt x="15214" y="19601"/>
                  </a:lnTo>
                  <a:lnTo>
                    <a:pt x="9800" y="19601"/>
                  </a:lnTo>
                  <a:lnTo>
                    <a:pt x="4387" y="19601"/>
                  </a:lnTo>
                  <a:lnTo>
                    <a:pt x="0" y="15214"/>
                  </a:lnTo>
                  <a:lnTo>
                    <a:pt x="0" y="9800"/>
                  </a:lnTo>
                  <a:lnTo>
                    <a:pt x="0" y="4387"/>
                  </a:lnTo>
                  <a:lnTo>
                    <a:pt x="4387" y="0"/>
                  </a:lnTo>
                  <a:lnTo>
                    <a:pt x="9800" y="0"/>
                  </a:lnTo>
                  <a:lnTo>
                    <a:pt x="15214" y="0"/>
                  </a:lnTo>
                  <a:lnTo>
                    <a:pt x="19601" y="4387"/>
                  </a:lnTo>
                  <a:lnTo>
                    <a:pt x="19601" y="9800"/>
                  </a:lnTo>
                  <a:close/>
                </a:path>
              </a:pathLst>
            </a:custGeom>
            <a:ln w="20941">
              <a:solidFill>
                <a:srgbClr val="4B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975748" y="4652979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70">
                  <a:moveTo>
                    <a:pt x="39192" y="19591"/>
                  </a:moveTo>
                  <a:lnTo>
                    <a:pt x="37652" y="27221"/>
                  </a:lnTo>
                  <a:lnTo>
                    <a:pt x="33453" y="33451"/>
                  </a:lnTo>
                  <a:lnTo>
                    <a:pt x="27225" y="37652"/>
                  </a:lnTo>
                  <a:lnTo>
                    <a:pt x="19601" y="39192"/>
                  </a:lnTo>
                  <a:lnTo>
                    <a:pt x="11971" y="37652"/>
                  </a:lnTo>
                  <a:lnTo>
                    <a:pt x="5740" y="33451"/>
                  </a:lnTo>
                  <a:lnTo>
                    <a:pt x="1540" y="27221"/>
                  </a:lnTo>
                  <a:lnTo>
                    <a:pt x="0" y="19591"/>
                  </a:lnTo>
                  <a:lnTo>
                    <a:pt x="1540" y="11966"/>
                  </a:lnTo>
                  <a:lnTo>
                    <a:pt x="5740" y="5739"/>
                  </a:lnTo>
                  <a:lnTo>
                    <a:pt x="11971" y="1540"/>
                  </a:lnTo>
                  <a:lnTo>
                    <a:pt x="19601" y="0"/>
                  </a:lnTo>
                  <a:lnTo>
                    <a:pt x="27225" y="1540"/>
                  </a:lnTo>
                  <a:lnTo>
                    <a:pt x="33453" y="5739"/>
                  </a:lnTo>
                  <a:lnTo>
                    <a:pt x="37652" y="11966"/>
                  </a:lnTo>
                  <a:lnTo>
                    <a:pt x="39192" y="19591"/>
                  </a:lnTo>
                  <a:close/>
                </a:path>
              </a:pathLst>
            </a:custGeom>
            <a:ln w="20941">
              <a:solidFill>
                <a:srgbClr val="4B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01169" y="4573738"/>
              <a:ext cx="79725" cy="79735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11606062" y="4573745"/>
            <a:ext cx="922655" cy="922655"/>
            <a:chOff x="11606062" y="4573745"/>
            <a:chExt cx="922655" cy="922655"/>
          </a:xfrm>
        </p:grpSpPr>
        <p:sp>
          <p:nvSpPr>
            <p:cNvPr id="61" name="object 61"/>
            <p:cNvSpPr/>
            <p:nvPr/>
          </p:nvSpPr>
          <p:spPr>
            <a:xfrm>
              <a:off x="11986722" y="4584216"/>
              <a:ext cx="531495" cy="531495"/>
            </a:xfrm>
            <a:custGeom>
              <a:avLst/>
              <a:gdLst/>
              <a:ahLst/>
              <a:cxnLst/>
              <a:rect l="l" t="t" r="r" b="b"/>
              <a:pathLst>
                <a:path w="531495" h="531495">
                  <a:moveTo>
                    <a:pt x="472373" y="383799"/>
                  </a:moveTo>
                  <a:lnTo>
                    <a:pt x="463285" y="376280"/>
                  </a:lnTo>
                  <a:lnTo>
                    <a:pt x="453254" y="370753"/>
                  </a:lnTo>
                  <a:lnTo>
                    <a:pt x="442565" y="367205"/>
                  </a:lnTo>
                  <a:lnTo>
                    <a:pt x="431505" y="365622"/>
                  </a:lnTo>
                  <a:lnTo>
                    <a:pt x="531418" y="265709"/>
                  </a:lnTo>
                  <a:lnTo>
                    <a:pt x="431505" y="165795"/>
                  </a:lnTo>
                  <a:lnTo>
                    <a:pt x="442565" y="164211"/>
                  </a:lnTo>
                  <a:lnTo>
                    <a:pt x="453254" y="160660"/>
                  </a:lnTo>
                  <a:lnTo>
                    <a:pt x="463285" y="155129"/>
                  </a:lnTo>
                  <a:lnTo>
                    <a:pt x="472373" y="147608"/>
                  </a:lnTo>
                  <a:lnTo>
                    <a:pt x="486125" y="126890"/>
                  </a:lnTo>
                  <a:lnTo>
                    <a:pt x="490710" y="103326"/>
                  </a:lnTo>
                  <a:lnTo>
                    <a:pt x="486125" y="79762"/>
                  </a:lnTo>
                  <a:lnTo>
                    <a:pt x="472373" y="59045"/>
                  </a:lnTo>
                  <a:lnTo>
                    <a:pt x="451654" y="45286"/>
                  </a:lnTo>
                  <a:lnTo>
                    <a:pt x="428086" y="40700"/>
                  </a:lnTo>
                  <a:lnTo>
                    <a:pt x="404518" y="45286"/>
                  </a:lnTo>
                  <a:lnTo>
                    <a:pt x="370753" y="78163"/>
                  </a:lnTo>
                  <a:lnTo>
                    <a:pt x="365622" y="99913"/>
                  </a:lnTo>
                  <a:lnTo>
                    <a:pt x="265709" y="0"/>
                  </a:lnTo>
                  <a:lnTo>
                    <a:pt x="165795" y="99913"/>
                  </a:lnTo>
                  <a:lnTo>
                    <a:pt x="164211" y="88852"/>
                  </a:lnTo>
                  <a:lnTo>
                    <a:pt x="160660" y="78163"/>
                  </a:lnTo>
                  <a:lnTo>
                    <a:pt x="155129" y="68132"/>
                  </a:lnTo>
                  <a:lnTo>
                    <a:pt x="147608" y="59045"/>
                  </a:lnTo>
                  <a:lnTo>
                    <a:pt x="126889" y="45286"/>
                  </a:lnTo>
                  <a:lnTo>
                    <a:pt x="103322" y="40700"/>
                  </a:lnTo>
                  <a:lnTo>
                    <a:pt x="79758" y="45286"/>
                  </a:lnTo>
                  <a:lnTo>
                    <a:pt x="59045" y="59045"/>
                  </a:lnTo>
                  <a:lnTo>
                    <a:pt x="45286" y="79762"/>
                  </a:lnTo>
                  <a:lnTo>
                    <a:pt x="40700" y="103326"/>
                  </a:lnTo>
                  <a:lnTo>
                    <a:pt x="45286" y="126890"/>
                  </a:lnTo>
                  <a:lnTo>
                    <a:pt x="78159" y="160660"/>
                  </a:lnTo>
                  <a:lnTo>
                    <a:pt x="99913" y="165795"/>
                  </a:lnTo>
                  <a:lnTo>
                    <a:pt x="0" y="265709"/>
                  </a:lnTo>
                  <a:lnTo>
                    <a:pt x="99913" y="365622"/>
                  </a:lnTo>
                  <a:lnTo>
                    <a:pt x="101495" y="354560"/>
                  </a:lnTo>
                  <a:lnTo>
                    <a:pt x="105043" y="343869"/>
                  </a:lnTo>
                  <a:lnTo>
                    <a:pt x="110570" y="333837"/>
                  </a:lnTo>
                  <a:lnTo>
                    <a:pt x="118090" y="324754"/>
                  </a:lnTo>
                  <a:lnTo>
                    <a:pt x="138809" y="310995"/>
                  </a:lnTo>
                  <a:lnTo>
                    <a:pt x="162377" y="306409"/>
                  </a:lnTo>
                  <a:lnTo>
                    <a:pt x="185944" y="310995"/>
                  </a:lnTo>
                  <a:lnTo>
                    <a:pt x="206663" y="324754"/>
                  </a:lnTo>
                  <a:lnTo>
                    <a:pt x="220416" y="345471"/>
                  </a:lnTo>
                  <a:lnTo>
                    <a:pt x="225001" y="369035"/>
                  </a:lnTo>
                  <a:lnTo>
                    <a:pt x="220416" y="392599"/>
                  </a:lnTo>
                  <a:lnTo>
                    <a:pt x="187545" y="426369"/>
                  </a:lnTo>
                  <a:lnTo>
                    <a:pt x="165795" y="431505"/>
                  </a:lnTo>
                  <a:lnTo>
                    <a:pt x="265709" y="531418"/>
                  </a:lnTo>
                  <a:lnTo>
                    <a:pt x="365622" y="431505"/>
                  </a:lnTo>
                  <a:lnTo>
                    <a:pt x="367205" y="442565"/>
                  </a:lnTo>
                  <a:lnTo>
                    <a:pt x="370753" y="453254"/>
                  </a:lnTo>
                  <a:lnTo>
                    <a:pt x="376280" y="463285"/>
                  </a:lnTo>
                  <a:lnTo>
                    <a:pt x="383799" y="472373"/>
                  </a:lnTo>
                  <a:lnTo>
                    <a:pt x="404518" y="486131"/>
                  </a:lnTo>
                  <a:lnTo>
                    <a:pt x="428086" y="490718"/>
                  </a:lnTo>
                  <a:lnTo>
                    <a:pt x="451654" y="486131"/>
                  </a:lnTo>
                  <a:lnTo>
                    <a:pt x="472373" y="472373"/>
                  </a:lnTo>
                  <a:lnTo>
                    <a:pt x="486125" y="451654"/>
                  </a:lnTo>
                  <a:lnTo>
                    <a:pt x="490710" y="428086"/>
                  </a:lnTo>
                  <a:lnTo>
                    <a:pt x="486125" y="404518"/>
                  </a:lnTo>
                  <a:lnTo>
                    <a:pt x="472373" y="383799"/>
                  </a:lnTo>
                  <a:close/>
                </a:path>
              </a:pathLst>
            </a:custGeom>
            <a:ln w="20941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616533" y="4954409"/>
              <a:ext cx="531495" cy="531495"/>
            </a:xfrm>
            <a:custGeom>
              <a:avLst/>
              <a:gdLst/>
              <a:ahLst/>
              <a:cxnLst/>
              <a:rect l="l" t="t" r="r" b="b"/>
              <a:pathLst>
                <a:path w="531495" h="531495">
                  <a:moveTo>
                    <a:pt x="147618" y="472362"/>
                  </a:moveTo>
                  <a:lnTo>
                    <a:pt x="155133" y="463276"/>
                  </a:lnTo>
                  <a:lnTo>
                    <a:pt x="160661" y="453249"/>
                  </a:lnTo>
                  <a:lnTo>
                    <a:pt x="164211" y="442564"/>
                  </a:lnTo>
                  <a:lnTo>
                    <a:pt x="165795" y="431505"/>
                  </a:lnTo>
                  <a:lnTo>
                    <a:pt x="265698" y="531418"/>
                  </a:lnTo>
                  <a:lnTo>
                    <a:pt x="365611" y="431505"/>
                  </a:lnTo>
                  <a:lnTo>
                    <a:pt x="367197" y="442564"/>
                  </a:lnTo>
                  <a:lnTo>
                    <a:pt x="370751" y="453249"/>
                  </a:lnTo>
                  <a:lnTo>
                    <a:pt x="376282" y="463276"/>
                  </a:lnTo>
                  <a:lnTo>
                    <a:pt x="383799" y="472362"/>
                  </a:lnTo>
                  <a:lnTo>
                    <a:pt x="404518" y="486121"/>
                  </a:lnTo>
                  <a:lnTo>
                    <a:pt x="428086" y="490707"/>
                  </a:lnTo>
                  <a:lnTo>
                    <a:pt x="451654" y="486121"/>
                  </a:lnTo>
                  <a:lnTo>
                    <a:pt x="472373" y="472362"/>
                  </a:lnTo>
                  <a:lnTo>
                    <a:pt x="486131" y="451645"/>
                  </a:lnTo>
                  <a:lnTo>
                    <a:pt x="490718" y="428081"/>
                  </a:lnTo>
                  <a:lnTo>
                    <a:pt x="486131" y="404517"/>
                  </a:lnTo>
                  <a:lnTo>
                    <a:pt x="453253" y="370753"/>
                  </a:lnTo>
                  <a:lnTo>
                    <a:pt x="431494" y="365622"/>
                  </a:lnTo>
                  <a:lnTo>
                    <a:pt x="531407" y="265709"/>
                  </a:lnTo>
                  <a:lnTo>
                    <a:pt x="431505" y="165795"/>
                  </a:lnTo>
                  <a:lnTo>
                    <a:pt x="442565" y="164211"/>
                  </a:lnTo>
                  <a:lnTo>
                    <a:pt x="453254" y="160660"/>
                  </a:lnTo>
                  <a:lnTo>
                    <a:pt x="463285" y="155129"/>
                  </a:lnTo>
                  <a:lnTo>
                    <a:pt x="472373" y="147608"/>
                  </a:lnTo>
                  <a:lnTo>
                    <a:pt x="486131" y="126889"/>
                  </a:lnTo>
                  <a:lnTo>
                    <a:pt x="490718" y="103321"/>
                  </a:lnTo>
                  <a:lnTo>
                    <a:pt x="486131" y="79753"/>
                  </a:lnTo>
                  <a:lnTo>
                    <a:pt x="472373" y="59034"/>
                  </a:lnTo>
                  <a:lnTo>
                    <a:pt x="451654" y="45276"/>
                  </a:lnTo>
                  <a:lnTo>
                    <a:pt x="428086" y="40689"/>
                  </a:lnTo>
                  <a:lnTo>
                    <a:pt x="404518" y="45276"/>
                  </a:lnTo>
                  <a:lnTo>
                    <a:pt x="370751" y="78158"/>
                  </a:lnTo>
                  <a:lnTo>
                    <a:pt x="365611" y="99913"/>
                  </a:lnTo>
                  <a:lnTo>
                    <a:pt x="265698" y="0"/>
                  </a:lnTo>
                  <a:lnTo>
                    <a:pt x="165785" y="99913"/>
                  </a:lnTo>
                  <a:lnTo>
                    <a:pt x="176852" y="101495"/>
                  </a:lnTo>
                  <a:lnTo>
                    <a:pt x="187544" y="105043"/>
                  </a:lnTo>
                  <a:lnTo>
                    <a:pt x="197576" y="110570"/>
                  </a:lnTo>
                  <a:lnTo>
                    <a:pt x="206663" y="118090"/>
                  </a:lnTo>
                  <a:lnTo>
                    <a:pt x="220422" y="138809"/>
                  </a:lnTo>
                  <a:lnTo>
                    <a:pt x="225008" y="162375"/>
                  </a:lnTo>
                  <a:lnTo>
                    <a:pt x="220422" y="185940"/>
                  </a:lnTo>
                  <a:lnTo>
                    <a:pt x="206663" y="206653"/>
                  </a:lnTo>
                  <a:lnTo>
                    <a:pt x="185944" y="220412"/>
                  </a:lnTo>
                  <a:lnTo>
                    <a:pt x="162377" y="224998"/>
                  </a:lnTo>
                  <a:lnTo>
                    <a:pt x="138809" y="220412"/>
                  </a:lnTo>
                  <a:lnTo>
                    <a:pt x="105046" y="187544"/>
                  </a:lnTo>
                  <a:lnTo>
                    <a:pt x="99902" y="165795"/>
                  </a:lnTo>
                  <a:lnTo>
                    <a:pt x="0" y="265709"/>
                  </a:lnTo>
                  <a:lnTo>
                    <a:pt x="99913" y="365622"/>
                  </a:lnTo>
                  <a:lnTo>
                    <a:pt x="88848" y="367205"/>
                  </a:lnTo>
                  <a:lnTo>
                    <a:pt x="78159" y="370753"/>
                  </a:lnTo>
                  <a:lnTo>
                    <a:pt x="68131" y="376280"/>
                  </a:lnTo>
                  <a:lnTo>
                    <a:pt x="59045" y="383799"/>
                  </a:lnTo>
                  <a:lnTo>
                    <a:pt x="45286" y="404517"/>
                  </a:lnTo>
                  <a:lnTo>
                    <a:pt x="40700" y="428081"/>
                  </a:lnTo>
                  <a:lnTo>
                    <a:pt x="45286" y="451645"/>
                  </a:lnTo>
                  <a:lnTo>
                    <a:pt x="59045" y="472362"/>
                  </a:lnTo>
                  <a:lnTo>
                    <a:pt x="79764" y="486121"/>
                  </a:lnTo>
                  <a:lnTo>
                    <a:pt x="103331" y="490707"/>
                  </a:lnTo>
                  <a:lnTo>
                    <a:pt x="126899" y="486121"/>
                  </a:lnTo>
                  <a:lnTo>
                    <a:pt x="147618" y="472362"/>
                  </a:lnTo>
                  <a:close/>
                </a:path>
              </a:pathLst>
            </a:custGeom>
            <a:ln w="20941">
              <a:solidFill>
                <a:srgbClr val="FFC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15782094" y="4573739"/>
            <a:ext cx="958850" cy="922655"/>
            <a:chOff x="15782094" y="4573739"/>
            <a:chExt cx="958850" cy="922655"/>
          </a:xfrm>
        </p:grpSpPr>
        <p:sp>
          <p:nvSpPr>
            <p:cNvPr id="64" name="object 64"/>
            <p:cNvSpPr/>
            <p:nvPr/>
          </p:nvSpPr>
          <p:spPr>
            <a:xfrm>
              <a:off x="16261388" y="4914548"/>
              <a:ext cx="469265" cy="273050"/>
            </a:xfrm>
            <a:custGeom>
              <a:avLst/>
              <a:gdLst/>
              <a:ahLst/>
              <a:cxnLst/>
              <a:rect l="l" t="t" r="r" b="b"/>
              <a:pathLst>
                <a:path w="469265" h="273050">
                  <a:moveTo>
                    <a:pt x="0" y="150005"/>
                  </a:moveTo>
                  <a:lnTo>
                    <a:pt x="371842" y="0"/>
                  </a:lnTo>
                  <a:lnTo>
                    <a:pt x="468833" y="122519"/>
                  </a:lnTo>
                  <a:lnTo>
                    <a:pt x="97002" y="272525"/>
                  </a:lnTo>
                  <a:lnTo>
                    <a:pt x="0" y="150005"/>
                  </a:lnTo>
                  <a:close/>
                </a:path>
              </a:pathLst>
            </a:custGeom>
            <a:ln w="20941">
              <a:solidFill>
                <a:srgbClr val="E04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6261384" y="5064556"/>
              <a:ext cx="339725" cy="421640"/>
            </a:xfrm>
            <a:custGeom>
              <a:avLst/>
              <a:gdLst/>
              <a:ahLst/>
              <a:cxnLst/>
              <a:rect l="l" t="t" r="r" b="b"/>
              <a:pathLst>
                <a:path w="339725" h="421639">
                  <a:moveTo>
                    <a:pt x="97002" y="122519"/>
                  </a:moveTo>
                  <a:lnTo>
                    <a:pt x="0" y="0"/>
                  </a:lnTo>
                  <a:lnTo>
                    <a:pt x="0" y="421264"/>
                  </a:lnTo>
                  <a:lnTo>
                    <a:pt x="339507" y="289917"/>
                  </a:lnTo>
                  <a:lnTo>
                    <a:pt x="339507" y="24690"/>
                  </a:lnTo>
                  <a:lnTo>
                    <a:pt x="97002" y="122519"/>
                  </a:lnTo>
                  <a:close/>
                </a:path>
              </a:pathLst>
            </a:custGeom>
            <a:ln w="20941">
              <a:solidFill>
                <a:srgbClr val="E04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5792564" y="4914548"/>
              <a:ext cx="469265" cy="273050"/>
            </a:xfrm>
            <a:custGeom>
              <a:avLst/>
              <a:gdLst/>
              <a:ahLst/>
              <a:cxnLst/>
              <a:rect l="l" t="t" r="r" b="b"/>
              <a:pathLst>
                <a:path w="469265" h="273050">
                  <a:moveTo>
                    <a:pt x="468823" y="150005"/>
                  </a:moveTo>
                  <a:lnTo>
                    <a:pt x="96991" y="0"/>
                  </a:lnTo>
                  <a:lnTo>
                    <a:pt x="0" y="122519"/>
                  </a:lnTo>
                  <a:lnTo>
                    <a:pt x="371821" y="272525"/>
                  </a:lnTo>
                  <a:lnTo>
                    <a:pt x="468823" y="150005"/>
                  </a:lnTo>
                  <a:close/>
                </a:path>
              </a:pathLst>
            </a:custGeom>
            <a:ln w="20941">
              <a:solidFill>
                <a:srgbClr val="E04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5921893" y="5064556"/>
              <a:ext cx="339725" cy="421640"/>
            </a:xfrm>
            <a:custGeom>
              <a:avLst/>
              <a:gdLst/>
              <a:ahLst/>
              <a:cxnLst/>
              <a:rect l="l" t="t" r="r" b="b"/>
              <a:pathLst>
                <a:path w="339725" h="421639">
                  <a:moveTo>
                    <a:pt x="242495" y="122519"/>
                  </a:moveTo>
                  <a:lnTo>
                    <a:pt x="0" y="24690"/>
                  </a:lnTo>
                  <a:lnTo>
                    <a:pt x="0" y="289917"/>
                  </a:lnTo>
                  <a:lnTo>
                    <a:pt x="339497" y="421264"/>
                  </a:lnTo>
                  <a:lnTo>
                    <a:pt x="339497" y="0"/>
                  </a:lnTo>
                  <a:lnTo>
                    <a:pt x="242495" y="122519"/>
                  </a:lnTo>
                  <a:close/>
                </a:path>
              </a:pathLst>
            </a:custGeom>
            <a:ln w="20941">
              <a:solidFill>
                <a:srgbClr val="E04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5889555" y="4826454"/>
              <a:ext cx="372110" cy="238125"/>
            </a:xfrm>
            <a:custGeom>
              <a:avLst/>
              <a:gdLst/>
              <a:ahLst/>
              <a:cxnLst/>
              <a:rect l="l" t="t" r="r" b="b"/>
              <a:pathLst>
                <a:path w="372109" h="238125">
                  <a:moveTo>
                    <a:pt x="301603" y="192433"/>
                  </a:moveTo>
                  <a:lnTo>
                    <a:pt x="301603" y="137022"/>
                  </a:lnTo>
                  <a:lnTo>
                    <a:pt x="292470" y="100791"/>
                  </a:lnTo>
                  <a:lnTo>
                    <a:pt x="270312" y="70305"/>
                  </a:lnTo>
                  <a:lnTo>
                    <a:pt x="242988" y="38921"/>
                  </a:lnTo>
                  <a:lnTo>
                    <a:pt x="218359" y="0"/>
                  </a:lnTo>
                  <a:lnTo>
                    <a:pt x="0" y="88091"/>
                  </a:lnTo>
                  <a:lnTo>
                    <a:pt x="371831" y="238097"/>
                  </a:lnTo>
                  <a:lnTo>
                    <a:pt x="304367" y="210883"/>
                  </a:lnTo>
                  <a:lnTo>
                    <a:pt x="302744" y="204967"/>
                  </a:lnTo>
                  <a:lnTo>
                    <a:pt x="301603" y="198852"/>
                  </a:lnTo>
                  <a:lnTo>
                    <a:pt x="301603" y="192433"/>
                  </a:lnTo>
                  <a:close/>
                </a:path>
              </a:pathLst>
            </a:custGeom>
            <a:ln w="20941">
              <a:solidFill>
                <a:srgbClr val="E04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6261390" y="4826454"/>
              <a:ext cx="372110" cy="238125"/>
            </a:xfrm>
            <a:custGeom>
              <a:avLst/>
              <a:gdLst/>
              <a:ahLst/>
              <a:cxnLst/>
              <a:rect l="l" t="t" r="r" b="b"/>
              <a:pathLst>
                <a:path w="372109" h="238125">
                  <a:moveTo>
                    <a:pt x="153482" y="0"/>
                  </a:moveTo>
                  <a:lnTo>
                    <a:pt x="128853" y="38921"/>
                  </a:lnTo>
                  <a:lnTo>
                    <a:pt x="101529" y="70305"/>
                  </a:lnTo>
                  <a:lnTo>
                    <a:pt x="79371" y="100791"/>
                  </a:lnTo>
                  <a:lnTo>
                    <a:pt x="70238" y="137022"/>
                  </a:lnTo>
                  <a:lnTo>
                    <a:pt x="70228" y="192433"/>
                  </a:lnTo>
                  <a:lnTo>
                    <a:pt x="70228" y="198863"/>
                  </a:lnTo>
                  <a:lnTo>
                    <a:pt x="69076" y="204967"/>
                  </a:lnTo>
                  <a:lnTo>
                    <a:pt x="67463" y="210883"/>
                  </a:lnTo>
                  <a:lnTo>
                    <a:pt x="0" y="238097"/>
                  </a:lnTo>
                  <a:lnTo>
                    <a:pt x="371842" y="88091"/>
                  </a:lnTo>
                  <a:lnTo>
                    <a:pt x="153482" y="0"/>
                  </a:lnTo>
                  <a:close/>
                </a:path>
              </a:pathLst>
            </a:custGeom>
            <a:ln w="20941">
              <a:solidFill>
                <a:srgbClr val="E04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534887" y="4644444"/>
              <a:ext cx="132006" cy="13198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892492" y="4681037"/>
              <a:ext cx="94863" cy="94855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6092828" y="4584210"/>
              <a:ext cx="337185" cy="379730"/>
            </a:xfrm>
            <a:custGeom>
              <a:avLst/>
              <a:gdLst/>
              <a:ahLst/>
              <a:cxnLst/>
              <a:rect l="l" t="t" r="r" b="b"/>
              <a:pathLst>
                <a:path w="337184" h="379729">
                  <a:moveTo>
                    <a:pt x="238799" y="379265"/>
                  </a:moveTo>
                  <a:lnTo>
                    <a:pt x="246082" y="346771"/>
                  </a:lnTo>
                  <a:lnTo>
                    <a:pt x="264292" y="319382"/>
                  </a:lnTo>
                  <a:lnTo>
                    <a:pt x="287965" y="292483"/>
                  </a:lnTo>
                  <a:lnTo>
                    <a:pt x="311637" y="261458"/>
                  </a:lnTo>
                  <a:lnTo>
                    <a:pt x="329847" y="221692"/>
                  </a:lnTo>
                  <a:lnTo>
                    <a:pt x="337131" y="168570"/>
                  </a:lnTo>
                  <a:lnTo>
                    <a:pt x="331109" y="123758"/>
                  </a:lnTo>
                  <a:lnTo>
                    <a:pt x="314115" y="83490"/>
                  </a:lnTo>
                  <a:lnTo>
                    <a:pt x="287756" y="49374"/>
                  </a:lnTo>
                  <a:lnTo>
                    <a:pt x="253640" y="23015"/>
                  </a:lnTo>
                  <a:lnTo>
                    <a:pt x="213372" y="6021"/>
                  </a:lnTo>
                  <a:lnTo>
                    <a:pt x="168560" y="0"/>
                  </a:lnTo>
                  <a:lnTo>
                    <a:pt x="123749" y="6021"/>
                  </a:lnTo>
                  <a:lnTo>
                    <a:pt x="83483" y="23015"/>
                  </a:lnTo>
                  <a:lnTo>
                    <a:pt x="49368" y="49374"/>
                  </a:lnTo>
                  <a:lnTo>
                    <a:pt x="23012" y="83490"/>
                  </a:lnTo>
                  <a:lnTo>
                    <a:pt x="6020" y="123758"/>
                  </a:lnTo>
                  <a:lnTo>
                    <a:pt x="0" y="168570"/>
                  </a:lnTo>
                  <a:lnTo>
                    <a:pt x="7283" y="221692"/>
                  </a:lnTo>
                  <a:lnTo>
                    <a:pt x="25493" y="261458"/>
                  </a:lnTo>
                  <a:lnTo>
                    <a:pt x="49166" y="292483"/>
                  </a:lnTo>
                  <a:lnTo>
                    <a:pt x="72838" y="319382"/>
                  </a:lnTo>
                  <a:lnTo>
                    <a:pt x="91048" y="346771"/>
                  </a:lnTo>
                  <a:lnTo>
                    <a:pt x="98332" y="379265"/>
                  </a:lnTo>
                  <a:lnTo>
                    <a:pt x="238799" y="379265"/>
                  </a:lnTo>
                  <a:close/>
                </a:path>
              </a:pathLst>
            </a:custGeom>
            <a:ln w="20941">
              <a:solidFill>
                <a:srgbClr val="E04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180692" y="4796316"/>
              <a:ext cx="161408" cy="278712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7479636" y="4584509"/>
            <a:ext cx="1114425" cy="914400"/>
            <a:chOff x="7479636" y="4584509"/>
            <a:chExt cx="1114425" cy="914400"/>
          </a:xfrm>
        </p:grpSpPr>
        <p:sp>
          <p:nvSpPr>
            <p:cNvPr id="75" name="object 75"/>
            <p:cNvSpPr/>
            <p:nvPr/>
          </p:nvSpPr>
          <p:spPr>
            <a:xfrm>
              <a:off x="8100286" y="5166502"/>
              <a:ext cx="482600" cy="321945"/>
            </a:xfrm>
            <a:custGeom>
              <a:avLst/>
              <a:gdLst/>
              <a:ahLst/>
              <a:cxnLst/>
              <a:rect l="l" t="t" r="r" b="b"/>
              <a:pathLst>
                <a:path w="482600" h="321945">
                  <a:moveTo>
                    <a:pt x="391862" y="321529"/>
                  </a:moveTo>
                  <a:lnTo>
                    <a:pt x="426975" y="314394"/>
                  </a:lnTo>
                  <a:lnTo>
                    <a:pt x="455732" y="294967"/>
                  </a:lnTo>
                  <a:lnTo>
                    <a:pt x="475162" y="266214"/>
                  </a:lnTo>
                  <a:lnTo>
                    <a:pt x="482299" y="231102"/>
                  </a:lnTo>
                  <a:lnTo>
                    <a:pt x="476773" y="200055"/>
                  </a:lnTo>
                  <a:lnTo>
                    <a:pt x="461529" y="173609"/>
                  </a:lnTo>
                  <a:lnTo>
                    <a:pt x="438562" y="153757"/>
                  </a:lnTo>
                  <a:lnTo>
                    <a:pt x="409872" y="142487"/>
                  </a:lnTo>
                  <a:lnTo>
                    <a:pt x="411181" y="135378"/>
                  </a:lnTo>
                  <a:lnTo>
                    <a:pt x="411956" y="128069"/>
                  </a:lnTo>
                  <a:lnTo>
                    <a:pt x="411956" y="120582"/>
                  </a:lnTo>
                  <a:lnTo>
                    <a:pt x="402481" y="73642"/>
                  </a:lnTo>
                  <a:lnTo>
                    <a:pt x="376642" y="35314"/>
                  </a:lnTo>
                  <a:lnTo>
                    <a:pt x="338317" y="9474"/>
                  </a:lnTo>
                  <a:lnTo>
                    <a:pt x="291383" y="0"/>
                  </a:lnTo>
                  <a:lnTo>
                    <a:pt x="259168" y="4365"/>
                  </a:lnTo>
                  <a:lnTo>
                    <a:pt x="230262" y="16676"/>
                  </a:lnTo>
                  <a:lnTo>
                    <a:pt x="205821" y="35750"/>
                  </a:lnTo>
                  <a:lnTo>
                    <a:pt x="186999" y="60406"/>
                  </a:lnTo>
                  <a:lnTo>
                    <a:pt x="178724" y="56114"/>
                  </a:lnTo>
                  <a:lnTo>
                    <a:pt x="169863" y="52919"/>
                  </a:lnTo>
                  <a:lnTo>
                    <a:pt x="160501" y="50926"/>
                  </a:lnTo>
                  <a:lnTo>
                    <a:pt x="150717" y="50239"/>
                  </a:lnTo>
                  <a:lnTo>
                    <a:pt x="123338" y="55767"/>
                  </a:lnTo>
                  <a:lnTo>
                    <a:pt x="100978" y="70843"/>
                  </a:lnTo>
                  <a:lnTo>
                    <a:pt x="85902" y="93202"/>
                  </a:lnTo>
                  <a:lnTo>
                    <a:pt x="80374" y="120582"/>
                  </a:lnTo>
                  <a:lnTo>
                    <a:pt x="80374" y="121252"/>
                  </a:lnTo>
                  <a:lnTo>
                    <a:pt x="80458" y="121912"/>
                  </a:lnTo>
                  <a:lnTo>
                    <a:pt x="80479" y="122572"/>
                  </a:lnTo>
                  <a:lnTo>
                    <a:pt x="48534" y="135033"/>
                  </a:lnTo>
                  <a:lnTo>
                    <a:pt x="23021" y="157051"/>
                  </a:lnTo>
                  <a:lnTo>
                    <a:pt x="6118" y="186449"/>
                  </a:lnTo>
                  <a:lnTo>
                    <a:pt x="0" y="221050"/>
                  </a:lnTo>
                  <a:lnTo>
                    <a:pt x="7895" y="260162"/>
                  </a:lnTo>
                  <a:lnTo>
                    <a:pt x="29428" y="292101"/>
                  </a:lnTo>
                  <a:lnTo>
                    <a:pt x="61366" y="313633"/>
                  </a:lnTo>
                  <a:lnTo>
                    <a:pt x="100478" y="321529"/>
                  </a:lnTo>
                  <a:lnTo>
                    <a:pt x="391862" y="321529"/>
                  </a:lnTo>
                  <a:close/>
                </a:path>
              </a:pathLst>
            </a:custGeom>
            <a:ln w="20941">
              <a:solidFill>
                <a:srgbClr val="13D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481172" y="5296207"/>
              <a:ext cx="112373" cy="11237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169698" y="5205773"/>
              <a:ext cx="162612" cy="92279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7490107" y="5119717"/>
              <a:ext cx="886460" cy="240029"/>
            </a:xfrm>
            <a:custGeom>
              <a:avLst/>
              <a:gdLst/>
              <a:ahLst/>
              <a:cxnLst/>
              <a:rect l="l" t="t" r="r" b="b"/>
              <a:pathLst>
                <a:path w="886459" h="240029">
                  <a:moveTo>
                    <a:pt x="645691" y="147639"/>
                  </a:moveTo>
                  <a:lnTo>
                    <a:pt x="0" y="147639"/>
                  </a:lnTo>
                  <a:lnTo>
                    <a:pt x="73819" y="0"/>
                  </a:lnTo>
                  <a:lnTo>
                    <a:pt x="885857" y="0"/>
                  </a:lnTo>
                </a:path>
                <a:path w="886459" h="240029">
                  <a:moveTo>
                    <a:pt x="575106" y="239919"/>
                  </a:moveTo>
                  <a:lnTo>
                    <a:pt x="55359" y="239919"/>
                  </a:lnTo>
                  <a:lnTo>
                    <a:pt x="33863" y="235551"/>
                  </a:lnTo>
                  <a:lnTo>
                    <a:pt x="16261" y="223656"/>
                  </a:lnTo>
                  <a:lnTo>
                    <a:pt x="4367" y="206051"/>
                  </a:lnTo>
                  <a:lnTo>
                    <a:pt x="0" y="184549"/>
                  </a:lnTo>
                  <a:lnTo>
                    <a:pt x="0" y="147639"/>
                  </a:lnTo>
                  <a:lnTo>
                    <a:pt x="645691" y="147639"/>
                  </a:lnTo>
                </a:path>
              </a:pathLst>
            </a:custGeom>
            <a:ln w="20941">
              <a:solidFill>
                <a:srgbClr val="13D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932111" y="5192615"/>
              <a:ext cx="76200" cy="1905"/>
            </a:xfrm>
            <a:custGeom>
              <a:avLst/>
              <a:gdLst/>
              <a:ahLst/>
              <a:cxnLst/>
              <a:rect l="l" t="t" r="r" b="b"/>
              <a:pathLst>
                <a:path w="76200" h="1904">
                  <a:moveTo>
                    <a:pt x="74741" y="1842"/>
                  </a:moveTo>
                  <a:lnTo>
                    <a:pt x="921" y="1842"/>
                  </a:lnTo>
                  <a:lnTo>
                    <a:pt x="418" y="1842"/>
                  </a:lnTo>
                  <a:lnTo>
                    <a:pt x="0" y="1434"/>
                  </a:lnTo>
                  <a:lnTo>
                    <a:pt x="0" y="921"/>
                  </a:lnTo>
                  <a:lnTo>
                    <a:pt x="0" y="408"/>
                  </a:lnTo>
                  <a:lnTo>
                    <a:pt x="418" y="0"/>
                  </a:lnTo>
                  <a:lnTo>
                    <a:pt x="921" y="0"/>
                  </a:lnTo>
                  <a:lnTo>
                    <a:pt x="74741" y="0"/>
                  </a:lnTo>
                  <a:lnTo>
                    <a:pt x="75243" y="0"/>
                  </a:lnTo>
                  <a:lnTo>
                    <a:pt x="75662" y="408"/>
                  </a:lnTo>
                  <a:lnTo>
                    <a:pt x="75662" y="921"/>
                  </a:lnTo>
                  <a:lnTo>
                    <a:pt x="75662" y="1434"/>
                  </a:lnTo>
                  <a:lnTo>
                    <a:pt x="75243" y="1842"/>
                  </a:lnTo>
                  <a:lnTo>
                    <a:pt x="74741" y="1842"/>
                  </a:lnTo>
                </a:path>
              </a:pathLst>
            </a:custGeom>
            <a:ln w="20941">
              <a:solidFill>
                <a:srgbClr val="13D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563931" y="4584509"/>
              <a:ext cx="812165" cy="535305"/>
            </a:xfrm>
            <a:custGeom>
              <a:avLst/>
              <a:gdLst/>
              <a:ahLst/>
              <a:cxnLst/>
              <a:rect l="l" t="t" r="r" b="b"/>
              <a:pathLst>
                <a:path w="812165" h="535304">
                  <a:moveTo>
                    <a:pt x="738207" y="0"/>
                  </a:moveTo>
                  <a:lnTo>
                    <a:pt x="73809" y="0"/>
                  </a:lnTo>
                  <a:lnTo>
                    <a:pt x="45150" y="5825"/>
                  </a:lnTo>
                  <a:lnTo>
                    <a:pt x="21681" y="21687"/>
                  </a:lnTo>
                  <a:lnTo>
                    <a:pt x="5823" y="45163"/>
                  </a:lnTo>
                  <a:lnTo>
                    <a:pt x="0" y="73830"/>
                  </a:lnTo>
                  <a:lnTo>
                    <a:pt x="0" y="535198"/>
                  </a:lnTo>
                  <a:lnTo>
                    <a:pt x="812027" y="535198"/>
                  </a:lnTo>
                  <a:lnTo>
                    <a:pt x="812027" y="514256"/>
                  </a:lnTo>
                  <a:lnTo>
                    <a:pt x="20941" y="514256"/>
                  </a:lnTo>
                  <a:lnTo>
                    <a:pt x="20941" y="73830"/>
                  </a:lnTo>
                  <a:lnTo>
                    <a:pt x="25102" y="53263"/>
                  </a:lnTo>
                  <a:lnTo>
                    <a:pt x="36443" y="36450"/>
                  </a:lnTo>
                  <a:lnTo>
                    <a:pt x="53250" y="25104"/>
                  </a:lnTo>
                  <a:lnTo>
                    <a:pt x="73809" y="20941"/>
                  </a:lnTo>
                  <a:lnTo>
                    <a:pt x="789237" y="20941"/>
                  </a:lnTo>
                  <a:lnTo>
                    <a:pt x="766868" y="5825"/>
                  </a:lnTo>
                  <a:lnTo>
                    <a:pt x="738207" y="0"/>
                  </a:lnTo>
                  <a:close/>
                </a:path>
                <a:path w="812165" h="535304">
                  <a:moveTo>
                    <a:pt x="789237" y="20941"/>
                  </a:moveTo>
                  <a:lnTo>
                    <a:pt x="738207" y="20941"/>
                  </a:lnTo>
                  <a:lnTo>
                    <a:pt x="758772" y="25104"/>
                  </a:lnTo>
                  <a:lnTo>
                    <a:pt x="775582" y="36450"/>
                  </a:lnTo>
                  <a:lnTo>
                    <a:pt x="786924" y="53263"/>
                  </a:lnTo>
                  <a:lnTo>
                    <a:pt x="791085" y="73830"/>
                  </a:lnTo>
                  <a:lnTo>
                    <a:pt x="791085" y="514256"/>
                  </a:lnTo>
                  <a:lnTo>
                    <a:pt x="812027" y="514256"/>
                  </a:lnTo>
                  <a:lnTo>
                    <a:pt x="812027" y="73830"/>
                  </a:lnTo>
                  <a:lnTo>
                    <a:pt x="806202" y="45163"/>
                  </a:lnTo>
                  <a:lnTo>
                    <a:pt x="790341" y="21687"/>
                  </a:lnTo>
                  <a:lnTo>
                    <a:pt x="789237" y="20941"/>
                  </a:lnTo>
                  <a:close/>
                </a:path>
              </a:pathLst>
            </a:custGeom>
            <a:solidFill>
              <a:srgbClr val="13D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891578" y="4669267"/>
              <a:ext cx="156845" cy="365760"/>
            </a:xfrm>
            <a:custGeom>
              <a:avLst/>
              <a:gdLst/>
              <a:ahLst/>
              <a:cxnLst/>
              <a:rect l="l" t="t" r="r" b="b"/>
              <a:pathLst>
                <a:path w="156845" h="365760">
                  <a:moveTo>
                    <a:pt x="156728" y="182853"/>
                  </a:moveTo>
                  <a:lnTo>
                    <a:pt x="152732" y="240646"/>
                  </a:lnTo>
                  <a:lnTo>
                    <a:pt x="141607" y="290841"/>
                  </a:lnTo>
                  <a:lnTo>
                    <a:pt x="124643" y="330424"/>
                  </a:lnTo>
                  <a:lnTo>
                    <a:pt x="78364" y="365706"/>
                  </a:lnTo>
                  <a:lnTo>
                    <a:pt x="53596" y="356383"/>
                  </a:lnTo>
                  <a:lnTo>
                    <a:pt x="32084" y="330424"/>
                  </a:lnTo>
                  <a:lnTo>
                    <a:pt x="15120" y="290841"/>
                  </a:lnTo>
                  <a:lnTo>
                    <a:pt x="3995" y="240646"/>
                  </a:lnTo>
                  <a:lnTo>
                    <a:pt x="0" y="182853"/>
                  </a:lnTo>
                  <a:lnTo>
                    <a:pt x="3995" y="125055"/>
                  </a:lnTo>
                  <a:lnTo>
                    <a:pt x="15120" y="74860"/>
                  </a:lnTo>
                  <a:lnTo>
                    <a:pt x="32084" y="35278"/>
                  </a:lnTo>
                  <a:lnTo>
                    <a:pt x="53596" y="9321"/>
                  </a:lnTo>
                  <a:lnTo>
                    <a:pt x="78364" y="0"/>
                  </a:lnTo>
                  <a:lnTo>
                    <a:pt x="103132" y="9321"/>
                  </a:lnTo>
                  <a:lnTo>
                    <a:pt x="124643" y="35278"/>
                  </a:lnTo>
                  <a:lnTo>
                    <a:pt x="141607" y="74860"/>
                  </a:lnTo>
                  <a:lnTo>
                    <a:pt x="152732" y="125055"/>
                  </a:lnTo>
                  <a:lnTo>
                    <a:pt x="156728" y="182853"/>
                  </a:lnTo>
                </a:path>
              </a:pathLst>
            </a:custGeom>
            <a:ln w="20941">
              <a:solidFill>
                <a:srgbClr val="13D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787093" y="4669270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59" h="365760">
                  <a:moveTo>
                    <a:pt x="14366" y="248149"/>
                  </a:moveTo>
                  <a:lnTo>
                    <a:pt x="351340" y="248149"/>
                  </a:lnTo>
                  <a:lnTo>
                    <a:pt x="14366" y="248149"/>
                  </a:lnTo>
                </a:path>
                <a:path w="365759" h="365760">
                  <a:moveTo>
                    <a:pt x="351340" y="117535"/>
                  </a:moveTo>
                  <a:lnTo>
                    <a:pt x="14366" y="117535"/>
                  </a:lnTo>
                  <a:lnTo>
                    <a:pt x="351340" y="117535"/>
                  </a:lnTo>
                </a:path>
                <a:path w="365759" h="365760">
                  <a:moveTo>
                    <a:pt x="182853" y="0"/>
                  </a:moveTo>
                  <a:lnTo>
                    <a:pt x="134241" y="6531"/>
                  </a:lnTo>
                  <a:lnTo>
                    <a:pt x="90561" y="24963"/>
                  </a:lnTo>
                  <a:lnTo>
                    <a:pt x="53554" y="53554"/>
                  </a:lnTo>
                  <a:lnTo>
                    <a:pt x="24963" y="90561"/>
                  </a:lnTo>
                  <a:lnTo>
                    <a:pt x="6531" y="134241"/>
                  </a:lnTo>
                  <a:lnTo>
                    <a:pt x="0" y="182853"/>
                  </a:lnTo>
                  <a:lnTo>
                    <a:pt x="6531" y="231457"/>
                  </a:lnTo>
                  <a:lnTo>
                    <a:pt x="24963" y="275135"/>
                  </a:lnTo>
                  <a:lnTo>
                    <a:pt x="53554" y="312143"/>
                  </a:lnTo>
                  <a:lnTo>
                    <a:pt x="90561" y="340737"/>
                  </a:lnTo>
                  <a:lnTo>
                    <a:pt x="134241" y="359173"/>
                  </a:lnTo>
                  <a:lnTo>
                    <a:pt x="182853" y="365706"/>
                  </a:lnTo>
                  <a:lnTo>
                    <a:pt x="231460" y="359173"/>
                  </a:lnTo>
                  <a:lnTo>
                    <a:pt x="275139" y="340737"/>
                  </a:lnTo>
                  <a:lnTo>
                    <a:pt x="312147" y="312143"/>
                  </a:lnTo>
                  <a:lnTo>
                    <a:pt x="340740" y="275135"/>
                  </a:lnTo>
                  <a:lnTo>
                    <a:pt x="359174" y="231457"/>
                  </a:lnTo>
                  <a:lnTo>
                    <a:pt x="365706" y="182853"/>
                  </a:lnTo>
                  <a:lnTo>
                    <a:pt x="359174" y="134241"/>
                  </a:lnTo>
                  <a:lnTo>
                    <a:pt x="340740" y="90561"/>
                  </a:lnTo>
                  <a:lnTo>
                    <a:pt x="312147" y="53554"/>
                  </a:lnTo>
                  <a:lnTo>
                    <a:pt x="275139" y="24963"/>
                  </a:lnTo>
                  <a:lnTo>
                    <a:pt x="231460" y="6531"/>
                  </a:lnTo>
                  <a:lnTo>
                    <a:pt x="182853" y="0"/>
                  </a:lnTo>
                </a:path>
              </a:pathLst>
            </a:custGeom>
            <a:ln w="20941">
              <a:solidFill>
                <a:srgbClr val="13D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Title 27">
            <a:extLst>
              <a:ext uri="{FF2B5EF4-FFF2-40B4-BE49-F238E27FC236}">
                <a16:creationId xmlns:a16="http://schemas.microsoft.com/office/drawing/2014/main" id="{AD348A19-1BE2-4F6A-B10C-986452E0E357}"/>
              </a:ext>
            </a:extLst>
          </p:cNvPr>
          <p:cNvSpPr txBox="1">
            <a:spLocks/>
          </p:cNvSpPr>
          <p:nvPr/>
        </p:nvSpPr>
        <p:spPr>
          <a:xfrm>
            <a:off x="371306" y="7714786"/>
            <a:ext cx="18369155" cy="1534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l-GR" sz="4900">
                <a:solidFill>
                  <a:srgbClr val="FFFFFF"/>
                </a:solidFill>
                <a:latin typeface="Arial Black" panose="020B0A04020102020204" pitchFamily="34" charset="0"/>
              </a:rPr>
              <a:t>ΟΠΣ ΤΑ</a:t>
            </a:r>
            <a:r>
              <a:rPr lang="en-GB" sz="4900">
                <a:solidFill>
                  <a:srgbClr val="FFFFFF"/>
                </a:solidFill>
                <a:latin typeface="Arial Black" panose="020B0A04020102020204" pitchFamily="34" charset="0"/>
              </a:rPr>
              <a:t>:</a:t>
            </a:r>
            <a:r>
              <a:rPr lang="el-GR" sz="490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GB" sz="4900">
                <a:solidFill>
                  <a:srgbClr val="FFFFFF"/>
                </a:solidFill>
                <a:latin typeface="Arial Black" panose="020B0A04020102020204" pitchFamily="34" charset="0"/>
              </a:rPr>
              <a:t>https://logon.ops.gr/ </a:t>
            </a:r>
            <a:endParaRPr lang="en-US" sz="4900" kern="12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BF094AFB-D673-C8BB-A628-4238AAD593B0}"/>
              </a:ext>
            </a:extLst>
          </p:cNvPr>
          <p:cNvGrpSpPr/>
          <p:nvPr/>
        </p:nvGrpSpPr>
        <p:grpSpPr>
          <a:xfrm>
            <a:off x="2539501" y="503103"/>
            <a:ext cx="11217444" cy="707886"/>
            <a:chOff x="2539501" y="421215"/>
            <a:chExt cx="11217444" cy="7078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094177" y="421215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Πυρήνας </a:t>
              </a:r>
              <a:r>
                <a:rPr lang="el-GR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του ΟΠΣ </a:t>
              </a:r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/2</a:t>
              </a:r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2" name="Google Shape;613;p37">
              <a:extLst>
                <a:ext uri="{FF2B5EF4-FFF2-40B4-BE49-F238E27FC236}">
                  <a16:creationId xmlns:a16="http://schemas.microsoft.com/office/drawing/2014/main" id="{AEFA7160-6209-2F15-B306-8774140496BE}"/>
                </a:ext>
              </a:extLst>
            </p:cNvPr>
            <p:cNvGrpSpPr/>
            <p:nvPr/>
          </p:nvGrpSpPr>
          <p:grpSpPr>
            <a:xfrm>
              <a:off x="2539501" y="508148"/>
              <a:ext cx="501969" cy="479429"/>
              <a:chOff x="2594050" y="1631825"/>
              <a:chExt cx="439625" cy="439625"/>
            </a:xfrm>
          </p:grpSpPr>
          <p:sp>
            <p:nvSpPr>
              <p:cNvPr id="3" name="Google Shape;614;p37">
                <a:extLst>
                  <a:ext uri="{FF2B5EF4-FFF2-40B4-BE49-F238E27FC236}">
                    <a16:creationId xmlns:a16="http://schemas.microsoft.com/office/drawing/2014/main" id="{8CCAF718-2D27-BD96-7CB1-4916647AFB6A}"/>
                  </a:ext>
                </a:extLst>
              </p:cNvPr>
              <p:cNvSpPr/>
              <p:nvPr/>
            </p:nvSpPr>
            <p:spPr>
              <a:xfrm>
                <a:off x="2594050" y="1883300"/>
                <a:ext cx="188175" cy="188150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7526" fill="none" extrusionOk="0">
                    <a:moveTo>
                      <a:pt x="5992" y="0"/>
                    </a:moveTo>
                    <a:lnTo>
                      <a:pt x="537" y="6430"/>
                    </a:lnTo>
                    <a:lnTo>
                      <a:pt x="1" y="7526"/>
                    </a:lnTo>
                    <a:lnTo>
                      <a:pt x="1097" y="6990"/>
                    </a:lnTo>
                    <a:lnTo>
                      <a:pt x="7526" y="1534"/>
                    </a:lnTo>
                    <a:lnTo>
                      <a:pt x="5992" y="0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5" name="Google Shape;615;p37">
                <a:extLst>
                  <a:ext uri="{FF2B5EF4-FFF2-40B4-BE49-F238E27FC236}">
                    <a16:creationId xmlns:a16="http://schemas.microsoft.com/office/drawing/2014/main" id="{2FF1F15F-B687-376D-D291-8E0203EF4FCC}"/>
                  </a:ext>
                </a:extLst>
              </p:cNvPr>
              <p:cNvSpPr/>
              <p:nvPr/>
            </p:nvSpPr>
            <p:spPr>
              <a:xfrm>
                <a:off x="2857700" y="1631825"/>
                <a:ext cx="175975" cy="1760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040" fill="none" extrusionOk="0">
                    <a:moveTo>
                      <a:pt x="268" y="2704"/>
                    </a:moveTo>
                    <a:lnTo>
                      <a:pt x="4336" y="6771"/>
                    </a:lnTo>
                    <a:lnTo>
                      <a:pt x="4336" y="6771"/>
                    </a:lnTo>
                    <a:lnTo>
                      <a:pt x="4336" y="6771"/>
                    </a:lnTo>
                    <a:lnTo>
                      <a:pt x="4652" y="6917"/>
                    </a:lnTo>
                    <a:lnTo>
                      <a:pt x="4993" y="7015"/>
                    </a:lnTo>
                    <a:lnTo>
                      <a:pt x="5310" y="7039"/>
                    </a:lnTo>
                    <a:lnTo>
                      <a:pt x="5651" y="7039"/>
                    </a:lnTo>
                    <a:lnTo>
                      <a:pt x="5992" y="6966"/>
                    </a:lnTo>
                    <a:lnTo>
                      <a:pt x="6308" y="6844"/>
                    </a:lnTo>
                    <a:lnTo>
                      <a:pt x="6454" y="6747"/>
                    </a:lnTo>
                    <a:lnTo>
                      <a:pt x="6601" y="6674"/>
                    </a:lnTo>
                    <a:lnTo>
                      <a:pt x="6747" y="6552"/>
                    </a:lnTo>
                    <a:lnTo>
                      <a:pt x="6893" y="6430"/>
                    </a:lnTo>
                    <a:lnTo>
                      <a:pt x="6893" y="6430"/>
                    </a:lnTo>
                    <a:lnTo>
                      <a:pt x="6942" y="6357"/>
                    </a:lnTo>
                    <a:lnTo>
                      <a:pt x="7015" y="6260"/>
                    </a:lnTo>
                    <a:lnTo>
                      <a:pt x="7039" y="6138"/>
                    </a:lnTo>
                    <a:lnTo>
                      <a:pt x="7039" y="6041"/>
                    </a:lnTo>
                    <a:lnTo>
                      <a:pt x="7039" y="6041"/>
                    </a:lnTo>
                    <a:lnTo>
                      <a:pt x="7039" y="5943"/>
                    </a:lnTo>
                    <a:lnTo>
                      <a:pt x="7015" y="5846"/>
                    </a:lnTo>
                    <a:lnTo>
                      <a:pt x="6942" y="5748"/>
                    </a:lnTo>
                    <a:lnTo>
                      <a:pt x="6893" y="5651"/>
                    </a:lnTo>
                    <a:lnTo>
                      <a:pt x="1389" y="147"/>
                    </a:lnTo>
                    <a:lnTo>
                      <a:pt x="1389" y="147"/>
                    </a:lnTo>
                    <a:lnTo>
                      <a:pt x="1291" y="98"/>
                    </a:lnTo>
                    <a:lnTo>
                      <a:pt x="1194" y="25"/>
                    </a:lnTo>
                    <a:lnTo>
                      <a:pt x="1096" y="0"/>
                    </a:lnTo>
                    <a:lnTo>
                      <a:pt x="999" y="0"/>
                    </a:lnTo>
                    <a:lnTo>
                      <a:pt x="999" y="0"/>
                    </a:lnTo>
                    <a:lnTo>
                      <a:pt x="902" y="0"/>
                    </a:lnTo>
                    <a:lnTo>
                      <a:pt x="780" y="25"/>
                    </a:lnTo>
                    <a:lnTo>
                      <a:pt x="682" y="98"/>
                    </a:lnTo>
                    <a:lnTo>
                      <a:pt x="609" y="147"/>
                    </a:lnTo>
                    <a:lnTo>
                      <a:pt x="609" y="147"/>
                    </a:lnTo>
                    <a:lnTo>
                      <a:pt x="487" y="293"/>
                    </a:lnTo>
                    <a:lnTo>
                      <a:pt x="366" y="439"/>
                    </a:lnTo>
                    <a:lnTo>
                      <a:pt x="293" y="585"/>
                    </a:lnTo>
                    <a:lnTo>
                      <a:pt x="195" y="731"/>
                    </a:lnTo>
                    <a:lnTo>
                      <a:pt x="73" y="1048"/>
                    </a:lnTo>
                    <a:lnTo>
                      <a:pt x="0" y="1389"/>
                    </a:lnTo>
                    <a:lnTo>
                      <a:pt x="0" y="1730"/>
                    </a:lnTo>
                    <a:lnTo>
                      <a:pt x="25" y="2046"/>
                    </a:lnTo>
                    <a:lnTo>
                      <a:pt x="122" y="2387"/>
                    </a:lnTo>
                    <a:lnTo>
                      <a:pt x="268" y="2704"/>
                    </a:lnTo>
                    <a:lnTo>
                      <a:pt x="268" y="2704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6" name="Google Shape;616;p37">
                <a:extLst>
                  <a:ext uri="{FF2B5EF4-FFF2-40B4-BE49-F238E27FC236}">
                    <a16:creationId xmlns:a16="http://schemas.microsoft.com/office/drawing/2014/main" id="{E0AD9602-B120-9DFE-33AA-00045D37D73E}"/>
                  </a:ext>
                </a:extLst>
              </p:cNvPr>
              <p:cNvSpPr/>
              <p:nvPr/>
            </p:nvSpPr>
            <p:spPr>
              <a:xfrm>
                <a:off x="2662850" y="1699400"/>
                <a:ext cx="303250" cy="303250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12130" fill="none" extrusionOk="0">
                    <a:moveTo>
                      <a:pt x="8038" y="1"/>
                    </a:moveTo>
                    <a:lnTo>
                      <a:pt x="4872" y="3191"/>
                    </a:lnTo>
                    <a:lnTo>
                      <a:pt x="4872" y="3191"/>
                    </a:lnTo>
                    <a:lnTo>
                      <a:pt x="4628" y="3094"/>
                    </a:lnTo>
                    <a:lnTo>
                      <a:pt x="4385" y="2997"/>
                    </a:lnTo>
                    <a:lnTo>
                      <a:pt x="4092" y="2899"/>
                    </a:lnTo>
                    <a:lnTo>
                      <a:pt x="3800" y="2850"/>
                    </a:lnTo>
                    <a:lnTo>
                      <a:pt x="3484" y="2777"/>
                    </a:lnTo>
                    <a:lnTo>
                      <a:pt x="3167" y="2729"/>
                    </a:lnTo>
                    <a:lnTo>
                      <a:pt x="2850" y="2704"/>
                    </a:lnTo>
                    <a:lnTo>
                      <a:pt x="2534" y="2704"/>
                    </a:lnTo>
                    <a:lnTo>
                      <a:pt x="2534" y="2704"/>
                    </a:lnTo>
                    <a:lnTo>
                      <a:pt x="2241" y="2704"/>
                    </a:lnTo>
                    <a:lnTo>
                      <a:pt x="1949" y="2729"/>
                    </a:lnTo>
                    <a:lnTo>
                      <a:pt x="1633" y="2777"/>
                    </a:lnTo>
                    <a:lnTo>
                      <a:pt x="1316" y="2850"/>
                    </a:lnTo>
                    <a:lnTo>
                      <a:pt x="999" y="2972"/>
                    </a:lnTo>
                    <a:lnTo>
                      <a:pt x="707" y="3094"/>
                    </a:lnTo>
                    <a:lnTo>
                      <a:pt x="415" y="3289"/>
                    </a:lnTo>
                    <a:lnTo>
                      <a:pt x="147" y="3508"/>
                    </a:lnTo>
                    <a:lnTo>
                      <a:pt x="147" y="3508"/>
                    </a:lnTo>
                    <a:lnTo>
                      <a:pt x="74" y="3581"/>
                    </a:lnTo>
                    <a:lnTo>
                      <a:pt x="25" y="3678"/>
                    </a:lnTo>
                    <a:lnTo>
                      <a:pt x="1" y="3776"/>
                    </a:lnTo>
                    <a:lnTo>
                      <a:pt x="1" y="3898"/>
                    </a:lnTo>
                    <a:lnTo>
                      <a:pt x="1" y="3898"/>
                    </a:lnTo>
                    <a:lnTo>
                      <a:pt x="1" y="3995"/>
                    </a:lnTo>
                    <a:lnTo>
                      <a:pt x="25" y="4093"/>
                    </a:lnTo>
                    <a:lnTo>
                      <a:pt x="74" y="4190"/>
                    </a:lnTo>
                    <a:lnTo>
                      <a:pt x="147" y="4287"/>
                    </a:lnTo>
                    <a:lnTo>
                      <a:pt x="7843" y="11984"/>
                    </a:lnTo>
                    <a:lnTo>
                      <a:pt x="7843" y="11984"/>
                    </a:lnTo>
                    <a:lnTo>
                      <a:pt x="7941" y="12057"/>
                    </a:lnTo>
                    <a:lnTo>
                      <a:pt x="8038" y="12105"/>
                    </a:lnTo>
                    <a:lnTo>
                      <a:pt x="8135" y="12130"/>
                    </a:lnTo>
                    <a:lnTo>
                      <a:pt x="8233" y="12130"/>
                    </a:lnTo>
                    <a:lnTo>
                      <a:pt x="8233" y="12130"/>
                    </a:lnTo>
                    <a:lnTo>
                      <a:pt x="8355" y="12130"/>
                    </a:lnTo>
                    <a:lnTo>
                      <a:pt x="8452" y="12105"/>
                    </a:lnTo>
                    <a:lnTo>
                      <a:pt x="8549" y="12057"/>
                    </a:lnTo>
                    <a:lnTo>
                      <a:pt x="8622" y="11984"/>
                    </a:lnTo>
                    <a:lnTo>
                      <a:pt x="8622" y="11984"/>
                    </a:lnTo>
                    <a:lnTo>
                      <a:pt x="8842" y="11716"/>
                    </a:lnTo>
                    <a:lnTo>
                      <a:pt x="9036" y="11423"/>
                    </a:lnTo>
                    <a:lnTo>
                      <a:pt x="9158" y="11131"/>
                    </a:lnTo>
                    <a:lnTo>
                      <a:pt x="9280" y="10814"/>
                    </a:lnTo>
                    <a:lnTo>
                      <a:pt x="9353" y="10498"/>
                    </a:lnTo>
                    <a:lnTo>
                      <a:pt x="9402" y="10181"/>
                    </a:lnTo>
                    <a:lnTo>
                      <a:pt x="9426" y="9889"/>
                    </a:lnTo>
                    <a:lnTo>
                      <a:pt x="9426" y="9597"/>
                    </a:lnTo>
                    <a:lnTo>
                      <a:pt x="9426" y="9597"/>
                    </a:lnTo>
                    <a:lnTo>
                      <a:pt x="9426" y="9280"/>
                    </a:lnTo>
                    <a:lnTo>
                      <a:pt x="9402" y="8964"/>
                    </a:lnTo>
                    <a:lnTo>
                      <a:pt x="9353" y="8647"/>
                    </a:lnTo>
                    <a:lnTo>
                      <a:pt x="9280" y="8330"/>
                    </a:lnTo>
                    <a:lnTo>
                      <a:pt x="9231" y="8038"/>
                    </a:lnTo>
                    <a:lnTo>
                      <a:pt x="9134" y="7746"/>
                    </a:lnTo>
                    <a:lnTo>
                      <a:pt x="9036" y="7502"/>
                    </a:lnTo>
                    <a:lnTo>
                      <a:pt x="8939" y="7259"/>
                    </a:lnTo>
                    <a:lnTo>
                      <a:pt x="12130" y="409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4" name="Google Shape;617;p37">
                <a:extLst>
                  <a:ext uri="{FF2B5EF4-FFF2-40B4-BE49-F238E27FC236}">
                    <a16:creationId xmlns:a16="http://schemas.microsoft.com/office/drawing/2014/main" id="{1A6FAD94-AB50-B1FB-FD47-59E019DAD0F9}"/>
                  </a:ext>
                </a:extLst>
              </p:cNvPr>
              <p:cNvSpPr/>
              <p:nvPr/>
            </p:nvSpPr>
            <p:spPr>
              <a:xfrm>
                <a:off x="2801675" y="1740825"/>
                <a:ext cx="4995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998" fill="none" extrusionOk="0">
                    <a:moveTo>
                      <a:pt x="1" y="1997"/>
                    </a:moveTo>
                    <a:lnTo>
                      <a:pt x="1998" y="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5708CFA-88A9-29B0-330C-E30715378F0F}"/>
              </a:ext>
            </a:extLst>
          </p:cNvPr>
          <p:cNvSpPr/>
          <p:nvPr/>
        </p:nvSpPr>
        <p:spPr>
          <a:xfrm>
            <a:off x="3263563" y="1302612"/>
            <a:ext cx="1052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π.χ. Είδος Υποέργου</a:t>
            </a:r>
          </a:p>
        </p:txBody>
      </p:sp>
      <p:sp>
        <p:nvSpPr>
          <p:cNvPr id="44" name="Ορθογώνιο: Στρογγύλεμα γωνιών 43">
            <a:extLst>
              <a:ext uri="{FF2B5EF4-FFF2-40B4-BE49-F238E27FC236}">
                <a16:creationId xmlns:a16="http://schemas.microsoft.com/office/drawing/2014/main" id="{E05FCBCD-3DC5-6939-26C2-BF0229ACFDE5}"/>
              </a:ext>
            </a:extLst>
          </p:cNvPr>
          <p:cNvSpPr/>
          <p:nvPr/>
        </p:nvSpPr>
        <p:spPr>
          <a:xfrm>
            <a:off x="2737174" y="2011723"/>
            <a:ext cx="5610860" cy="19447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κάθε </a:t>
            </a:r>
            <a:r>
              <a:rPr lang="el-G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Σύμβαση/Υποέργο</a:t>
            </a: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ΕΙΔΟΣ ΥΠΟΕΡΓΟΥ </a:t>
            </a: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ορίζεται στο ΤΔΕ στο Τμήμα…</a:t>
            </a:r>
            <a:endParaRPr lang="el-G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Εικόνα 48">
            <a:extLst>
              <a:ext uri="{FF2B5EF4-FFF2-40B4-BE49-F238E27FC236}">
                <a16:creationId xmlns:a16="http://schemas.microsoft.com/office/drawing/2014/main" id="{B8CFF006-CC6B-4EB8-23E3-50F826204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045" y="3223652"/>
            <a:ext cx="9303554" cy="1042756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0"/>
          </a:effectLst>
        </p:spPr>
      </p:pic>
      <p:sp>
        <p:nvSpPr>
          <p:cNvPr id="51" name="Ορθογώνιο: Στρογγύλεμα γωνιών 50">
            <a:extLst>
              <a:ext uri="{FF2B5EF4-FFF2-40B4-BE49-F238E27FC236}">
                <a16:creationId xmlns:a16="http://schemas.microsoft.com/office/drawing/2014/main" id="{5D0611ED-020D-2850-8CEF-00C71CC53362}"/>
              </a:ext>
            </a:extLst>
          </p:cNvPr>
          <p:cNvSpPr/>
          <p:nvPr/>
        </p:nvSpPr>
        <p:spPr>
          <a:xfrm>
            <a:off x="14493240" y="4385315"/>
            <a:ext cx="5610860" cy="19447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…η επιλογή αυτή επηρεάζει την συμπλήρωση άλλων Δελτίων όπως το ΤΔΣ κλπ</a:t>
            </a:r>
            <a:endParaRPr lang="el-G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Ομάδα 67">
            <a:extLst>
              <a:ext uri="{FF2B5EF4-FFF2-40B4-BE49-F238E27FC236}">
                <a16:creationId xmlns:a16="http://schemas.microsoft.com/office/drawing/2014/main" id="{1C949899-34E9-24A0-96C3-1FE76141E29E}"/>
              </a:ext>
            </a:extLst>
          </p:cNvPr>
          <p:cNvGrpSpPr/>
          <p:nvPr/>
        </p:nvGrpSpPr>
        <p:grpSpPr>
          <a:xfrm>
            <a:off x="7885106" y="6685197"/>
            <a:ext cx="5610860" cy="3929978"/>
            <a:chOff x="9190496" y="6330033"/>
            <a:chExt cx="5610860" cy="2723521"/>
          </a:xfrm>
        </p:grpSpPr>
        <p:sp>
          <p:nvSpPr>
            <p:cNvPr id="67" name="Ορθογώνιο: Στρογγύλεμα γωνιών 66">
              <a:extLst>
                <a:ext uri="{FF2B5EF4-FFF2-40B4-BE49-F238E27FC236}">
                  <a16:creationId xmlns:a16="http://schemas.microsoft.com/office/drawing/2014/main" id="{57C64518-F69B-6EBA-D7F3-DC25F109223D}"/>
                </a:ext>
              </a:extLst>
            </p:cNvPr>
            <p:cNvSpPr/>
            <p:nvPr/>
          </p:nvSpPr>
          <p:spPr>
            <a:xfrm>
              <a:off x="9190496" y="6330033"/>
              <a:ext cx="5610860" cy="272352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l-GR" dirty="0"/>
            </a:p>
          </p:txBody>
        </p:sp>
        <p:sp>
          <p:nvSpPr>
            <p:cNvPr id="66" name="Θέση κειμένου 2">
              <a:extLst>
                <a:ext uri="{FF2B5EF4-FFF2-40B4-BE49-F238E27FC236}">
                  <a16:creationId xmlns:a16="http://schemas.microsoft.com/office/drawing/2014/main" id="{91488B8E-15A2-3292-AC71-C391EE2101F5}"/>
                </a:ext>
              </a:extLst>
            </p:cNvPr>
            <p:cNvSpPr txBox="1">
              <a:spLocks/>
            </p:cNvSpPr>
            <p:nvPr/>
          </p:nvSpPr>
          <p:spPr>
            <a:xfrm>
              <a:off x="9417176" y="6475097"/>
              <a:ext cx="5157500" cy="2372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▰"/>
                <a:defRPr sz="2400" b="0" i="0" u="none" strike="noStrike" cap="none">
                  <a:solidFill>
                    <a:srgbClr val="263248"/>
                  </a:solidFill>
                  <a:latin typeface="+mn-lt"/>
                  <a:ea typeface="Roboto Condensed Light"/>
                  <a:cs typeface="Roboto Condensed Light"/>
                  <a:sym typeface="Roboto Condensed Light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2pPr>
              <a:lvl3pPr marL="1371600" marR="0" lvl="2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3pPr>
              <a:lvl4pPr marL="1828800" marR="0" lvl="3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4pPr>
              <a:lvl5pPr marL="2286000" marR="0" lvl="4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5pPr>
              <a:lvl6pPr marL="2743200" marR="0" lvl="5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6pPr>
              <a:lvl7pPr marL="3200400" marR="0" lvl="6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7pPr>
              <a:lvl8pPr marL="3657600" marR="0" lvl="7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8pPr>
              <a:lvl9pPr marL="4114800" marR="0" lvl="8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100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9pPr>
            </a:lstStyle>
            <a:p>
              <a:pPr marL="457200" marR="0" lvl="0" indent="-381000" algn="l" defTabSz="914400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C7D3E6"/>
                </a:buClr>
                <a:buSzPts val="2400"/>
                <a:buFont typeface="Roboto Condensed Light"/>
                <a:buChar char="▰"/>
                <a:tabLst/>
                <a:defRPr/>
              </a:pPr>
              <a:r>
                <a:rPr kumimoji="0" lang="el-GR" b="1" i="0" u="none" strike="noStrike" kern="0" cap="none" spc="0" normalizeH="0" baseline="0" noProof="0" dirty="0">
                  <a:ln>
                    <a:noFill/>
                  </a:ln>
                  <a:solidFill>
                    <a:srgbClr val="263248"/>
                  </a:solidFill>
                  <a:effectLst/>
                  <a:uLnTx/>
                  <a:uFillTx/>
                  <a:latin typeface="Arial"/>
                  <a:ea typeface="Roboto Condensed Light"/>
                  <a:cs typeface="Roboto Condensed Light"/>
                  <a:sym typeface="Roboto Condensed Light"/>
                </a:rPr>
                <a:t>Επιχορήγηση για εκτέλεση έργου με Ίδια Μέσα ή για Λειτουργία Φορέα</a:t>
              </a:r>
              <a:endPara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Arial"/>
                <a:ea typeface="Roboto Condensed Light"/>
                <a:cs typeface="Roboto Condensed Light"/>
                <a:sym typeface="Roboto Condensed Light"/>
              </a:endParaRPr>
            </a:p>
            <a:p>
              <a:pPr marL="457200" marR="0" lvl="0" indent="-381000" algn="l" defTabSz="914400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C7D3E6"/>
                </a:buClr>
                <a:buSzPts val="2400"/>
                <a:buFont typeface="Roboto Condensed Light"/>
                <a:buChar char="▰"/>
                <a:tabLst/>
                <a:defRPr/>
              </a:pPr>
              <a:r>
                <a:rPr kumimoji="0" lang="el-GR" b="1" i="0" u="none" strike="noStrike" kern="0" cap="none" spc="0" normalizeH="0" baseline="0" noProof="0">
                  <a:ln>
                    <a:noFill/>
                  </a:ln>
                  <a:solidFill>
                    <a:srgbClr val="263248"/>
                  </a:solidFill>
                  <a:effectLst/>
                  <a:uLnTx/>
                  <a:uFillTx/>
                  <a:latin typeface="Arial"/>
                  <a:ea typeface="Roboto Condensed Light"/>
                  <a:cs typeface="Roboto Condensed Light"/>
                  <a:sym typeface="Roboto Condensed Light"/>
                </a:rPr>
                <a:t>Αρχαιολογικές Έρευνες/ </a:t>
              </a:r>
              <a:r>
                <a:rPr kumimoji="0" lang="el-GR" b="1" i="0" u="none" strike="noStrike" kern="0" cap="none" spc="0" normalizeH="0" baseline="0" noProof="0" dirty="0">
                  <a:ln>
                    <a:noFill/>
                  </a:ln>
                  <a:solidFill>
                    <a:srgbClr val="263248"/>
                  </a:solidFill>
                  <a:effectLst/>
                  <a:uLnTx/>
                  <a:uFillTx/>
                  <a:latin typeface="Arial"/>
                  <a:ea typeface="Roboto Condensed Light"/>
                  <a:cs typeface="Roboto Condensed Light"/>
                  <a:sym typeface="Roboto Condensed Light"/>
                </a:rPr>
                <a:t>Εργασίες μέσω αυτεπιστασίας</a:t>
              </a:r>
            </a:p>
            <a:p>
              <a:pPr marL="457200" marR="0" lvl="0" indent="-381000" algn="l" defTabSz="914400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C7D3E6"/>
                </a:buClr>
                <a:buSzPts val="2400"/>
                <a:buFont typeface="Roboto Condensed Light"/>
                <a:buChar char="▰"/>
                <a:tabLst/>
                <a:defRPr/>
              </a:pPr>
              <a:r>
                <a:rPr kumimoji="0" lang="el-GR" b="1" i="0" u="none" strike="noStrike" kern="0" cap="none" spc="0" normalizeH="0" baseline="0" noProof="0" dirty="0">
                  <a:ln>
                    <a:noFill/>
                  </a:ln>
                  <a:solidFill>
                    <a:srgbClr val="263248"/>
                  </a:solidFill>
                  <a:effectLst/>
                  <a:uLnTx/>
                  <a:uFillTx/>
                  <a:latin typeface="Arial"/>
                  <a:ea typeface="Roboto Condensed Light"/>
                  <a:cs typeface="Roboto Condensed Light"/>
                  <a:sym typeface="Roboto Condensed Light"/>
                </a:rPr>
                <a:t>Εργασίες Ο.Κ.Ω.</a:t>
              </a:r>
            </a:p>
          </p:txBody>
        </p:sp>
      </p:grpSp>
      <p:grpSp>
        <p:nvGrpSpPr>
          <p:cNvPr id="72" name="Ομάδα 71">
            <a:extLst>
              <a:ext uri="{FF2B5EF4-FFF2-40B4-BE49-F238E27FC236}">
                <a16:creationId xmlns:a16="http://schemas.microsoft.com/office/drawing/2014/main" id="{35E1BB3E-B7AB-98BB-F551-F7B0662AA399}"/>
              </a:ext>
            </a:extLst>
          </p:cNvPr>
          <p:cNvGrpSpPr/>
          <p:nvPr/>
        </p:nvGrpSpPr>
        <p:grpSpPr>
          <a:xfrm>
            <a:off x="2030742" y="6685199"/>
            <a:ext cx="5610860" cy="2705478"/>
            <a:chOff x="9190496" y="6330034"/>
            <a:chExt cx="5610860" cy="2705478"/>
          </a:xfrm>
        </p:grpSpPr>
        <p:sp>
          <p:nvSpPr>
            <p:cNvPr id="73" name="Ορθογώνιο: Στρογγύλεμα γωνιών 72">
              <a:extLst>
                <a:ext uri="{FF2B5EF4-FFF2-40B4-BE49-F238E27FC236}">
                  <a16:creationId xmlns:a16="http://schemas.microsoft.com/office/drawing/2014/main" id="{4737A454-EAA6-400D-64D4-237A41EC71BE}"/>
                </a:ext>
              </a:extLst>
            </p:cNvPr>
            <p:cNvSpPr/>
            <p:nvPr/>
          </p:nvSpPr>
          <p:spPr>
            <a:xfrm>
              <a:off x="9190496" y="6330034"/>
              <a:ext cx="5610860" cy="270547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4" name="Θέση κειμένου 2">
              <a:extLst>
                <a:ext uri="{FF2B5EF4-FFF2-40B4-BE49-F238E27FC236}">
                  <a16:creationId xmlns:a16="http://schemas.microsoft.com/office/drawing/2014/main" id="{169CA06B-8D78-A3AB-3AFF-9520B74AC553}"/>
                </a:ext>
              </a:extLst>
            </p:cNvPr>
            <p:cNvSpPr txBox="1">
              <a:spLocks/>
            </p:cNvSpPr>
            <p:nvPr/>
          </p:nvSpPr>
          <p:spPr>
            <a:xfrm>
              <a:off x="9417176" y="6475097"/>
              <a:ext cx="5157500" cy="2372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810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▰"/>
                <a:defRPr sz="2400" b="0" i="0" u="none" strike="noStrike" cap="none">
                  <a:solidFill>
                    <a:srgbClr val="263248"/>
                  </a:solidFill>
                  <a:latin typeface="+mn-lt"/>
                  <a:ea typeface="Roboto Condensed Light"/>
                  <a:cs typeface="Roboto Condensed Light"/>
                  <a:sym typeface="Roboto Condensed Light"/>
                </a:defRPr>
              </a:lvl1pPr>
              <a:lvl2pPr marL="914400" marR="0" lvl="1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2pPr>
              <a:lvl3pPr marL="1371600" marR="0" lvl="2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3pPr>
              <a:lvl4pPr marL="1828800" marR="0" lvl="3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4pPr>
              <a:lvl5pPr marL="2286000" marR="0" lvl="4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5pPr>
              <a:lvl6pPr marL="2743200" marR="0" lvl="5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6pPr>
              <a:lvl7pPr marL="3200400" marR="0" lvl="6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7pPr>
              <a:lvl8pPr marL="3657600" marR="0" lvl="7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8pPr>
              <a:lvl9pPr marL="4114800" marR="0" lvl="8" indent="-381000" algn="l" rtl="0">
                <a:lnSpc>
                  <a:spcPct val="100000"/>
                </a:lnSpc>
                <a:spcBef>
                  <a:spcPts val="1000"/>
                </a:spcBef>
                <a:spcAft>
                  <a:spcPts val="1000"/>
                </a:spcAft>
                <a:buClr>
                  <a:srgbClr val="C7D3E6"/>
                </a:buClr>
                <a:buSzPts val="2400"/>
                <a:buFont typeface="Roboto Condensed Light"/>
                <a:buChar char="▻"/>
                <a:defRPr sz="2400" b="0" i="0" u="none" strike="noStrike" cap="none">
                  <a:solidFill>
                    <a:srgbClr val="263248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9pPr>
            </a:lstStyle>
            <a:p>
              <a:pPr marL="457200" marR="0" lvl="0" indent="-381000" algn="l" defTabSz="914400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C7D3E6"/>
                </a:buClr>
                <a:buSzPts val="2400"/>
                <a:buFont typeface="Roboto Condensed Light"/>
                <a:buChar char="▰"/>
                <a:tabLst/>
                <a:defRPr/>
              </a:pPr>
              <a:r>
                <a:rPr kumimoji="0" lang="el-GR" b="1" i="0" u="none" strike="noStrike" kern="0" cap="none" spc="0" normalizeH="0" baseline="0" noProof="0" dirty="0">
                  <a:ln>
                    <a:noFill/>
                  </a:ln>
                  <a:solidFill>
                    <a:srgbClr val="263248"/>
                  </a:solidFill>
                  <a:effectLst/>
                  <a:uLnTx/>
                  <a:uFillTx/>
                  <a:latin typeface="Arial"/>
                  <a:ea typeface="Roboto Condensed Light"/>
                  <a:cs typeface="Roboto Condensed Light"/>
                  <a:sym typeface="Roboto Condensed Light"/>
                </a:rPr>
                <a:t>Τεχνικό Έργο / Εργολαβία</a:t>
              </a:r>
            </a:p>
            <a:p>
              <a:pPr marL="457200" marR="0" lvl="0" indent="-381000" algn="l" defTabSz="914400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C7D3E6"/>
                </a:buClr>
                <a:buSzPts val="2400"/>
                <a:buFont typeface="Roboto Condensed Light"/>
                <a:buChar char="▰"/>
                <a:tabLst/>
                <a:defRPr/>
              </a:pPr>
              <a:r>
                <a:rPr kumimoji="0" lang="el-GR" b="1" i="0" u="none" strike="noStrike" kern="0" cap="none" spc="0" normalizeH="0" baseline="0" noProof="0" dirty="0">
                  <a:ln>
                    <a:noFill/>
                  </a:ln>
                  <a:solidFill>
                    <a:srgbClr val="263248"/>
                  </a:solidFill>
                  <a:effectLst/>
                  <a:uLnTx/>
                  <a:uFillTx/>
                  <a:latin typeface="Arial"/>
                  <a:ea typeface="Roboto Condensed Light"/>
                  <a:cs typeface="Roboto Condensed Light"/>
                  <a:sym typeface="Roboto Condensed Light"/>
                </a:rPr>
                <a:t>Προμήθειες</a:t>
              </a:r>
            </a:p>
            <a:p>
              <a:pPr marL="457200" marR="0" lvl="0" indent="-381000" algn="l" defTabSz="914400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C7D3E6"/>
                </a:buClr>
                <a:buSzPts val="2400"/>
                <a:buFont typeface="Roboto Condensed Light"/>
                <a:buChar char="▰"/>
                <a:tabLst/>
                <a:defRPr/>
              </a:pPr>
              <a:r>
                <a:rPr kumimoji="0" lang="el-GR" b="1" i="0" u="none" strike="noStrike" kern="0" cap="none" spc="0" normalizeH="0" baseline="0" noProof="0" dirty="0">
                  <a:ln>
                    <a:noFill/>
                  </a:ln>
                  <a:solidFill>
                    <a:srgbClr val="263248"/>
                  </a:solidFill>
                  <a:effectLst/>
                  <a:uLnTx/>
                  <a:uFillTx/>
                  <a:latin typeface="Arial"/>
                  <a:ea typeface="Roboto Condensed Light"/>
                  <a:cs typeface="Roboto Condensed Light"/>
                  <a:sym typeface="Roboto Condensed Light"/>
                </a:rPr>
                <a:t>Παροχή Υπηρεσιών</a:t>
              </a:r>
            </a:p>
            <a:p>
              <a:pPr marL="457200" marR="0" lvl="0" indent="-381000" algn="l" defTabSz="914400" rtl="0" eaLnBrk="1" fontAlgn="auto" latinLnBrk="0" hangingPunct="1">
                <a:lnSpc>
                  <a:spcPct val="130000"/>
                </a:lnSpc>
                <a:spcAft>
                  <a:spcPts val="600"/>
                </a:spcAft>
                <a:buClr>
                  <a:srgbClr val="C7D3E6"/>
                </a:buClr>
                <a:buSzPts val="2400"/>
                <a:buFont typeface="Roboto Condensed Light"/>
                <a:buChar char="▰"/>
                <a:tabLst/>
                <a:defRPr/>
              </a:pPr>
              <a:r>
                <a:rPr kumimoji="0" lang="el-GR" b="1" i="0" u="none" strike="noStrike" kern="0" cap="none" spc="0" normalizeH="0" baseline="0" noProof="0" dirty="0">
                  <a:ln>
                    <a:noFill/>
                  </a:ln>
                  <a:solidFill>
                    <a:srgbClr val="263248"/>
                  </a:solidFill>
                  <a:effectLst/>
                  <a:uLnTx/>
                  <a:uFillTx/>
                  <a:latin typeface="Arial"/>
                  <a:ea typeface="Roboto Condensed Light"/>
                  <a:cs typeface="Roboto Condensed Light"/>
                  <a:sym typeface="Roboto Condensed Light"/>
                </a:rPr>
                <a:t>Μελέτες Τεχνικών Έργων</a:t>
              </a:r>
            </a:p>
          </p:txBody>
        </p:sp>
      </p:grpSp>
      <p:grpSp>
        <p:nvGrpSpPr>
          <p:cNvPr id="106" name="Ομάδα 105">
            <a:extLst>
              <a:ext uri="{FF2B5EF4-FFF2-40B4-BE49-F238E27FC236}">
                <a16:creationId xmlns:a16="http://schemas.microsoft.com/office/drawing/2014/main" id="{83E9BC6C-9A36-3554-A32B-63D53808FA22}"/>
              </a:ext>
            </a:extLst>
          </p:cNvPr>
          <p:cNvGrpSpPr/>
          <p:nvPr/>
        </p:nvGrpSpPr>
        <p:grpSpPr>
          <a:xfrm>
            <a:off x="2030741" y="8037938"/>
            <a:ext cx="2763712" cy="2844434"/>
            <a:chOff x="2030741" y="8053436"/>
            <a:chExt cx="2763712" cy="2844434"/>
          </a:xfrm>
        </p:grpSpPr>
        <p:sp>
          <p:nvSpPr>
            <p:cNvPr id="81" name="Ορθογώνιο 80">
              <a:extLst>
                <a:ext uri="{FF2B5EF4-FFF2-40B4-BE49-F238E27FC236}">
                  <a16:creationId xmlns:a16="http://schemas.microsoft.com/office/drawing/2014/main" id="{2CCC32B8-7075-C7EB-536D-3EBB6F8D744C}"/>
                </a:ext>
              </a:extLst>
            </p:cNvPr>
            <p:cNvSpPr/>
            <p:nvPr/>
          </p:nvSpPr>
          <p:spPr>
            <a:xfrm>
              <a:off x="2130453" y="9551238"/>
              <a:ext cx="2664000" cy="1346632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72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4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Αμιγώς Δημόσιες Συμβάσεις</a:t>
              </a:r>
            </a:p>
          </p:txBody>
        </p:sp>
        <p:cxnSp>
          <p:nvCxnSpPr>
            <p:cNvPr id="82" name="Γωνιακή σύνδεση 8">
              <a:extLst>
                <a:ext uri="{FF2B5EF4-FFF2-40B4-BE49-F238E27FC236}">
                  <a16:creationId xmlns:a16="http://schemas.microsoft.com/office/drawing/2014/main" id="{4167A868-4F74-11AF-3EBC-12A0DF71DDDE}"/>
                </a:ext>
              </a:extLst>
            </p:cNvPr>
            <p:cNvCxnSpPr>
              <a:cxnSpLocks/>
              <a:stCxn id="73" idx="1"/>
              <a:endCxn id="81" idx="1"/>
            </p:cNvCxnSpPr>
            <p:nvPr/>
          </p:nvCxnSpPr>
          <p:spPr>
            <a:xfrm rot="10800000" flipH="1" flipV="1">
              <a:off x="2030741" y="8053436"/>
              <a:ext cx="99711" cy="2171118"/>
            </a:xfrm>
            <a:prstGeom prst="bentConnector3">
              <a:avLst>
                <a:gd name="adj1" fmla="val -586757"/>
              </a:avLst>
            </a:prstGeom>
            <a:noFill/>
            <a:ln w="57150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ysDot"/>
              <a:tailEnd type="arrow"/>
            </a:ln>
            <a:effectLst/>
          </p:spPr>
        </p:cxnSp>
      </p:grpSp>
      <p:grpSp>
        <p:nvGrpSpPr>
          <p:cNvPr id="103" name="Ομάδα 102">
            <a:extLst>
              <a:ext uri="{FF2B5EF4-FFF2-40B4-BE49-F238E27FC236}">
                <a16:creationId xmlns:a16="http://schemas.microsoft.com/office/drawing/2014/main" id="{61F75201-014D-79C3-62B1-B02B992490C5}"/>
              </a:ext>
            </a:extLst>
          </p:cNvPr>
          <p:cNvGrpSpPr/>
          <p:nvPr/>
        </p:nvGrpSpPr>
        <p:grpSpPr>
          <a:xfrm>
            <a:off x="13722646" y="6700918"/>
            <a:ext cx="5662190" cy="3331363"/>
            <a:chOff x="13739470" y="6700696"/>
            <a:chExt cx="5662190" cy="3331363"/>
          </a:xfrm>
        </p:grpSpPr>
        <p:grpSp>
          <p:nvGrpSpPr>
            <p:cNvPr id="69" name="Ομάδα 68">
              <a:extLst>
                <a:ext uri="{FF2B5EF4-FFF2-40B4-BE49-F238E27FC236}">
                  <a16:creationId xmlns:a16="http://schemas.microsoft.com/office/drawing/2014/main" id="{95F36274-8694-30B8-0557-D29F00BAEE6D}"/>
                </a:ext>
              </a:extLst>
            </p:cNvPr>
            <p:cNvGrpSpPr/>
            <p:nvPr/>
          </p:nvGrpSpPr>
          <p:grpSpPr>
            <a:xfrm>
              <a:off x="13739470" y="6700696"/>
              <a:ext cx="5616000" cy="1080000"/>
              <a:chOff x="9190496" y="6330038"/>
              <a:chExt cx="5610860" cy="2705479"/>
            </a:xfrm>
          </p:grpSpPr>
          <p:sp>
            <p:nvSpPr>
              <p:cNvPr id="70" name="Ορθογώνιο: Στρογγύλεμα γωνιών 69">
                <a:extLst>
                  <a:ext uri="{FF2B5EF4-FFF2-40B4-BE49-F238E27FC236}">
                    <a16:creationId xmlns:a16="http://schemas.microsoft.com/office/drawing/2014/main" id="{4815B494-4A0E-4C38-B0F7-5D446DDB469C}"/>
                  </a:ext>
                </a:extLst>
              </p:cNvPr>
              <p:cNvSpPr/>
              <p:nvPr/>
            </p:nvSpPr>
            <p:spPr>
              <a:xfrm>
                <a:off x="9190496" y="6330038"/>
                <a:ext cx="5610860" cy="270547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71" name="Θέση κειμένου 2">
                <a:extLst>
                  <a:ext uri="{FF2B5EF4-FFF2-40B4-BE49-F238E27FC236}">
                    <a16:creationId xmlns:a16="http://schemas.microsoft.com/office/drawing/2014/main" id="{E1280AAE-66F6-B665-F6AB-3CE1B82822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17176" y="6475097"/>
                <a:ext cx="5157500" cy="23721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▰"/>
                  <a:defRPr sz="2400" b="0" i="0" u="none" strike="noStrike" cap="none">
                    <a:solidFill>
                      <a:srgbClr val="263248"/>
                    </a:solidFill>
                    <a:latin typeface="+mn-lt"/>
                    <a:ea typeface="Roboto Condensed Light"/>
                    <a:cs typeface="Roboto Condensed Light"/>
                    <a:sym typeface="Roboto Condensed Light"/>
                  </a:defRPr>
                </a:lvl1pPr>
                <a:lvl2pPr marL="914400" marR="0" lvl="1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3pPr>
                <a:lvl4pPr marL="1828800" marR="0" lvl="3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4pPr>
                <a:lvl5pPr marL="2286000" marR="0" lvl="4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5pPr>
                <a:lvl6pPr marL="2743200" marR="0" lvl="5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6pPr>
                <a:lvl7pPr marL="3200400" marR="0" lvl="6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7pPr>
                <a:lvl8pPr marL="3657600" marR="0" lvl="7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8pPr>
                <a:lvl9pPr marL="4114800" marR="0" lvl="8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100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9pPr>
              </a:lstStyle>
              <a:p>
                <a:pPr marL="457200" marR="0" lvl="0" indent="-381000" algn="l" defTabSz="914400" rtl="0" eaLnBrk="1" fontAlgn="auto" latinLnBrk="0" hangingPunct="1">
                  <a:lnSpc>
                    <a:spcPct val="130000"/>
                  </a:lnSpc>
                  <a:spcAft>
                    <a:spcPts val="60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▰"/>
                  <a:tabLst/>
                  <a:defRPr/>
                </a:pPr>
                <a:r>
                  <a:rPr kumimoji="0" lang="el-GR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3248"/>
                    </a:solidFill>
                    <a:effectLst/>
                    <a:uLnTx/>
                    <a:uFillTx/>
                    <a:latin typeface="Arial"/>
                    <a:ea typeface="Roboto Condensed Light"/>
                    <a:cs typeface="Roboto Condensed Light"/>
                    <a:sym typeface="Roboto Condensed Light"/>
                  </a:rPr>
                  <a:t>Απαλλοτρίωση / Αγορά Εδαφικών Εκτάσεων</a:t>
                </a:r>
              </a:p>
            </p:txBody>
          </p:sp>
        </p:grpSp>
        <p:grpSp>
          <p:nvGrpSpPr>
            <p:cNvPr id="97" name="Ομάδα 96">
              <a:extLst>
                <a:ext uri="{FF2B5EF4-FFF2-40B4-BE49-F238E27FC236}">
                  <a16:creationId xmlns:a16="http://schemas.microsoft.com/office/drawing/2014/main" id="{6ADB7734-0693-8AF2-DEF2-1C31D5F04E8A}"/>
                </a:ext>
              </a:extLst>
            </p:cNvPr>
            <p:cNvGrpSpPr/>
            <p:nvPr/>
          </p:nvGrpSpPr>
          <p:grpSpPr>
            <a:xfrm>
              <a:off x="13783384" y="7922485"/>
              <a:ext cx="5610860" cy="1080000"/>
              <a:chOff x="9190496" y="6330038"/>
              <a:chExt cx="5610860" cy="2705479"/>
            </a:xfrm>
          </p:grpSpPr>
          <p:sp>
            <p:nvSpPr>
              <p:cNvPr id="98" name="Ορθογώνιο: Στρογγύλεμα γωνιών 97">
                <a:extLst>
                  <a:ext uri="{FF2B5EF4-FFF2-40B4-BE49-F238E27FC236}">
                    <a16:creationId xmlns:a16="http://schemas.microsoft.com/office/drawing/2014/main" id="{23385645-A583-C2EA-68D1-A99A6F4DD9D3}"/>
                  </a:ext>
                </a:extLst>
              </p:cNvPr>
              <p:cNvSpPr/>
              <p:nvPr/>
            </p:nvSpPr>
            <p:spPr>
              <a:xfrm>
                <a:off x="9190496" y="6330038"/>
                <a:ext cx="5610860" cy="270547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99" name="Θέση κειμένου 2">
                <a:extLst>
                  <a:ext uri="{FF2B5EF4-FFF2-40B4-BE49-F238E27FC236}">
                    <a16:creationId xmlns:a16="http://schemas.microsoft.com/office/drawing/2014/main" id="{6754E184-94E9-D19D-BFDF-0C25164A86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17176" y="6475098"/>
                <a:ext cx="5157500" cy="23721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▰"/>
                  <a:defRPr sz="2400" b="0" i="0" u="none" strike="noStrike" cap="none">
                    <a:solidFill>
                      <a:srgbClr val="263248"/>
                    </a:solidFill>
                    <a:latin typeface="+mn-lt"/>
                    <a:ea typeface="Roboto Condensed Light"/>
                    <a:cs typeface="Roboto Condensed Light"/>
                    <a:sym typeface="Roboto Condensed Light"/>
                  </a:defRPr>
                </a:lvl1pPr>
                <a:lvl2pPr marL="914400" marR="0" lvl="1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3pPr>
                <a:lvl4pPr marL="1828800" marR="0" lvl="3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4pPr>
                <a:lvl5pPr marL="2286000" marR="0" lvl="4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5pPr>
                <a:lvl6pPr marL="2743200" marR="0" lvl="5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6pPr>
                <a:lvl7pPr marL="3200400" marR="0" lvl="6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7pPr>
                <a:lvl8pPr marL="3657600" marR="0" lvl="7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8pPr>
                <a:lvl9pPr marL="4114800" marR="0" lvl="8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100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9pPr>
              </a:lstStyle>
              <a:p>
                <a:pPr marL="457200" marR="0" lvl="0" indent="-381000" algn="l" defTabSz="914400" rtl="0" eaLnBrk="1" fontAlgn="auto" latinLnBrk="0" hangingPunct="1">
                  <a:lnSpc>
                    <a:spcPct val="130000"/>
                  </a:lnSpc>
                  <a:spcAft>
                    <a:spcPts val="60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▰"/>
                  <a:tabLst/>
                  <a:defRPr/>
                </a:pPr>
                <a:r>
                  <a:rPr lang="el-GR" b="1" kern="0" dirty="0">
                    <a:latin typeface="Arial"/>
                  </a:rPr>
                  <a:t>Ενισχύσεις Επιχειρηματικότητας</a:t>
                </a:r>
                <a:endParaRPr kumimoji="0" lang="el-GR" b="1" i="0" u="none" strike="noStrike" kern="0" cap="none" spc="0" normalizeH="0" baseline="0" noProof="0" dirty="0">
                  <a:ln>
                    <a:noFill/>
                  </a:ln>
                  <a:solidFill>
                    <a:srgbClr val="263248"/>
                  </a:solidFill>
                  <a:effectLst/>
                  <a:uLnTx/>
                  <a:uFillTx/>
                  <a:latin typeface="Arial"/>
                  <a:ea typeface="Roboto Condensed Light"/>
                  <a:cs typeface="Roboto Condensed Light"/>
                  <a:sym typeface="Roboto Condensed Light"/>
                </a:endParaRPr>
              </a:p>
            </p:txBody>
          </p:sp>
        </p:grpSp>
        <p:grpSp>
          <p:nvGrpSpPr>
            <p:cNvPr id="100" name="Ομάδα 99">
              <a:extLst>
                <a:ext uri="{FF2B5EF4-FFF2-40B4-BE49-F238E27FC236}">
                  <a16:creationId xmlns:a16="http://schemas.microsoft.com/office/drawing/2014/main" id="{5C8B60D4-D1F6-A0CC-777E-AFC07CAB839E}"/>
                </a:ext>
              </a:extLst>
            </p:cNvPr>
            <p:cNvGrpSpPr/>
            <p:nvPr/>
          </p:nvGrpSpPr>
          <p:grpSpPr>
            <a:xfrm>
              <a:off x="13790800" y="9160637"/>
              <a:ext cx="5610860" cy="871422"/>
              <a:chOff x="9190496" y="6330038"/>
              <a:chExt cx="5610860" cy="2705479"/>
            </a:xfrm>
          </p:grpSpPr>
          <p:sp>
            <p:nvSpPr>
              <p:cNvPr id="101" name="Ορθογώνιο: Στρογγύλεμα γωνιών 100">
                <a:extLst>
                  <a:ext uri="{FF2B5EF4-FFF2-40B4-BE49-F238E27FC236}">
                    <a16:creationId xmlns:a16="http://schemas.microsoft.com/office/drawing/2014/main" id="{C2D801E6-E938-9145-457A-09347B7474F4}"/>
                  </a:ext>
                </a:extLst>
              </p:cNvPr>
              <p:cNvSpPr/>
              <p:nvPr/>
            </p:nvSpPr>
            <p:spPr>
              <a:xfrm>
                <a:off x="9190496" y="6330038"/>
                <a:ext cx="5610860" cy="270547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02" name="Θέση κειμένου 2">
                <a:extLst>
                  <a:ext uri="{FF2B5EF4-FFF2-40B4-BE49-F238E27FC236}">
                    <a16:creationId xmlns:a16="http://schemas.microsoft.com/office/drawing/2014/main" id="{D410018E-DD5F-D9D0-29F9-026E6E002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17176" y="6475097"/>
                <a:ext cx="5157500" cy="23721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▰"/>
                  <a:defRPr sz="2400" b="0" i="0" u="none" strike="noStrike" cap="none">
                    <a:solidFill>
                      <a:srgbClr val="263248"/>
                    </a:solidFill>
                    <a:latin typeface="+mn-lt"/>
                    <a:ea typeface="Roboto Condensed Light"/>
                    <a:cs typeface="Roboto Condensed Light"/>
                    <a:sym typeface="Roboto Condensed Light"/>
                  </a:defRPr>
                </a:lvl1pPr>
                <a:lvl2pPr marL="914400" marR="0" lvl="1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3pPr>
                <a:lvl4pPr marL="1828800" marR="0" lvl="3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4pPr>
                <a:lvl5pPr marL="2286000" marR="0" lvl="4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5pPr>
                <a:lvl6pPr marL="2743200" marR="0" lvl="5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6pPr>
                <a:lvl7pPr marL="3200400" marR="0" lvl="6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7pPr>
                <a:lvl8pPr marL="3657600" marR="0" lvl="7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8pPr>
                <a:lvl9pPr marL="4114800" marR="0" lvl="8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100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▻"/>
                  <a:defRPr sz="2400" b="0" i="0" u="none" strike="noStrike" cap="none">
                    <a:solidFill>
                      <a:srgbClr val="263248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defRPr>
                </a:lvl9pPr>
              </a:lstStyle>
              <a:p>
                <a:pPr marL="457200" marR="0" lvl="0" indent="-381000" algn="l" defTabSz="914400" rtl="0" eaLnBrk="1" fontAlgn="auto" latinLnBrk="0" hangingPunct="1">
                  <a:lnSpc>
                    <a:spcPct val="130000"/>
                  </a:lnSpc>
                  <a:spcAft>
                    <a:spcPts val="600"/>
                  </a:spcAft>
                  <a:buClr>
                    <a:srgbClr val="C7D3E6"/>
                  </a:buClr>
                  <a:buSzPts val="2400"/>
                  <a:buFont typeface="Roboto Condensed Light"/>
                  <a:buChar char="▰"/>
                  <a:tabLst/>
                  <a:defRPr/>
                </a:pPr>
                <a:r>
                  <a:rPr kumimoji="0" lang="el-GR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3248"/>
                    </a:solidFill>
                    <a:effectLst/>
                    <a:uLnTx/>
                    <a:uFillTx/>
                    <a:latin typeface="Arial"/>
                    <a:ea typeface="Roboto Condensed Light"/>
                    <a:cs typeface="Roboto Condensed Light"/>
                    <a:sym typeface="Roboto Condensed Light"/>
                  </a:rPr>
                  <a:t>Άλλα είδη ειδικού τύπου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7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028DD27B-7F20-37B9-9BFB-86A838CC26DE}"/>
              </a:ext>
            </a:extLst>
          </p:cNvPr>
          <p:cNvGrpSpPr/>
          <p:nvPr/>
        </p:nvGrpSpPr>
        <p:grpSpPr>
          <a:xfrm>
            <a:off x="152400" y="152083"/>
            <a:ext cx="19271297" cy="10463092"/>
            <a:chOff x="152400" y="152083"/>
            <a:chExt cx="19271297" cy="10463092"/>
          </a:xfrm>
        </p:grpSpPr>
        <p:grpSp>
          <p:nvGrpSpPr>
            <p:cNvPr id="4" name="Ομάδα 3">
              <a:extLst>
                <a:ext uri="{FF2B5EF4-FFF2-40B4-BE49-F238E27FC236}">
                  <a16:creationId xmlns:a16="http://schemas.microsoft.com/office/drawing/2014/main" id="{DAD180D3-4023-D836-B427-E79F131C8980}"/>
                </a:ext>
              </a:extLst>
            </p:cNvPr>
            <p:cNvGrpSpPr/>
            <p:nvPr/>
          </p:nvGrpSpPr>
          <p:grpSpPr>
            <a:xfrm>
              <a:off x="152400" y="152083"/>
              <a:ext cx="19271297" cy="10463092"/>
              <a:chOff x="152400" y="152083"/>
              <a:chExt cx="19271297" cy="10463092"/>
            </a:xfrm>
          </p:grpSpPr>
          <p:sp>
            <p:nvSpPr>
              <p:cNvPr id="13" name="Διαγώνια ρίγα 12">
                <a:extLst>
                  <a:ext uri="{FF2B5EF4-FFF2-40B4-BE49-F238E27FC236}">
                    <a16:creationId xmlns:a16="http://schemas.microsoft.com/office/drawing/2014/main" id="{FE17CC41-A834-300B-870C-4F7C5DF80D53}"/>
                  </a:ext>
                </a:extLst>
              </p:cNvPr>
              <p:cNvSpPr/>
              <p:nvPr/>
            </p:nvSpPr>
            <p:spPr>
              <a:xfrm>
                <a:off x="152400" y="152083"/>
                <a:ext cx="4288790" cy="10463092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object 6">
                <a:extLst>
                  <a:ext uri="{FF2B5EF4-FFF2-40B4-BE49-F238E27FC236}">
                    <a16:creationId xmlns:a16="http://schemas.microsoft.com/office/drawing/2014/main" id="{8BECACD1-8D69-82D9-2BB5-4A79D569B4DD}"/>
                  </a:ext>
                </a:extLst>
              </p:cNvPr>
              <p:cNvGrpSpPr/>
              <p:nvPr/>
            </p:nvGrpSpPr>
            <p:grpSpPr>
              <a:xfrm>
                <a:off x="680402" y="10311010"/>
                <a:ext cx="18743295" cy="304165"/>
                <a:chOff x="680607" y="7633275"/>
                <a:chExt cx="18743295" cy="304165"/>
              </a:xfrm>
            </p:grpSpPr>
            <p:sp>
              <p:nvSpPr>
                <p:cNvPr id="8" name="object 7">
                  <a:extLst>
                    <a:ext uri="{FF2B5EF4-FFF2-40B4-BE49-F238E27FC236}">
                      <a16:creationId xmlns:a16="http://schemas.microsoft.com/office/drawing/2014/main" id="{1FDC37FB-FDBF-5839-2DA4-9619F5F04FBB}"/>
                    </a:ext>
                  </a:extLst>
                </p:cNvPr>
                <p:cNvSpPr/>
                <p:nvPr/>
              </p:nvSpPr>
              <p:spPr>
                <a:xfrm>
                  <a:off x="680607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4BB8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" name="object 8">
                  <a:extLst>
                    <a:ext uri="{FF2B5EF4-FFF2-40B4-BE49-F238E27FC236}">
                      <a16:creationId xmlns:a16="http://schemas.microsoft.com/office/drawing/2014/main" id="{428ACA25-5370-D412-D6F3-F7DB7916D807}"/>
                    </a:ext>
                  </a:extLst>
                </p:cNvPr>
                <p:cNvSpPr/>
                <p:nvPr/>
              </p:nvSpPr>
              <p:spPr>
                <a:xfrm>
                  <a:off x="5366328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13DC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9">
                  <a:extLst>
                    <a:ext uri="{FF2B5EF4-FFF2-40B4-BE49-F238E27FC236}">
                      <a16:creationId xmlns:a16="http://schemas.microsoft.com/office/drawing/2014/main" id="{F6F159EB-9AB6-1ADA-7D7E-3451D1C41867}"/>
                    </a:ext>
                  </a:extLst>
                </p:cNvPr>
                <p:cNvSpPr/>
                <p:nvPr/>
              </p:nvSpPr>
              <p:spPr>
                <a:xfrm>
                  <a:off x="10052050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FFC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2C1920FE-3392-4D65-5E34-840CAFCBFE88}"/>
                    </a:ext>
                  </a:extLst>
                </p:cNvPr>
                <p:cNvSpPr/>
                <p:nvPr/>
              </p:nvSpPr>
              <p:spPr>
                <a:xfrm>
                  <a:off x="14737771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E04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" name="Παραλληλόγραμμο 1">
              <a:extLst>
                <a:ext uri="{FF2B5EF4-FFF2-40B4-BE49-F238E27FC236}">
                  <a16:creationId xmlns:a16="http://schemas.microsoft.com/office/drawing/2014/main" id="{E13DE76D-58F8-ED89-B638-87E92D758920}"/>
                </a:ext>
              </a:extLst>
            </p:cNvPr>
            <p:cNvSpPr/>
            <p:nvPr/>
          </p:nvSpPr>
          <p:spPr>
            <a:xfrm>
              <a:off x="152400" y="4434840"/>
              <a:ext cx="14371320" cy="3231515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4D722C-6489-953D-33A8-FC4FD574B9B3}"/>
                </a:ext>
              </a:extLst>
            </p:cNvPr>
            <p:cNvSpPr txBox="1"/>
            <p:nvPr/>
          </p:nvSpPr>
          <p:spPr>
            <a:xfrm>
              <a:off x="1399575" y="1734254"/>
              <a:ext cx="14918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600" b="1" dirty="0">
                  <a:solidFill>
                    <a:schemeClr val="tx2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Γ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C80863-DDEB-9082-082E-B3AC780760A9}"/>
              </a:ext>
            </a:extLst>
          </p:cNvPr>
          <p:cNvSpPr txBox="1"/>
          <p:nvPr/>
        </p:nvSpPr>
        <p:spPr>
          <a:xfrm>
            <a:off x="1696560" y="4581758"/>
            <a:ext cx="11971314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Δελτία Αναλυτικά</a:t>
            </a:r>
            <a:endParaRPr lang="el-G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D689A-22C6-A06A-E873-D4E0D38BC4EB}"/>
              </a:ext>
            </a:extLst>
          </p:cNvPr>
          <p:cNvSpPr txBox="1"/>
          <p:nvPr/>
        </p:nvSpPr>
        <p:spPr>
          <a:xfrm>
            <a:off x="1229098" y="5654675"/>
            <a:ext cx="4427784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ΤΔΕ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 ΔΩΕ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ΠΡΟΕΓΚΡΙΣΗ</a:t>
            </a:r>
            <a:endParaRPr lang="el-GR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DB8AB3-AC6D-1630-53A4-FF673B3D3E26}"/>
              </a:ext>
            </a:extLst>
          </p:cNvPr>
          <p:cNvSpPr txBox="1"/>
          <p:nvPr/>
        </p:nvSpPr>
        <p:spPr>
          <a:xfrm>
            <a:off x="5783017" y="5652095"/>
            <a:ext cx="7111573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ΤΔΣ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ΔΕΛΤΙΟ ΠΑΡΑΚΟΛΟΥΘΗΣΗΣ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ΔΕΛΤΙΟ ΕΠΙΤΕΥΞΗΣ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198441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– Διαδικασία   </a:t>
              </a:r>
              <a:r>
                <a:rPr lang="el-GR" sz="40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Πότε?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pSp>
        <p:nvGrpSpPr>
          <p:cNvPr id="62" name="Ομάδα 61">
            <a:extLst>
              <a:ext uri="{FF2B5EF4-FFF2-40B4-BE49-F238E27FC236}">
                <a16:creationId xmlns:a16="http://schemas.microsoft.com/office/drawing/2014/main" id="{30B00141-D3B8-91BF-55AD-D9BBA671F9E9}"/>
              </a:ext>
            </a:extLst>
          </p:cNvPr>
          <p:cNvGrpSpPr/>
          <p:nvPr/>
        </p:nvGrpSpPr>
        <p:grpSpPr>
          <a:xfrm>
            <a:off x="3856547" y="2662991"/>
            <a:ext cx="5847029" cy="2619235"/>
            <a:chOff x="3471539" y="2662991"/>
            <a:chExt cx="5847029" cy="2619235"/>
          </a:xfrm>
        </p:grpSpPr>
        <p:grpSp>
          <p:nvGrpSpPr>
            <p:cNvPr id="56" name="Google Shape;420;p27">
              <a:extLst>
                <a:ext uri="{FF2B5EF4-FFF2-40B4-BE49-F238E27FC236}">
                  <a16:creationId xmlns:a16="http://schemas.microsoft.com/office/drawing/2014/main" id="{576788E9-96A2-1230-057E-E0839C5F23EF}"/>
                </a:ext>
              </a:extLst>
            </p:cNvPr>
            <p:cNvGrpSpPr/>
            <p:nvPr/>
          </p:nvGrpSpPr>
          <p:grpSpPr>
            <a:xfrm rot="10800000">
              <a:off x="3471539" y="2662991"/>
              <a:ext cx="5847029" cy="2619235"/>
              <a:chOff x="185742" y="1697030"/>
              <a:chExt cx="5165698" cy="1594595"/>
            </a:xfrm>
          </p:grpSpPr>
          <p:sp>
            <p:nvSpPr>
              <p:cNvPr id="58" name="Google Shape;421;p27">
                <a:extLst>
                  <a:ext uri="{FF2B5EF4-FFF2-40B4-BE49-F238E27FC236}">
                    <a16:creationId xmlns:a16="http://schemas.microsoft.com/office/drawing/2014/main" id="{82DBDD12-AFE9-827C-3193-D9404FF7229F}"/>
                  </a:ext>
                </a:extLst>
              </p:cNvPr>
              <p:cNvSpPr/>
              <p:nvPr/>
            </p:nvSpPr>
            <p:spPr>
              <a:xfrm rot="10800000" flipH="1">
                <a:off x="1426313" y="1697030"/>
                <a:ext cx="2693399" cy="1243801"/>
              </a:xfrm>
              <a:prstGeom prst="rect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Condensed"/>
                    <a:cs typeface="Arial" panose="020B0604020202020204" pitchFamily="34" charset="0"/>
                    <a:sym typeface="Roboto Condensed"/>
                  </a:rPr>
                  <a:t> </a:t>
                </a: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59" name="Google Shape;422;p27">
                <a:extLst>
                  <a:ext uri="{FF2B5EF4-FFF2-40B4-BE49-F238E27FC236}">
                    <a16:creationId xmlns:a16="http://schemas.microsoft.com/office/drawing/2014/main" id="{9B340FF5-8486-45F4-90FD-C7BC5C8944D3}"/>
                  </a:ext>
                </a:extLst>
              </p:cNvPr>
              <p:cNvSpPr/>
              <p:nvPr/>
            </p:nvSpPr>
            <p:spPr>
              <a:xfrm rot="10800000" flipH="1">
                <a:off x="4107640" y="1697043"/>
                <a:ext cx="1243800" cy="1243800"/>
              </a:xfrm>
              <a:prstGeom prst="rtTriangle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60" name="Google Shape;423;p27">
                <a:extLst>
                  <a:ext uri="{FF2B5EF4-FFF2-40B4-BE49-F238E27FC236}">
                    <a16:creationId xmlns:a16="http://schemas.microsoft.com/office/drawing/2014/main" id="{0ABFC299-513E-64AF-27CD-ECB9E962F6F2}"/>
                  </a:ext>
                </a:extLst>
              </p:cNvPr>
              <p:cNvSpPr/>
              <p:nvPr/>
            </p:nvSpPr>
            <p:spPr>
              <a:xfrm flipH="1">
                <a:off x="185742" y="1697043"/>
                <a:ext cx="1243800" cy="1243800"/>
              </a:xfrm>
              <a:prstGeom prst="rtTriangle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61" name="Google Shape;424;p27">
                <a:extLst>
                  <a:ext uri="{FF2B5EF4-FFF2-40B4-BE49-F238E27FC236}">
                    <a16:creationId xmlns:a16="http://schemas.microsoft.com/office/drawing/2014/main" id="{70F9CB87-2364-52F7-D4D4-285A38464792}"/>
                  </a:ext>
                </a:extLst>
              </p:cNvPr>
              <p:cNvSpPr/>
              <p:nvPr/>
            </p:nvSpPr>
            <p:spPr>
              <a:xfrm rot="10800000">
                <a:off x="185750" y="2937271"/>
                <a:ext cx="1243800" cy="354354"/>
              </a:xfrm>
              <a:prstGeom prst="triangle">
                <a:avLst>
                  <a:gd name="adj" fmla="val 0"/>
                </a:avLst>
              </a:prstGeom>
              <a:solidFill>
                <a:srgbClr val="D89F39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079FCD5-12B8-C906-5C5C-DDEF03740348}"/>
                </a:ext>
              </a:extLst>
            </p:cNvPr>
            <p:cNvSpPr txBox="1"/>
            <p:nvPr/>
          </p:nvSpPr>
          <p:spPr>
            <a:xfrm>
              <a:off x="4285815" y="3610817"/>
              <a:ext cx="430335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Υποβολή πρότασης σύμφωνα με το εγκεκριμένο ΕΣΑΑ</a:t>
              </a:r>
              <a:endParaRPr kumimoji="0" lang="en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</p:grpSp>
      <p:grpSp>
        <p:nvGrpSpPr>
          <p:cNvPr id="63" name="Ομάδα 62">
            <a:extLst>
              <a:ext uri="{FF2B5EF4-FFF2-40B4-BE49-F238E27FC236}">
                <a16:creationId xmlns:a16="http://schemas.microsoft.com/office/drawing/2014/main" id="{A9AF26CB-94E9-D748-76FF-58DCEF3C8735}"/>
              </a:ext>
            </a:extLst>
          </p:cNvPr>
          <p:cNvGrpSpPr/>
          <p:nvPr/>
        </p:nvGrpSpPr>
        <p:grpSpPr>
          <a:xfrm>
            <a:off x="8439836" y="2662989"/>
            <a:ext cx="5889475" cy="2636786"/>
            <a:chOff x="8054828" y="2662989"/>
            <a:chExt cx="5889475" cy="2636786"/>
          </a:xfrm>
        </p:grpSpPr>
        <p:grpSp>
          <p:nvGrpSpPr>
            <p:cNvPr id="50" name="Google Shape;425;p27">
              <a:extLst>
                <a:ext uri="{FF2B5EF4-FFF2-40B4-BE49-F238E27FC236}">
                  <a16:creationId xmlns:a16="http://schemas.microsoft.com/office/drawing/2014/main" id="{123E2A2B-A2E6-B77C-97B1-029864C7CBF2}"/>
                </a:ext>
              </a:extLst>
            </p:cNvPr>
            <p:cNvGrpSpPr/>
            <p:nvPr/>
          </p:nvGrpSpPr>
          <p:grpSpPr>
            <a:xfrm rot="10800000">
              <a:off x="8054828" y="2662989"/>
              <a:ext cx="5889475" cy="2636786"/>
              <a:chOff x="185742" y="1712667"/>
              <a:chExt cx="5165698" cy="1579960"/>
            </a:xfrm>
          </p:grpSpPr>
          <p:sp>
            <p:nvSpPr>
              <p:cNvPr id="52" name="Google Shape;426;p27">
                <a:extLst>
                  <a:ext uri="{FF2B5EF4-FFF2-40B4-BE49-F238E27FC236}">
                    <a16:creationId xmlns:a16="http://schemas.microsoft.com/office/drawing/2014/main" id="{8930EDE3-D496-7E73-D723-313036813FEA}"/>
                  </a:ext>
                </a:extLst>
              </p:cNvPr>
              <p:cNvSpPr/>
              <p:nvPr/>
            </p:nvSpPr>
            <p:spPr>
              <a:xfrm rot="10800000" flipH="1">
                <a:off x="1426312" y="1716278"/>
                <a:ext cx="2693399" cy="1224554"/>
              </a:xfrm>
              <a:prstGeom prst="rect">
                <a:avLst/>
              </a:prstGeom>
              <a:solidFill>
                <a:srgbClr val="367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53" name="Google Shape;427;p27">
                <a:extLst>
                  <a:ext uri="{FF2B5EF4-FFF2-40B4-BE49-F238E27FC236}">
                    <a16:creationId xmlns:a16="http://schemas.microsoft.com/office/drawing/2014/main" id="{D63BAE6D-A2CC-DB15-B136-E6C9385AA1A9}"/>
                  </a:ext>
                </a:extLst>
              </p:cNvPr>
              <p:cNvSpPr/>
              <p:nvPr/>
            </p:nvSpPr>
            <p:spPr>
              <a:xfrm rot="10800000" flipH="1">
                <a:off x="4107640" y="1716290"/>
                <a:ext cx="1243800" cy="1224554"/>
              </a:xfrm>
              <a:prstGeom prst="rtTriangle">
                <a:avLst/>
              </a:prstGeom>
              <a:solidFill>
                <a:srgbClr val="367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54" name="Google Shape;428;p27">
                <a:extLst>
                  <a:ext uri="{FF2B5EF4-FFF2-40B4-BE49-F238E27FC236}">
                    <a16:creationId xmlns:a16="http://schemas.microsoft.com/office/drawing/2014/main" id="{62074760-8474-AE5A-E54A-3B679DE4A2F8}"/>
                  </a:ext>
                </a:extLst>
              </p:cNvPr>
              <p:cNvSpPr/>
              <p:nvPr/>
            </p:nvSpPr>
            <p:spPr>
              <a:xfrm flipH="1">
                <a:off x="185742" y="1712667"/>
                <a:ext cx="1243800" cy="1224554"/>
              </a:xfrm>
              <a:prstGeom prst="rtTriangle">
                <a:avLst/>
              </a:prstGeom>
              <a:solidFill>
                <a:srgbClr val="367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55" name="Google Shape;429;p27">
                <a:extLst>
                  <a:ext uri="{FF2B5EF4-FFF2-40B4-BE49-F238E27FC236}">
                    <a16:creationId xmlns:a16="http://schemas.microsoft.com/office/drawing/2014/main" id="{62961698-3A98-57C2-214C-BBFABCF39E98}"/>
                  </a:ext>
                </a:extLst>
              </p:cNvPr>
              <p:cNvSpPr/>
              <p:nvPr/>
            </p:nvSpPr>
            <p:spPr>
              <a:xfrm rot="10800000">
                <a:off x="185749" y="2943862"/>
                <a:ext cx="1243800" cy="348765"/>
              </a:xfrm>
              <a:prstGeom prst="triangle">
                <a:avLst>
                  <a:gd name="adj" fmla="val 0"/>
                </a:avLst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474CD83-2AC5-EE15-47F9-8148876A44D0}"/>
                </a:ext>
              </a:extLst>
            </p:cNvPr>
            <p:cNvSpPr txBox="1"/>
            <p:nvPr/>
          </p:nvSpPr>
          <p:spPr>
            <a:xfrm>
              <a:off x="8714772" y="3610817"/>
              <a:ext cx="431847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000">
                  <a:solidFill>
                    <a:srgbClr val="263248"/>
                  </a:solidFill>
                  <a:latin typeface="Roboto Condensed"/>
                  <a:ea typeface="Roboto Condensed"/>
                  <a:cs typeface="Roboto Condensed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Συμπλήρωση </a:t>
              </a:r>
              <a:b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και Υποβολή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Αρχικού ΤΔΕ</a:t>
              </a:r>
              <a:endPara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4" name="Ομάδα 63">
            <a:extLst>
              <a:ext uri="{FF2B5EF4-FFF2-40B4-BE49-F238E27FC236}">
                <a16:creationId xmlns:a16="http://schemas.microsoft.com/office/drawing/2014/main" id="{50342066-1A81-BB0D-5DA5-B27420414E05}"/>
              </a:ext>
            </a:extLst>
          </p:cNvPr>
          <p:cNvGrpSpPr/>
          <p:nvPr/>
        </p:nvGrpSpPr>
        <p:grpSpPr>
          <a:xfrm>
            <a:off x="13057990" y="2662991"/>
            <a:ext cx="5903776" cy="2606900"/>
            <a:chOff x="12672982" y="2662991"/>
            <a:chExt cx="5903776" cy="2606900"/>
          </a:xfrm>
        </p:grpSpPr>
        <p:grpSp>
          <p:nvGrpSpPr>
            <p:cNvPr id="44" name="Google Shape;430;p27">
              <a:extLst>
                <a:ext uri="{FF2B5EF4-FFF2-40B4-BE49-F238E27FC236}">
                  <a16:creationId xmlns:a16="http://schemas.microsoft.com/office/drawing/2014/main" id="{5C24D121-44F6-8854-16F2-3F168D5B5292}"/>
                </a:ext>
              </a:extLst>
            </p:cNvPr>
            <p:cNvGrpSpPr/>
            <p:nvPr/>
          </p:nvGrpSpPr>
          <p:grpSpPr>
            <a:xfrm rot="10800000">
              <a:off x="12672982" y="2662991"/>
              <a:ext cx="5903776" cy="2606900"/>
              <a:chOff x="185742" y="1697030"/>
              <a:chExt cx="5165698" cy="1594306"/>
            </a:xfrm>
          </p:grpSpPr>
          <p:sp>
            <p:nvSpPr>
              <p:cNvPr id="46" name="Google Shape;431;p27">
                <a:extLst>
                  <a:ext uri="{FF2B5EF4-FFF2-40B4-BE49-F238E27FC236}">
                    <a16:creationId xmlns:a16="http://schemas.microsoft.com/office/drawing/2014/main" id="{16864EF2-DD3B-351E-AE91-72A4E6D8421E}"/>
                  </a:ext>
                </a:extLst>
              </p:cNvPr>
              <p:cNvSpPr/>
              <p:nvPr/>
            </p:nvSpPr>
            <p:spPr>
              <a:xfrm rot="10800000" flipH="1">
                <a:off x="1426312" y="1697030"/>
                <a:ext cx="2693400" cy="1243800"/>
              </a:xfrm>
              <a:prstGeom prst="rect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47" name="Google Shape;432;p27">
                <a:extLst>
                  <a:ext uri="{FF2B5EF4-FFF2-40B4-BE49-F238E27FC236}">
                    <a16:creationId xmlns:a16="http://schemas.microsoft.com/office/drawing/2014/main" id="{C2D1D2A8-E589-140B-B9CC-DE433CE401F1}"/>
                  </a:ext>
                </a:extLst>
              </p:cNvPr>
              <p:cNvSpPr/>
              <p:nvPr/>
            </p:nvSpPr>
            <p:spPr>
              <a:xfrm rot="10800000" flipH="1">
                <a:off x="4107640" y="1697043"/>
                <a:ext cx="1243800" cy="1243800"/>
              </a:xfrm>
              <a:prstGeom prst="rtTriangle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48" name="Google Shape;433;p27">
                <a:extLst>
                  <a:ext uri="{FF2B5EF4-FFF2-40B4-BE49-F238E27FC236}">
                    <a16:creationId xmlns:a16="http://schemas.microsoft.com/office/drawing/2014/main" id="{13771831-2C27-503B-4224-0D168E9F6EE5}"/>
                  </a:ext>
                </a:extLst>
              </p:cNvPr>
              <p:cNvSpPr/>
              <p:nvPr/>
            </p:nvSpPr>
            <p:spPr>
              <a:xfrm flipH="1">
                <a:off x="185742" y="1697043"/>
                <a:ext cx="1243800" cy="1243800"/>
              </a:xfrm>
              <a:prstGeom prst="rtTriangle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49" name="Google Shape;434;p27">
                <a:extLst>
                  <a:ext uri="{FF2B5EF4-FFF2-40B4-BE49-F238E27FC236}">
                    <a16:creationId xmlns:a16="http://schemas.microsoft.com/office/drawing/2014/main" id="{A60D28ED-E77E-80DB-3727-6D5531C11902}"/>
                  </a:ext>
                </a:extLst>
              </p:cNvPr>
              <p:cNvSpPr/>
              <p:nvPr/>
            </p:nvSpPr>
            <p:spPr>
              <a:xfrm rot="10800000">
                <a:off x="185749" y="2935370"/>
                <a:ext cx="1243800" cy="355966"/>
              </a:xfrm>
              <a:prstGeom prst="triangle">
                <a:avLst>
                  <a:gd name="adj" fmla="val 0"/>
                </a:avLst>
              </a:prstGeom>
              <a:solidFill>
                <a:srgbClr val="2632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A2DC7E6-2D7D-BA55-1687-23FECB27DB56}"/>
                </a:ext>
              </a:extLst>
            </p:cNvPr>
            <p:cNvSpPr txBox="1"/>
            <p:nvPr/>
          </p:nvSpPr>
          <p:spPr>
            <a:xfrm>
              <a:off x="13276779" y="3610817"/>
              <a:ext cx="446025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000">
                  <a:solidFill>
                    <a:srgbClr val="EBE4D1"/>
                  </a:solidFill>
                  <a:latin typeface="Roboto Condensed"/>
                  <a:ea typeface="Roboto Condensed"/>
                  <a:cs typeface="Roboto Condensed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Αξιολόγηση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και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Ένταξη ή Απόρριψη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του Έργου</a:t>
              </a:r>
            </a:p>
          </p:txBody>
        </p:sp>
      </p:grpSp>
      <p:sp>
        <p:nvSpPr>
          <p:cNvPr id="40" name="Έλλειψη 59">
            <a:extLst>
              <a:ext uri="{FF2B5EF4-FFF2-40B4-BE49-F238E27FC236}">
                <a16:creationId xmlns:a16="http://schemas.microsoft.com/office/drawing/2014/main" id="{92F0C57B-80A4-2586-ED7A-03D50FF64E1A}"/>
              </a:ext>
            </a:extLst>
          </p:cNvPr>
          <p:cNvSpPr/>
          <p:nvPr/>
        </p:nvSpPr>
        <p:spPr>
          <a:xfrm>
            <a:off x="3601687" y="3681018"/>
            <a:ext cx="730554" cy="663489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Α</a:t>
            </a:r>
          </a:p>
        </p:txBody>
      </p: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92AB9F14-F8CC-6274-D6F7-B76A02B3F1BD}"/>
              </a:ext>
            </a:extLst>
          </p:cNvPr>
          <p:cNvGrpSpPr/>
          <p:nvPr/>
        </p:nvGrpSpPr>
        <p:grpSpPr>
          <a:xfrm>
            <a:off x="3728567" y="6599757"/>
            <a:ext cx="5847029" cy="2619236"/>
            <a:chOff x="107504" y="1320042"/>
            <a:chExt cx="3137899" cy="1115242"/>
          </a:xfrm>
        </p:grpSpPr>
        <p:grpSp>
          <p:nvGrpSpPr>
            <p:cNvPr id="32" name="Google Shape;420;p27">
              <a:extLst>
                <a:ext uri="{FF2B5EF4-FFF2-40B4-BE49-F238E27FC236}">
                  <a16:creationId xmlns:a16="http://schemas.microsoft.com/office/drawing/2014/main" id="{8CE9A65E-48DF-A42D-5ED9-CAEF7C314254}"/>
                </a:ext>
              </a:extLst>
            </p:cNvPr>
            <p:cNvGrpSpPr/>
            <p:nvPr/>
          </p:nvGrpSpPr>
          <p:grpSpPr>
            <a:xfrm rot="10800000">
              <a:off x="107504" y="1320042"/>
              <a:ext cx="3137899" cy="1115242"/>
              <a:chOff x="185742" y="1697030"/>
              <a:chExt cx="5165698" cy="1594595"/>
            </a:xfrm>
          </p:grpSpPr>
          <p:sp>
            <p:nvSpPr>
              <p:cNvPr id="35" name="Google Shape;421;p27">
                <a:extLst>
                  <a:ext uri="{FF2B5EF4-FFF2-40B4-BE49-F238E27FC236}">
                    <a16:creationId xmlns:a16="http://schemas.microsoft.com/office/drawing/2014/main" id="{31AD9760-C32A-6AAE-02EC-58D03D6D906B}"/>
                  </a:ext>
                </a:extLst>
              </p:cNvPr>
              <p:cNvSpPr/>
              <p:nvPr/>
            </p:nvSpPr>
            <p:spPr>
              <a:xfrm rot="10800000" flipH="1">
                <a:off x="1426313" y="1697030"/>
                <a:ext cx="2693399" cy="1243801"/>
              </a:xfrm>
              <a:prstGeom prst="rect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 Condensed"/>
                    <a:cs typeface="Arial" panose="020B0604020202020204" pitchFamily="34" charset="0"/>
                    <a:sym typeface="Roboto Condensed"/>
                  </a:rPr>
                  <a:t> </a:t>
                </a: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36" name="Google Shape;422;p27">
                <a:extLst>
                  <a:ext uri="{FF2B5EF4-FFF2-40B4-BE49-F238E27FC236}">
                    <a16:creationId xmlns:a16="http://schemas.microsoft.com/office/drawing/2014/main" id="{5C7576D3-59D8-428B-5EC0-3E20B4F661C9}"/>
                  </a:ext>
                </a:extLst>
              </p:cNvPr>
              <p:cNvSpPr/>
              <p:nvPr/>
            </p:nvSpPr>
            <p:spPr>
              <a:xfrm rot="10800000" flipH="1">
                <a:off x="4107640" y="1697043"/>
                <a:ext cx="1243800" cy="1243800"/>
              </a:xfrm>
              <a:prstGeom prst="rtTriangle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37" name="Google Shape;423;p27">
                <a:extLst>
                  <a:ext uri="{FF2B5EF4-FFF2-40B4-BE49-F238E27FC236}">
                    <a16:creationId xmlns:a16="http://schemas.microsoft.com/office/drawing/2014/main" id="{FDFCE87D-0387-F504-C498-FE02888262AA}"/>
                  </a:ext>
                </a:extLst>
              </p:cNvPr>
              <p:cNvSpPr/>
              <p:nvPr/>
            </p:nvSpPr>
            <p:spPr>
              <a:xfrm flipH="1">
                <a:off x="185742" y="1697043"/>
                <a:ext cx="1243800" cy="1243800"/>
              </a:xfrm>
              <a:prstGeom prst="rtTriangle">
                <a:avLst/>
              </a:prstGeom>
              <a:solidFill>
                <a:srgbClr val="DBCF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38" name="Google Shape;424;p27">
                <a:extLst>
                  <a:ext uri="{FF2B5EF4-FFF2-40B4-BE49-F238E27FC236}">
                    <a16:creationId xmlns:a16="http://schemas.microsoft.com/office/drawing/2014/main" id="{AE66E841-FF5D-BD57-9BC5-FB42FDF94785}"/>
                  </a:ext>
                </a:extLst>
              </p:cNvPr>
              <p:cNvSpPr/>
              <p:nvPr/>
            </p:nvSpPr>
            <p:spPr>
              <a:xfrm rot="10800000">
                <a:off x="185750" y="2937271"/>
                <a:ext cx="1243800" cy="354354"/>
              </a:xfrm>
              <a:prstGeom prst="triangle">
                <a:avLst>
                  <a:gd name="adj" fmla="val 0"/>
                </a:avLst>
              </a:prstGeom>
              <a:solidFill>
                <a:srgbClr val="D89F39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AC7305-4A4D-32C6-FAA3-2A0B2686DE21}"/>
                </a:ext>
              </a:extLst>
            </p:cNvPr>
            <p:cNvSpPr txBox="1"/>
            <p:nvPr/>
          </p:nvSpPr>
          <p:spPr>
            <a:xfrm>
              <a:off x="366788" y="1710291"/>
              <a:ext cx="2504492" cy="58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Τροποποίηση </a:t>
              </a:r>
              <a:b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</a:b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ή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Ε</a:t>
              </a: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πικαιροποίηση ενταγμένου Έργου</a:t>
              </a:r>
              <a:endParaRPr kumimoji="0" lang="en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</p:grp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7598EBD4-D3B5-9C7A-2ECE-E63435BDBE03}"/>
              </a:ext>
            </a:extLst>
          </p:cNvPr>
          <p:cNvGrpSpPr/>
          <p:nvPr/>
        </p:nvGrpSpPr>
        <p:grpSpPr>
          <a:xfrm>
            <a:off x="8311856" y="6610833"/>
            <a:ext cx="5889475" cy="2625713"/>
            <a:chOff x="2597650" y="1461224"/>
            <a:chExt cx="3160678" cy="1118000"/>
          </a:xfrm>
        </p:grpSpPr>
        <p:grpSp>
          <p:nvGrpSpPr>
            <p:cNvPr id="26" name="Google Shape;425;p27">
              <a:extLst>
                <a:ext uri="{FF2B5EF4-FFF2-40B4-BE49-F238E27FC236}">
                  <a16:creationId xmlns:a16="http://schemas.microsoft.com/office/drawing/2014/main" id="{19BF4090-0A04-B494-4796-6D8BFAEAB9A9}"/>
                </a:ext>
              </a:extLst>
            </p:cNvPr>
            <p:cNvGrpSpPr/>
            <p:nvPr/>
          </p:nvGrpSpPr>
          <p:grpSpPr>
            <a:xfrm rot="10800000">
              <a:off x="2597650" y="1461224"/>
              <a:ext cx="3160678" cy="1118000"/>
              <a:chOff x="185742" y="1712663"/>
              <a:chExt cx="5165698" cy="1573324"/>
            </a:xfrm>
          </p:grpSpPr>
          <p:sp>
            <p:nvSpPr>
              <p:cNvPr id="28" name="Google Shape;426;p27">
                <a:extLst>
                  <a:ext uri="{FF2B5EF4-FFF2-40B4-BE49-F238E27FC236}">
                    <a16:creationId xmlns:a16="http://schemas.microsoft.com/office/drawing/2014/main" id="{5C53DC75-BFFC-C740-997E-B1A57D9D9479}"/>
                  </a:ext>
                </a:extLst>
              </p:cNvPr>
              <p:cNvSpPr/>
              <p:nvPr/>
            </p:nvSpPr>
            <p:spPr>
              <a:xfrm rot="10800000" flipH="1">
                <a:off x="1426312" y="1712663"/>
                <a:ext cx="2693399" cy="1224554"/>
              </a:xfrm>
              <a:prstGeom prst="rect">
                <a:avLst/>
              </a:prstGeom>
              <a:solidFill>
                <a:srgbClr val="367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29" name="Google Shape;427;p27">
                <a:extLst>
                  <a:ext uri="{FF2B5EF4-FFF2-40B4-BE49-F238E27FC236}">
                    <a16:creationId xmlns:a16="http://schemas.microsoft.com/office/drawing/2014/main" id="{FA5E64BC-E513-2EF1-1C72-A86CE4B697B5}"/>
                  </a:ext>
                </a:extLst>
              </p:cNvPr>
              <p:cNvSpPr/>
              <p:nvPr/>
            </p:nvSpPr>
            <p:spPr>
              <a:xfrm rot="10800000" flipH="1">
                <a:off x="4107640" y="1712663"/>
                <a:ext cx="1243800" cy="1224554"/>
              </a:xfrm>
              <a:prstGeom prst="rtTriangle">
                <a:avLst/>
              </a:prstGeom>
              <a:solidFill>
                <a:srgbClr val="367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30" name="Google Shape;429;p27">
                <a:extLst>
                  <a:ext uri="{FF2B5EF4-FFF2-40B4-BE49-F238E27FC236}">
                    <a16:creationId xmlns:a16="http://schemas.microsoft.com/office/drawing/2014/main" id="{D93911EC-EB22-BA9E-684E-E583D45E24D3}"/>
                  </a:ext>
                </a:extLst>
              </p:cNvPr>
              <p:cNvSpPr/>
              <p:nvPr/>
            </p:nvSpPr>
            <p:spPr>
              <a:xfrm rot="10800000">
                <a:off x="185742" y="2937222"/>
                <a:ext cx="1243800" cy="348765"/>
              </a:xfrm>
              <a:prstGeom prst="triangle">
                <a:avLst>
                  <a:gd name="adj" fmla="val 0"/>
                </a:avLst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31" name="Google Shape;428;p27">
                <a:extLst>
                  <a:ext uri="{FF2B5EF4-FFF2-40B4-BE49-F238E27FC236}">
                    <a16:creationId xmlns:a16="http://schemas.microsoft.com/office/drawing/2014/main" id="{78372451-2831-2BB5-C106-407AEB49CDC7}"/>
                  </a:ext>
                </a:extLst>
              </p:cNvPr>
              <p:cNvSpPr/>
              <p:nvPr/>
            </p:nvSpPr>
            <p:spPr>
              <a:xfrm flipH="1">
                <a:off x="185742" y="1712664"/>
                <a:ext cx="1243800" cy="1224554"/>
              </a:xfrm>
              <a:prstGeom prst="rtTriangle">
                <a:avLst/>
              </a:prstGeom>
              <a:solidFill>
                <a:srgbClr val="367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99424C-5D75-BD1A-7605-52D5B221379C}"/>
                </a:ext>
              </a:extLst>
            </p:cNvPr>
            <p:cNvSpPr txBox="1"/>
            <p:nvPr/>
          </p:nvSpPr>
          <p:spPr>
            <a:xfrm>
              <a:off x="2947187" y="1832539"/>
              <a:ext cx="2317574" cy="589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000">
                  <a:solidFill>
                    <a:srgbClr val="263248"/>
                  </a:solidFill>
                  <a:latin typeface="Roboto Condensed"/>
                  <a:ea typeface="Roboto Condensed"/>
                  <a:cs typeface="Roboto Condensed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Συμπλήρωση </a:t>
              </a:r>
              <a:b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και Υποβολή </a:t>
              </a:r>
              <a:b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el-GR" sz="28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Νέας</a:t>
              </a:r>
              <a:r>
                <a:rPr kumimoji="0" lang="el-GR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Έκδοσης ΤΔΕ</a:t>
              </a:r>
              <a:endPara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6" name="Ομάδα 75">
            <a:extLst>
              <a:ext uri="{FF2B5EF4-FFF2-40B4-BE49-F238E27FC236}">
                <a16:creationId xmlns:a16="http://schemas.microsoft.com/office/drawing/2014/main" id="{82D090D6-AEF9-DA1A-7C01-3C2C7FE2680D}"/>
              </a:ext>
            </a:extLst>
          </p:cNvPr>
          <p:cNvGrpSpPr/>
          <p:nvPr/>
        </p:nvGrpSpPr>
        <p:grpSpPr>
          <a:xfrm>
            <a:off x="12458726" y="7938405"/>
            <a:ext cx="4508189" cy="2043029"/>
            <a:chOff x="12073718" y="7938405"/>
            <a:chExt cx="4508189" cy="2043029"/>
          </a:xfrm>
        </p:grpSpPr>
        <p:grpSp>
          <p:nvGrpSpPr>
            <p:cNvPr id="75" name="Ομάδα 74">
              <a:extLst>
                <a:ext uri="{FF2B5EF4-FFF2-40B4-BE49-F238E27FC236}">
                  <a16:creationId xmlns:a16="http://schemas.microsoft.com/office/drawing/2014/main" id="{0ECD3CB0-6621-1F8F-86F6-D1F4915FD0B5}"/>
                </a:ext>
              </a:extLst>
            </p:cNvPr>
            <p:cNvGrpSpPr/>
            <p:nvPr/>
          </p:nvGrpSpPr>
          <p:grpSpPr>
            <a:xfrm>
              <a:off x="12073718" y="7938405"/>
              <a:ext cx="4508189" cy="2043029"/>
              <a:chOff x="12073718" y="7938405"/>
              <a:chExt cx="4508189" cy="2043029"/>
            </a:xfrm>
          </p:grpSpPr>
          <p:sp>
            <p:nvSpPr>
              <p:cNvPr id="74" name="Google Shape;434;p27">
                <a:extLst>
                  <a:ext uri="{FF2B5EF4-FFF2-40B4-BE49-F238E27FC236}">
                    <a16:creationId xmlns:a16="http://schemas.microsoft.com/office/drawing/2014/main" id="{206BB5BD-999C-A425-AD84-AA7B14DE8A9D}"/>
                  </a:ext>
                </a:extLst>
              </p:cNvPr>
              <p:cNvSpPr/>
              <p:nvPr/>
            </p:nvSpPr>
            <p:spPr>
              <a:xfrm>
                <a:off x="15496416" y="7938405"/>
                <a:ext cx="1085485" cy="456154"/>
              </a:xfrm>
              <a:prstGeom prst="triangle">
                <a:avLst>
                  <a:gd name="adj" fmla="val 0"/>
                </a:avLst>
              </a:prstGeom>
              <a:solidFill>
                <a:srgbClr val="2632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71" name="Google Shape;431;p27">
                <a:extLst>
                  <a:ext uri="{FF2B5EF4-FFF2-40B4-BE49-F238E27FC236}">
                    <a16:creationId xmlns:a16="http://schemas.microsoft.com/office/drawing/2014/main" id="{4467393E-A858-363D-9DBF-3414188EF42C}"/>
                  </a:ext>
                </a:extLst>
              </p:cNvPr>
              <p:cNvSpPr/>
              <p:nvPr/>
            </p:nvSpPr>
            <p:spPr>
              <a:xfrm flipH="1">
                <a:off x="13148667" y="8387562"/>
                <a:ext cx="2350574" cy="1593872"/>
              </a:xfrm>
              <a:prstGeom prst="rect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72" name="Google Shape;432;p27">
                <a:extLst>
                  <a:ext uri="{FF2B5EF4-FFF2-40B4-BE49-F238E27FC236}">
                    <a16:creationId xmlns:a16="http://schemas.microsoft.com/office/drawing/2014/main" id="{4AF63006-54D3-8937-0C48-E2B9718ACD51}"/>
                  </a:ext>
                </a:extLst>
              </p:cNvPr>
              <p:cNvSpPr/>
              <p:nvPr/>
            </p:nvSpPr>
            <p:spPr>
              <a:xfrm flipH="1">
                <a:off x="12073718" y="8387545"/>
                <a:ext cx="1085485" cy="1593872"/>
              </a:xfrm>
              <a:prstGeom prst="rtTriangle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73" name="Google Shape;433;p27">
                <a:extLst>
                  <a:ext uri="{FF2B5EF4-FFF2-40B4-BE49-F238E27FC236}">
                    <a16:creationId xmlns:a16="http://schemas.microsoft.com/office/drawing/2014/main" id="{27F219C6-AF6B-C773-3820-98C37A55719A}"/>
                  </a:ext>
                </a:extLst>
              </p:cNvPr>
              <p:cNvSpPr/>
              <p:nvPr/>
            </p:nvSpPr>
            <p:spPr>
              <a:xfrm rot="10800000" flipH="1">
                <a:off x="15496422" y="8387545"/>
                <a:ext cx="1085485" cy="1593872"/>
              </a:xfrm>
              <a:prstGeom prst="rtTriangle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A963E62-8426-8F7E-A725-803FBBFED3CD}"/>
                </a:ext>
              </a:extLst>
            </p:cNvPr>
            <p:cNvSpPr txBox="1"/>
            <p:nvPr/>
          </p:nvSpPr>
          <p:spPr>
            <a:xfrm>
              <a:off x="12118377" y="8718917"/>
              <a:ext cx="4461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000">
                  <a:solidFill>
                    <a:srgbClr val="EBE4D1"/>
                  </a:solidFill>
                  <a:latin typeface="Roboto Condensed"/>
                  <a:ea typeface="Roboto Condensed"/>
                  <a:cs typeface="Roboto Condensed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l-GR" sz="24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Έγκριση</a:t>
              </a:r>
              <a:r>
                <a:rPr kumimoji="0" lang="el-GR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της Επικαιροποίησης </a:t>
              </a:r>
            </a:p>
          </p:txBody>
        </p:sp>
      </p:grpSp>
      <p:grpSp>
        <p:nvGrpSpPr>
          <p:cNvPr id="67" name="Ομάδα 66">
            <a:extLst>
              <a:ext uri="{FF2B5EF4-FFF2-40B4-BE49-F238E27FC236}">
                <a16:creationId xmlns:a16="http://schemas.microsoft.com/office/drawing/2014/main" id="{95598FB2-18A3-E0E2-0190-40C12F434E22}"/>
              </a:ext>
            </a:extLst>
          </p:cNvPr>
          <p:cNvGrpSpPr/>
          <p:nvPr/>
        </p:nvGrpSpPr>
        <p:grpSpPr>
          <a:xfrm>
            <a:off x="13653859" y="6165755"/>
            <a:ext cx="4508189" cy="2043029"/>
            <a:chOff x="13619746" y="6599751"/>
            <a:chExt cx="4508189" cy="2043029"/>
          </a:xfrm>
        </p:grpSpPr>
        <p:grpSp>
          <p:nvGrpSpPr>
            <p:cNvPr id="20" name="Google Shape;430;p27">
              <a:extLst>
                <a:ext uri="{FF2B5EF4-FFF2-40B4-BE49-F238E27FC236}">
                  <a16:creationId xmlns:a16="http://schemas.microsoft.com/office/drawing/2014/main" id="{722011FC-8993-D6DE-C0B1-BDCBFD78751B}"/>
                </a:ext>
              </a:extLst>
            </p:cNvPr>
            <p:cNvGrpSpPr/>
            <p:nvPr/>
          </p:nvGrpSpPr>
          <p:grpSpPr>
            <a:xfrm rot="10800000">
              <a:off x="13619746" y="6599751"/>
              <a:ext cx="4508189" cy="2043029"/>
              <a:chOff x="185742" y="1697030"/>
              <a:chExt cx="5165698" cy="1594306"/>
            </a:xfrm>
          </p:grpSpPr>
          <p:sp>
            <p:nvSpPr>
              <p:cNvPr id="22" name="Google Shape;431;p27">
                <a:extLst>
                  <a:ext uri="{FF2B5EF4-FFF2-40B4-BE49-F238E27FC236}">
                    <a16:creationId xmlns:a16="http://schemas.microsoft.com/office/drawing/2014/main" id="{D95DBC30-0850-5CCF-D9A6-E7DABC464813}"/>
                  </a:ext>
                </a:extLst>
              </p:cNvPr>
              <p:cNvSpPr/>
              <p:nvPr/>
            </p:nvSpPr>
            <p:spPr>
              <a:xfrm rot="10800000" flipH="1">
                <a:off x="1426312" y="1697030"/>
                <a:ext cx="2693400" cy="1243800"/>
              </a:xfrm>
              <a:prstGeom prst="rect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23" name="Google Shape;432;p27">
                <a:extLst>
                  <a:ext uri="{FF2B5EF4-FFF2-40B4-BE49-F238E27FC236}">
                    <a16:creationId xmlns:a16="http://schemas.microsoft.com/office/drawing/2014/main" id="{AEA546E3-96A2-6F7C-50B9-AA604BE28685}"/>
                  </a:ext>
                </a:extLst>
              </p:cNvPr>
              <p:cNvSpPr/>
              <p:nvPr/>
            </p:nvSpPr>
            <p:spPr>
              <a:xfrm rot="10800000" flipH="1">
                <a:off x="4107640" y="1697043"/>
                <a:ext cx="1243800" cy="1243800"/>
              </a:xfrm>
              <a:prstGeom prst="rtTriangle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24" name="Google Shape;433;p27">
                <a:extLst>
                  <a:ext uri="{FF2B5EF4-FFF2-40B4-BE49-F238E27FC236}">
                    <a16:creationId xmlns:a16="http://schemas.microsoft.com/office/drawing/2014/main" id="{DCC88E08-EA77-5C11-1A54-44E258EF0D2F}"/>
                  </a:ext>
                </a:extLst>
              </p:cNvPr>
              <p:cNvSpPr/>
              <p:nvPr/>
            </p:nvSpPr>
            <p:spPr>
              <a:xfrm flipH="1">
                <a:off x="185742" y="1697043"/>
                <a:ext cx="1243800" cy="1243800"/>
              </a:xfrm>
              <a:prstGeom prst="rtTriangle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25" name="Google Shape;434;p27">
                <a:extLst>
                  <a:ext uri="{FF2B5EF4-FFF2-40B4-BE49-F238E27FC236}">
                    <a16:creationId xmlns:a16="http://schemas.microsoft.com/office/drawing/2014/main" id="{2ADE062F-2455-D4A5-AE36-DB690227597C}"/>
                  </a:ext>
                </a:extLst>
              </p:cNvPr>
              <p:cNvSpPr/>
              <p:nvPr/>
            </p:nvSpPr>
            <p:spPr>
              <a:xfrm rot="10800000">
                <a:off x="185749" y="2935370"/>
                <a:ext cx="1243800" cy="355966"/>
              </a:xfrm>
              <a:prstGeom prst="triangle">
                <a:avLst>
                  <a:gd name="adj" fmla="val 0"/>
                </a:avLst>
              </a:prstGeom>
              <a:solidFill>
                <a:srgbClr val="2632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F9B7B1-DC4C-7BE2-15A4-B985DE8EE6CF}"/>
                </a:ext>
              </a:extLst>
            </p:cNvPr>
            <p:cNvSpPr txBox="1"/>
            <p:nvPr/>
          </p:nvSpPr>
          <p:spPr>
            <a:xfrm>
              <a:off x="13666211" y="7031954"/>
              <a:ext cx="44613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000">
                  <a:solidFill>
                    <a:srgbClr val="EBE4D1"/>
                  </a:solidFill>
                  <a:latin typeface="Roboto Condensed"/>
                  <a:ea typeface="Roboto Condensed"/>
                  <a:cs typeface="Roboto Condensed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Αξιολόγηση και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Τροποποίηση </a:t>
              </a:r>
              <a:br>
                <a:rPr kumimoji="0" lang="el-GR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kumimoji="0" lang="el-GR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της Απόφασης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l-GR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Ένταξης</a:t>
              </a:r>
            </a:p>
          </p:txBody>
        </p:sp>
      </p:grpSp>
      <p:sp>
        <p:nvSpPr>
          <p:cNvPr id="10" name="Έλλειψη 60">
            <a:extLst>
              <a:ext uri="{FF2B5EF4-FFF2-40B4-BE49-F238E27FC236}">
                <a16:creationId xmlns:a16="http://schemas.microsoft.com/office/drawing/2014/main" id="{23566E37-1B73-C3D2-8D0A-6C7075796CB1}"/>
              </a:ext>
            </a:extLst>
          </p:cNvPr>
          <p:cNvSpPr/>
          <p:nvPr/>
        </p:nvSpPr>
        <p:spPr>
          <a:xfrm>
            <a:off x="3588953" y="7482896"/>
            <a:ext cx="730554" cy="663489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Β</a:t>
            </a:r>
          </a:p>
        </p:txBody>
      </p:sp>
      <p:sp>
        <p:nvSpPr>
          <p:cNvPr id="86" name="Έλλειψη 60">
            <a:extLst>
              <a:ext uri="{FF2B5EF4-FFF2-40B4-BE49-F238E27FC236}">
                <a16:creationId xmlns:a16="http://schemas.microsoft.com/office/drawing/2014/main" id="{D9567D49-016F-CBA4-52A8-31B6460DEE1D}"/>
              </a:ext>
            </a:extLst>
          </p:cNvPr>
          <p:cNvSpPr/>
          <p:nvPr/>
        </p:nvSpPr>
        <p:spPr>
          <a:xfrm>
            <a:off x="14263345" y="7877022"/>
            <a:ext cx="730554" cy="663489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ή</a:t>
            </a:r>
            <a:endParaRPr kumimoji="0" lang="el-GR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2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" grpId="0" animBg="1"/>
      <p:bldP spid="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93D64447-D32E-C2C2-59DB-C7D8965C3D9B}"/>
              </a:ext>
            </a:extLst>
          </p:cNvPr>
          <p:cNvGrpSpPr/>
          <p:nvPr/>
        </p:nvGrpSpPr>
        <p:grpSpPr>
          <a:xfrm>
            <a:off x="2296795" y="5141997"/>
            <a:ext cx="13736967" cy="5592338"/>
            <a:chOff x="2296795" y="5141997"/>
            <a:chExt cx="13736967" cy="5592338"/>
          </a:xfrm>
        </p:grpSpPr>
        <p:grpSp>
          <p:nvGrpSpPr>
            <p:cNvPr id="81" name="Ομάδα 80">
              <a:extLst>
                <a:ext uri="{FF2B5EF4-FFF2-40B4-BE49-F238E27FC236}">
                  <a16:creationId xmlns:a16="http://schemas.microsoft.com/office/drawing/2014/main" id="{86AE0B42-4FFD-531E-648E-5123FBE3916E}"/>
                </a:ext>
              </a:extLst>
            </p:cNvPr>
            <p:cNvGrpSpPr/>
            <p:nvPr/>
          </p:nvGrpSpPr>
          <p:grpSpPr>
            <a:xfrm>
              <a:off x="2296795" y="5141997"/>
              <a:ext cx="13736967" cy="5592338"/>
              <a:chOff x="2296795" y="5141997"/>
              <a:chExt cx="13736967" cy="5592338"/>
            </a:xfrm>
          </p:grpSpPr>
          <p:sp>
            <p:nvSpPr>
              <p:cNvPr id="39" name="Βέλος: Κάτω 38">
                <a:extLst>
                  <a:ext uri="{FF2B5EF4-FFF2-40B4-BE49-F238E27FC236}">
                    <a16:creationId xmlns:a16="http://schemas.microsoft.com/office/drawing/2014/main" id="{AE7DF055-0520-DB90-5329-3D25008937DC}"/>
                  </a:ext>
                </a:extLst>
              </p:cNvPr>
              <p:cNvSpPr/>
              <p:nvPr/>
            </p:nvSpPr>
            <p:spPr>
              <a:xfrm>
                <a:off x="4892566" y="5141997"/>
                <a:ext cx="1105278" cy="1416486"/>
              </a:xfrm>
              <a:prstGeom prst="downArrow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9000">
                    <a:srgbClr val="FFC000"/>
                  </a:gs>
                  <a:gs pos="7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pic>
            <p:nvPicPr>
              <p:cNvPr id="19" name="Εικόνα 18">
                <a:extLst>
                  <a:ext uri="{FF2B5EF4-FFF2-40B4-BE49-F238E27FC236}">
                    <a16:creationId xmlns:a16="http://schemas.microsoft.com/office/drawing/2014/main" id="{E8D9578C-E6EA-D1F1-92C5-A25C9A630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96795" y="6885698"/>
                <a:ext cx="13736967" cy="3848637"/>
              </a:xfrm>
              <a:prstGeom prst="rect">
                <a:avLst/>
              </a:prstGeom>
              <a:effectLst>
                <a:glow rad="139700">
                  <a:schemeClr val="bg1">
                    <a:alpha val="40000"/>
                  </a:schemeClr>
                </a:glow>
                <a:softEdge rad="12700"/>
              </a:effectLst>
            </p:spPr>
          </p:pic>
        </p:grpSp>
        <p:sp>
          <p:nvSpPr>
            <p:cNvPr id="3" name="Ορθογώνιο: Στρογγύλεμα γωνιών 2">
              <a:extLst>
                <a:ext uri="{FF2B5EF4-FFF2-40B4-BE49-F238E27FC236}">
                  <a16:creationId xmlns:a16="http://schemas.microsoft.com/office/drawing/2014/main" id="{F05F81C1-B09E-5A6F-DE6F-8D50B5C1ACE3}"/>
                </a:ext>
              </a:extLst>
            </p:cNvPr>
            <p:cNvSpPr/>
            <p:nvPr/>
          </p:nvSpPr>
          <p:spPr>
            <a:xfrm>
              <a:off x="11765020" y="7294842"/>
              <a:ext cx="1596326" cy="61196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– Διαδικασία   </a:t>
              </a:r>
              <a:r>
                <a:rPr lang="el-GR" sz="40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Πώς? (1/2)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B8AA3041-222E-479F-1212-EA4B4E186A18}"/>
              </a:ext>
            </a:extLst>
          </p:cNvPr>
          <p:cNvGrpSpPr>
            <a:grpSpLocks noChangeAspect="1"/>
          </p:cNvGrpSpPr>
          <p:nvPr/>
        </p:nvGrpSpPr>
        <p:grpSpPr>
          <a:xfrm>
            <a:off x="3832118" y="2594119"/>
            <a:ext cx="7484403" cy="2271984"/>
            <a:chOff x="3799286" y="2222149"/>
            <a:chExt cx="11880000" cy="3606324"/>
          </a:xfrm>
          <a:effectLst>
            <a:glow rad="139700">
              <a:schemeClr val="bg1">
                <a:alpha val="40000"/>
              </a:schemeClr>
            </a:glow>
          </a:effectLst>
        </p:grpSpPr>
        <p:pic>
          <p:nvPicPr>
            <p:cNvPr id="2" name="Εικόνα 1">
              <a:extLst>
                <a:ext uri="{FF2B5EF4-FFF2-40B4-BE49-F238E27FC236}">
                  <a16:creationId xmlns:a16="http://schemas.microsoft.com/office/drawing/2014/main" id="{9F905272-7213-6E3B-E78A-5C2630229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2792"/>
            <a:stretch/>
          </p:blipFill>
          <p:spPr>
            <a:xfrm>
              <a:off x="3799286" y="2222149"/>
              <a:ext cx="11880000" cy="1357934"/>
            </a:xfrm>
            <a:prstGeom prst="rect">
              <a:avLst/>
            </a:prstGeom>
            <a:effectLst/>
          </p:spPr>
        </p:pic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1EEBC8CA-85CC-7685-2029-BDC750375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34" r="3609" b="8289"/>
            <a:stretch/>
          </p:blipFill>
          <p:spPr>
            <a:xfrm>
              <a:off x="3799286" y="3580083"/>
              <a:ext cx="11880000" cy="2248390"/>
            </a:xfrm>
            <a:prstGeom prst="rect">
              <a:avLst/>
            </a:prstGeom>
          </p:spPr>
        </p:pic>
      </p:grpSp>
      <p:sp>
        <p:nvSpPr>
          <p:cNvPr id="43" name="Ορθογώνιο: Στρογγύλεμα γωνιών 42">
            <a:extLst>
              <a:ext uri="{FF2B5EF4-FFF2-40B4-BE49-F238E27FC236}">
                <a16:creationId xmlns:a16="http://schemas.microsoft.com/office/drawing/2014/main" id="{78D72C86-0CFF-1AC5-6E3C-78A1EEC5C36F}"/>
              </a:ext>
            </a:extLst>
          </p:cNvPr>
          <p:cNvSpPr/>
          <p:nvPr/>
        </p:nvSpPr>
        <p:spPr>
          <a:xfrm>
            <a:off x="14660857" y="7715879"/>
            <a:ext cx="1451205" cy="61196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82" name="Ομάδα 81">
            <a:extLst>
              <a:ext uri="{FF2B5EF4-FFF2-40B4-BE49-F238E27FC236}">
                <a16:creationId xmlns:a16="http://schemas.microsoft.com/office/drawing/2014/main" id="{885C1FF0-E8DA-C839-6F62-71677F62058E}"/>
              </a:ext>
            </a:extLst>
          </p:cNvPr>
          <p:cNvGrpSpPr/>
          <p:nvPr/>
        </p:nvGrpSpPr>
        <p:grpSpPr>
          <a:xfrm>
            <a:off x="12224238" y="2313831"/>
            <a:ext cx="7586423" cy="6039750"/>
            <a:chOff x="12224238" y="2313831"/>
            <a:chExt cx="7586423" cy="6039750"/>
          </a:xfrm>
        </p:grpSpPr>
        <p:sp>
          <p:nvSpPr>
            <p:cNvPr id="42" name="Βέλος: Με γωνία προς τα επάνω 41">
              <a:extLst>
                <a:ext uri="{FF2B5EF4-FFF2-40B4-BE49-F238E27FC236}">
                  <a16:creationId xmlns:a16="http://schemas.microsoft.com/office/drawing/2014/main" id="{ECBB859E-84B4-AA2C-7F4E-F3FB79AE74C0}"/>
                </a:ext>
              </a:extLst>
            </p:cNvPr>
            <p:cNvSpPr/>
            <p:nvPr/>
          </p:nvSpPr>
          <p:spPr>
            <a:xfrm>
              <a:off x="16335212" y="5889351"/>
              <a:ext cx="1952787" cy="2464230"/>
            </a:xfrm>
            <a:prstGeom prst="bentUpArrow">
              <a:avLst>
                <a:gd name="adj1" fmla="val 25000"/>
                <a:gd name="adj2" fmla="val 31843"/>
                <a:gd name="adj3" fmla="val 37634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C000"/>
                </a:gs>
                <a:gs pos="79000">
                  <a:schemeClr val="tx2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66" name="Εικόνα 65">
              <a:extLst>
                <a:ext uri="{FF2B5EF4-FFF2-40B4-BE49-F238E27FC236}">
                  <a16:creationId xmlns:a16="http://schemas.microsoft.com/office/drawing/2014/main" id="{194F1780-256B-D2CA-4143-30DE9BD09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224238" y="2313831"/>
              <a:ext cx="7586423" cy="3412158"/>
            </a:xfrm>
            <a:prstGeom prst="rect">
              <a:avLst/>
            </a:prstGeom>
            <a:effectLst>
              <a:glow rad="139700">
                <a:srgbClr val="FFCC00">
                  <a:alpha val="40000"/>
                </a:srgbClr>
              </a:glow>
              <a:softEdge rad="12700"/>
            </a:effectLst>
          </p:spPr>
        </p:pic>
      </p:grpSp>
      <p:sp>
        <p:nvSpPr>
          <p:cNvPr id="69" name="Ορθογώνιο: Στρογγύλεμα γωνιών 68">
            <a:extLst>
              <a:ext uri="{FF2B5EF4-FFF2-40B4-BE49-F238E27FC236}">
                <a16:creationId xmlns:a16="http://schemas.microsoft.com/office/drawing/2014/main" id="{4DDFC0FB-F6AF-4365-7DA4-BBC2EAC1FFE6}"/>
              </a:ext>
            </a:extLst>
          </p:cNvPr>
          <p:cNvSpPr/>
          <p:nvPr/>
        </p:nvSpPr>
        <p:spPr>
          <a:xfrm>
            <a:off x="4711485" y="3398296"/>
            <a:ext cx="1627322" cy="14164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74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Ομάδα 31">
            <a:extLst>
              <a:ext uri="{FF2B5EF4-FFF2-40B4-BE49-F238E27FC236}">
                <a16:creationId xmlns:a16="http://schemas.microsoft.com/office/drawing/2014/main" id="{55499360-699A-E995-C4BD-BC3E6F10D14A}"/>
              </a:ext>
            </a:extLst>
          </p:cNvPr>
          <p:cNvGrpSpPr/>
          <p:nvPr/>
        </p:nvGrpSpPr>
        <p:grpSpPr>
          <a:xfrm>
            <a:off x="7498925" y="4010379"/>
            <a:ext cx="6995952" cy="7072058"/>
            <a:chOff x="7498925" y="4010379"/>
            <a:chExt cx="6995952" cy="7072058"/>
          </a:xfrm>
        </p:grpSpPr>
        <p:pic>
          <p:nvPicPr>
            <p:cNvPr id="18" name="Εικόνα 17">
              <a:extLst>
                <a:ext uri="{FF2B5EF4-FFF2-40B4-BE49-F238E27FC236}">
                  <a16:creationId xmlns:a16="http://schemas.microsoft.com/office/drawing/2014/main" id="{8F619653-E2F7-3256-895A-F1E834033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8925" y="6737526"/>
              <a:ext cx="6995952" cy="4344911"/>
            </a:xfrm>
            <a:prstGeom prst="rect">
              <a:avLst/>
            </a:prstGeom>
            <a:effectLst>
              <a:glow rad="139700">
                <a:schemeClr val="bg1">
                  <a:alpha val="40000"/>
                </a:schemeClr>
              </a:glow>
              <a:softEdge rad="12700"/>
            </a:effectLst>
          </p:spPr>
        </p:pic>
        <p:grpSp>
          <p:nvGrpSpPr>
            <p:cNvPr id="23" name="Ομάδα 22">
              <a:extLst>
                <a:ext uri="{FF2B5EF4-FFF2-40B4-BE49-F238E27FC236}">
                  <a16:creationId xmlns:a16="http://schemas.microsoft.com/office/drawing/2014/main" id="{B01C9DCD-EF1B-0BCB-204C-2EC801F55D63}"/>
                </a:ext>
              </a:extLst>
            </p:cNvPr>
            <p:cNvGrpSpPr/>
            <p:nvPr/>
          </p:nvGrpSpPr>
          <p:grpSpPr>
            <a:xfrm>
              <a:off x="8598563" y="4010379"/>
              <a:ext cx="2245897" cy="3656729"/>
              <a:chOff x="8362695" y="4010380"/>
              <a:chExt cx="2184933" cy="3532578"/>
            </a:xfrm>
          </p:grpSpPr>
          <p:sp>
            <p:nvSpPr>
              <p:cNvPr id="14" name="Βέλος: Με γωνία 13">
                <a:extLst>
                  <a:ext uri="{FF2B5EF4-FFF2-40B4-BE49-F238E27FC236}">
                    <a16:creationId xmlns:a16="http://schemas.microsoft.com/office/drawing/2014/main" id="{4A05B02B-60F2-547F-BB5D-56B38784D9BD}"/>
                  </a:ext>
                </a:extLst>
              </p:cNvPr>
              <p:cNvSpPr/>
              <p:nvPr/>
            </p:nvSpPr>
            <p:spPr>
              <a:xfrm rot="5400000">
                <a:off x="7688873" y="4684202"/>
                <a:ext cx="3532578" cy="2184933"/>
              </a:xfrm>
              <a:prstGeom prst="bentArrow">
                <a:avLst>
                  <a:gd name="adj1" fmla="val 25000"/>
                  <a:gd name="adj2" fmla="val 25677"/>
                  <a:gd name="adj3" fmla="val 19001"/>
                  <a:gd name="adj4" fmla="val 41794"/>
                </a:avLst>
              </a:prstGeom>
              <a:gradFill flip="none" rotWithShape="0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9000">
                    <a:srgbClr val="FFC000"/>
                  </a:gs>
                  <a:gs pos="7900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/>
              <a:p>
                <a:pPr algn="ctr"/>
                <a:endParaRPr lang="el-G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514314C-BAFD-02E3-F751-C578325A9B98}"/>
                  </a:ext>
                </a:extLst>
              </p:cNvPr>
              <p:cNvSpPr txBox="1"/>
              <p:nvPr/>
            </p:nvSpPr>
            <p:spPr>
              <a:xfrm rot="5400000">
                <a:off x="8568992" y="5724093"/>
                <a:ext cx="2826609" cy="46166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l-GR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Νέα έκδοση ΤΔΕ</a:t>
                </a:r>
              </a:p>
            </p:txBody>
          </p:sp>
        </p:grpSp>
      </p:grp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– Διαδικασία   </a:t>
              </a:r>
              <a:r>
                <a:rPr lang="el-GR" sz="40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Πώς? (2/2)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719B9A7-74DB-A758-3603-EF94864079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648"/>
          <a:stretch/>
        </p:blipFill>
        <p:spPr>
          <a:xfrm>
            <a:off x="3832109" y="2479962"/>
            <a:ext cx="4573954" cy="3929620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52281E7-A882-A82A-8D7F-D05DED631E68}"/>
              </a:ext>
            </a:extLst>
          </p:cNvPr>
          <p:cNvSpPr/>
          <p:nvPr/>
        </p:nvSpPr>
        <p:spPr>
          <a:xfrm>
            <a:off x="4312853" y="3406504"/>
            <a:ext cx="2841925" cy="4941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559B43E8-32B4-9310-CD7A-334AD13B4D99}"/>
              </a:ext>
            </a:extLst>
          </p:cNvPr>
          <p:cNvGrpSpPr/>
          <p:nvPr/>
        </p:nvGrpSpPr>
        <p:grpSpPr>
          <a:xfrm>
            <a:off x="7498925" y="2348857"/>
            <a:ext cx="12012260" cy="3708340"/>
            <a:chOff x="7498925" y="2348857"/>
            <a:chExt cx="12012260" cy="3708340"/>
          </a:xfrm>
        </p:grpSpPr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82D9FB22-0579-FAB1-39A6-846F833C9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36969" y="2348857"/>
              <a:ext cx="8474216" cy="3708340"/>
            </a:xfrm>
            <a:prstGeom prst="rect">
              <a:avLst/>
            </a:prstGeom>
            <a:effectLst>
              <a:glow rad="1397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5" name="Βέλος: Κάτω 4">
              <a:extLst>
                <a:ext uri="{FF2B5EF4-FFF2-40B4-BE49-F238E27FC236}">
                  <a16:creationId xmlns:a16="http://schemas.microsoft.com/office/drawing/2014/main" id="{DD38A510-AABA-7A1F-EB03-75127350EDE1}"/>
                </a:ext>
              </a:extLst>
            </p:cNvPr>
            <p:cNvSpPr/>
            <p:nvPr/>
          </p:nvSpPr>
          <p:spPr>
            <a:xfrm rot="16200000">
              <a:off x="9422816" y="1214797"/>
              <a:ext cx="936000" cy="4783782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C000"/>
                </a:gs>
                <a:gs pos="79000">
                  <a:schemeClr val="tx2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l-GR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Αρχικό ΤΔΕ</a:t>
              </a:r>
              <a:endParaRPr lang="el-G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00DED2C2-594B-50EC-5150-D5C4351251D0}"/>
              </a:ext>
            </a:extLst>
          </p:cNvPr>
          <p:cNvSpPr/>
          <p:nvPr/>
        </p:nvSpPr>
        <p:spPr>
          <a:xfrm>
            <a:off x="12791105" y="3251665"/>
            <a:ext cx="6619842" cy="1111788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EB84EF71-C738-5F7F-53FE-272977EF700E}"/>
              </a:ext>
            </a:extLst>
          </p:cNvPr>
          <p:cNvSpPr/>
          <p:nvPr/>
        </p:nvSpPr>
        <p:spPr>
          <a:xfrm>
            <a:off x="4322411" y="4010376"/>
            <a:ext cx="3430498" cy="4941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EE7CF881-0440-D893-1641-82F0AD42A595}"/>
              </a:ext>
            </a:extLst>
          </p:cNvPr>
          <p:cNvSpPr/>
          <p:nvPr/>
        </p:nvSpPr>
        <p:spPr>
          <a:xfrm>
            <a:off x="4322411" y="4617170"/>
            <a:ext cx="3430498" cy="4941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35" name="Ομάδα 34">
            <a:extLst>
              <a:ext uri="{FF2B5EF4-FFF2-40B4-BE49-F238E27FC236}">
                <a16:creationId xmlns:a16="http://schemas.microsoft.com/office/drawing/2014/main" id="{E9842FCC-EB20-365F-9B07-4E1FEAB387BD}"/>
              </a:ext>
            </a:extLst>
          </p:cNvPr>
          <p:cNvGrpSpPr/>
          <p:nvPr/>
        </p:nvGrpSpPr>
        <p:grpSpPr>
          <a:xfrm>
            <a:off x="7620000" y="7826630"/>
            <a:ext cx="6890918" cy="2007180"/>
            <a:chOff x="7620000" y="7826630"/>
            <a:chExt cx="6890918" cy="2007180"/>
          </a:xfrm>
        </p:grpSpPr>
        <p:sp>
          <p:nvSpPr>
            <p:cNvPr id="20" name="Ορθογώνιο: Στρογγύλεμα γωνιών 19">
              <a:extLst>
                <a:ext uri="{FF2B5EF4-FFF2-40B4-BE49-F238E27FC236}">
                  <a16:creationId xmlns:a16="http://schemas.microsoft.com/office/drawing/2014/main" id="{D4EA0AE3-F1BF-E020-7C0F-CCD36937E4DC}"/>
                </a:ext>
              </a:extLst>
            </p:cNvPr>
            <p:cNvSpPr/>
            <p:nvPr/>
          </p:nvSpPr>
          <p:spPr>
            <a:xfrm>
              <a:off x="8730998" y="7826630"/>
              <a:ext cx="5530434" cy="408322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1" name="Ορθογώνιο: Στρογγύλεμα γωνιών 20">
              <a:extLst>
                <a:ext uri="{FF2B5EF4-FFF2-40B4-BE49-F238E27FC236}">
                  <a16:creationId xmlns:a16="http://schemas.microsoft.com/office/drawing/2014/main" id="{B7CA7482-6CDC-A162-03D9-E48B1283271B}"/>
                </a:ext>
              </a:extLst>
            </p:cNvPr>
            <p:cNvSpPr/>
            <p:nvPr/>
          </p:nvSpPr>
          <p:spPr>
            <a:xfrm>
              <a:off x="7620000" y="8915733"/>
              <a:ext cx="6890918" cy="918077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34" name="Ομάδα 33">
            <a:extLst>
              <a:ext uri="{FF2B5EF4-FFF2-40B4-BE49-F238E27FC236}">
                <a16:creationId xmlns:a16="http://schemas.microsoft.com/office/drawing/2014/main" id="{93E31963-B8C4-350C-B4D2-DB016068E30C}"/>
              </a:ext>
            </a:extLst>
          </p:cNvPr>
          <p:cNvGrpSpPr/>
          <p:nvPr/>
        </p:nvGrpSpPr>
        <p:grpSpPr>
          <a:xfrm>
            <a:off x="1484786" y="4617171"/>
            <a:ext cx="3873277" cy="5216639"/>
            <a:chOff x="1484786" y="4617171"/>
            <a:chExt cx="3873277" cy="5216639"/>
          </a:xfrm>
        </p:grpSpPr>
        <p:sp>
          <p:nvSpPr>
            <p:cNvPr id="26" name="Βέλος: Με γωνία 25">
              <a:extLst>
                <a:ext uri="{FF2B5EF4-FFF2-40B4-BE49-F238E27FC236}">
                  <a16:creationId xmlns:a16="http://schemas.microsoft.com/office/drawing/2014/main" id="{D6BAF7B9-40AE-959D-FDED-49C89A08F201}"/>
                </a:ext>
              </a:extLst>
            </p:cNvPr>
            <p:cNvSpPr/>
            <p:nvPr/>
          </p:nvSpPr>
          <p:spPr>
            <a:xfrm rot="5400000">
              <a:off x="1684562" y="5120329"/>
              <a:ext cx="2840611" cy="1834296"/>
            </a:xfrm>
            <a:prstGeom prst="bentArrow">
              <a:avLst>
                <a:gd name="adj1" fmla="val 25000"/>
                <a:gd name="adj2" fmla="val 25677"/>
                <a:gd name="adj3" fmla="val 19001"/>
                <a:gd name="adj4" fmla="val 41794"/>
              </a:avLst>
            </a:prstGeom>
            <a:gradFill flip="none"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C000"/>
                </a:gs>
                <a:gs pos="79000">
                  <a:schemeClr val="tx2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scene3d>
              <a:camera prst="orthographicFront">
                <a:rot lat="0" lon="10799999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Ορθογώνιο: Στρογγύλεμα γωνιών 29">
              <a:extLst>
                <a:ext uri="{FF2B5EF4-FFF2-40B4-BE49-F238E27FC236}">
                  <a16:creationId xmlns:a16="http://schemas.microsoft.com/office/drawing/2014/main" id="{254E46D4-3395-276D-0CC8-296BDA4A8EAC}"/>
                </a:ext>
              </a:extLst>
            </p:cNvPr>
            <p:cNvSpPr/>
            <p:nvPr/>
          </p:nvSpPr>
          <p:spPr>
            <a:xfrm>
              <a:off x="1484786" y="7595709"/>
              <a:ext cx="3873277" cy="22381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Δημιουργία </a:t>
              </a:r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νέου MIS 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με αντιγραφή ενός υπάρχοντος ΤΔΕ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872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– Δημιουργία (1/2)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4864398D-1009-411B-4C66-FDA8B6349BB9}"/>
              </a:ext>
            </a:extLst>
          </p:cNvPr>
          <p:cNvSpPr/>
          <p:nvPr/>
        </p:nvSpPr>
        <p:spPr>
          <a:xfrm>
            <a:off x="3728567" y="2309615"/>
            <a:ext cx="13765546" cy="743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Ενεργοποιείται η οθόνη νέας καταχώρησης 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«Τεχνικό Δελτίο Έργου – Δημιουργία»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36BACD7-B37D-D9D0-07D0-4D027749F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567" y="4318065"/>
            <a:ext cx="13118709" cy="6116095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0F98C2BF-4493-A7DD-0EC8-75953BC7EADE}"/>
              </a:ext>
            </a:extLst>
          </p:cNvPr>
          <p:cNvSpPr/>
          <p:nvPr/>
        </p:nvSpPr>
        <p:spPr>
          <a:xfrm>
            <a:off x="3728567" y="4318065"/>
            <a:ext cx="4031463" cy="3795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18637004-20E5-FAA8-25C9-6B9BA0778A2E}"/>
              </a:ext>
            </a:extLst>
          </p:cNvPr>
          <p:cNvSpPr/>
          <p:nvPr/>
        </p:nvSpPr>
        <p:spPr>
          <a:xfrm>
            <a:off x="3728567" y="3215683"/>
            <a:ext cx="13765546" cy="743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Προσυμπληρώνονται από την 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Δράση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δεδομένα σε πεδία των τμημάτων Α, Β και Γ</a:t>
            </a:r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2323C724-5E4B-43B4-F2ED-401A59B20137}"/>
              </a:ext>
            </a:extLst>
          </p:cNvPr>
          <p:cNvSpPr/>
          <p:nvPr/>
        </p:nvSpPr>
        <p:spPr>
          <a:xfrm rot="16200000">
            <a:off x="2452399" y="4286445"/>
            <a:ext cx="1105278" cy="1416486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rgbClr val="FFC000"/>
              </a:gs>
              <a:gs pos="79000">
                <a:schemeClr val="tx2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8F8DC922-5A89-033A-5506-80D4DD4E7376}"/>
              </a:ext>
            </a:extLst>
          </p:cNvPr>
          <p:cNvSpPr/>
          <p:nvPr/>
        </p:nvSpPr>
        <p:spPr>
          <a:xfrm>
            <a:off x="3859077" y="4695986"/>
            <a:ext cx="1348353" cy="5889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1A24E199-738B-4DCF-320F-18327C747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1340" y="5284921"/>
            <a:ext cx="8779424" cy="2621773"/>
          </a:xfrm>
          <a:prstGeom prst="rect">
            <a:avLst/>
          </a:prstGeom>
          <a:effectLst>
            <a:glow rad="139700">
              <a:srgbClr val="FF0000">
                <a:alpha val="40000"/>
              </a:srgb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84592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0A7F3BD8-96FF-CBEA-E964-897DBEDF6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567" y="4318065"/>
            <a:ext cx="12149922" cy="6116400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– Δημιουργία (2/2)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4864398D-1009-411B-4C66-FDA8B6349BB9}"/>
              </a:ext>
            </a:extLst>
          </p:cNvPr>
          <p:cNvSpPr/>
          <p:nvPr/>
        </p:nvSpPr>
        <p:spPr>
          <a:xfrm>
            <a:off x="3728567" y="2309615"/>
            <a:ext cx="15024382" cy="743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Από «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Τεχνικό Δελτίο Έργου 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Δημιουργία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σε «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Τεχνικό Δελτίο Έργου 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l-G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Επεξεργασία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0F98C2BF-4493-A7DD-0EC8-75953BC7EADE}"/>
              </a:ext>
            </a:extLst>
          </p:cNvPr>
          <p:cNvSpPr/>
          <p:nvPr/>
        </p:nvSpPr>
        <p:spPr>
          <a:xfrm>
            <a:off x="3728567" y="4318065"/>
            <a:ext cx="4031463" cy="379537"/>
          </a:xfrm>
          <a:prstGeom prst="roundRect">
            <a:avLst/>
          </a:prstGeom>
          <a:solidFill>
            <a:srgbClr val="FFFF00">
              <a:alpha val="33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8F8DC922-5A89-033A-5506-80D4DD4E7376}"/>
              </a:ext>
            </a:extLst>
          </p:cNvPr>
          <p:cNvSpPr/>
          <p:nvPr/>
        </p:nvSpPr>
        <p:spPr>
          <a:xfrm>
            <a:off x="3859077" y="4695986"/>
            <a:ext cx="1348353" cy="468933"/>
          </a:xfrm>
          <a:prstGeom prst="roundRect">
            <a:avLst/>
          </a:prstGeom>
          <a:solidFill>
            <a:srgbClr val="FFFF00">
              <a:alpha val="33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BC05FD8D-AE8D-239E-CECB-E1A5E3356B49}"/>
              </a:ext>
            </a:extLst>
          </p:cNvPr>
          <p:cNvGrpSpPr/>
          <p:nvPr/>
        </p:nvGrpSpPr>
        <p:grpSpPr>
          <a:xfrm>
            <a:off x="3728568" y="3153691"/>
            <a:ext cx="5942374" cy="743551"/>
            <a:chOff x="3728567" y="3107197"/>
            <a:chExt cx="5967965" cy="743551"/>
          </a:xfrm>
        </p:grpSpPr>
        <p:sp>
          <p:nvSpPr>
            <p:cNvPr id="9" name="Ορθογώνιο: Στρογγύλεμα γωνιών 8">
              <a:extLst>
                <a:ext uri="{FF2B5EF4-FFF2-40B4-BE49-F238E27FC236}">
                  <a16:creationId xmlns:a16="http://schemas.microsoft.com/office/drawing/2014/main" id="{18637004-20E5-FAA8-25C9-6B9BA0778A2E}"/>
                </a:ext>
              </a:extLst>
            </p:cNvPr>
            <p:cNvSpPr/>
            <p:nvPr/>
          </p:nvSpPr>
          <p:spPr>
            <a:xfrm>
              <a:off x="3728567" y="3107197"/>
              <a:ext cx="5967965" cy="74355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Από                         σε</a:t>
              </a:r>
            </a:p>
          </p:txBody>
        </p:sp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3EE338F8-5391-626F-48E7-5B68C9602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5540" y="3227515"/>
              <a:ext cx="2106520" cy="571261"/>
            </a:xfrm>
            <a:prstGeom prst="rect">
              <a:avLst/>
            </a:prstGeom>
          </p:spPr>
        </p:pic>
        <p:pic>
          <p:nvPicPr>
            <p:cNvPr id="14" name="Εικόνα 13">
              <a:extLst>
                <a:ext uri="{FF2B5EF4-FFF2-40B4-BE49-F238E27FC236}">
                  <a16:creationId xmlns:a16="http://schemas.microsoft.com/office/drawing/2014/main" id="{A4D39A67-B182-342C-5345-D4E299D5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37325" y="3227514"/>
              <a:ext cx="1847667" cy="571261"/>
            </a:xfrm>
            <a:prstGeom prst="rect">
              <a:avLst/>
            </a:prstGeom>
          </p:spPr>
        </p:pic>
      </p:grp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96F4BC71-C37D-F65D-5C07-1E346FA11B44}"/>
              </a:ext>
            </a:extLst>
          </p:cNvPr>
          <p:cNvSpPr/>
          <p:nvPr/>
        </p:nvSpPr>
        <p:spPr>
          <a:xfrm>
            <a:off x="16128337" y="3672631"/>
            <a:ext cx="3824879" cy="19820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…το έργο λαμβάνει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την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Κατάσταση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(Υπό Προετοιμασία)</a:t>
            </a:r>
            <a:endParaRPr lang="el-G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2311C425-0A73-06C6-2C62-41147DE23881}"/>
              </a:ext>
            </a:extLst>
          </p:cNvPr>
          <p:cNvSpPr/>
          <p:nvPr/>
        </p:nvSpPr>
        <p:spPr>
          <a:xfrm>
            <a:off x="3859076" y="5177639"/>
            <a:ext cx="2975677" cy="324259"/>
          </a:xfrm>
          <a:prstGeom prst="roundRect">
            <a:avLst/>
          </a:prstGeom>
          <a:solidFill>
            <a:srgbClr val="FFFF00">
              <a:alpha val="33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DF2FF4B4-8200-CE3B-BFF3-7A71D7A39018}"/>
              </a:ext>
            </a:extLst>
          </p:cNvPr>
          <p:cNvSpPr/>
          <p:nvPr/>
        </p:nvSpPr>
        <p:spPr>
          <a:xfrm>
            <a:off x="16128337" y="6065845"/>
            <a:ext cx="3824879" cy="35336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...το δελτίο λαμβάνει 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Έκδοση </a:t>
            </a:r>
            <a:r>
              <a:rPr lang="el-G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(1.0)</a:t>
            </a:r>
            <a:r>
              <a:rPr lang="el-GR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Κατάσταση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(Υπό Υποβολή)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μοναδικό αριθμό συστήματος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8ED74603-233E-414E-E038-262138CC3C09}"/>
              </a:ext>
            </a:extLst>
          </p:cNvPr>
          <p:cNvSpPr/>
          <p:nvPr/>
        </p:nvSpPr>
        <p:spPr>
          <a:xfrm>
            <a:off x="6893106" y="5184487"/>
            <a:ext cx="2312888" cy="324000"/>
          </a:xfrm>
          <a:prstGeom prst="roundRect">
            <a:avLst/>
          </a:prstGeom>
          <a:solidFill>
            <a:srgbClr val="FFFF00">
              <a:alpha val="33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E5B1E825-9386-C44A-5630-DDDE89023030}"/>
              </a:ext>
            </a:extLst>
          </p:cNvPr>
          <p:cNvSpPr/>
          <p:nvPr/>
        </p:nvSpPr>
        <p:spPr>
          <a:xfrm>
            <a:off x="14637962" y="5164919"/>
            <a:ext cx="1186877" cy="324000"/>
          </a:xfrm>
          <a:prstGeom prst="roundRect">
            <a:avLst/>
          </a:prstGeom>
          <a:solidFill>
            <a:srgbClr val="FFFF00">
              <a:alpha val="33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769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20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FFA6B4AD-2DA7-DC62-6C90-CC5D034971AE}"/>
              </a:ext>
            </a:extLst>
          </p:cNvPr>
          <p:cNvSpPr/>
          <p:nvPr/>
        </p:nvSpPr>
        <p:spPr>
          <a:xfrm>
            <a:off x="13627246" y="7397515"/>
            <a:ext cx="5896993" cy="179938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…προσοχή στο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επικοινωνίας 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καθώς σε αυτό θα στέλνονται οι ενημερώσεις του συστήματος!</a:t>
            </a:r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Β. Στοιχεία Εμπλεκόμενων Φορέων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8E95CE8-E2E0-5252-B49D-CA9B578E5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758" y="2408244"/>
            <a:ext cx="13158403" cy="2010604"/>
          </a:xfrm>
          <a:prstGeom prst="rect">
            <a:avLst/>
          </a:prstGeom>
          <a:effectLst>
            <a:glow rad="139700">
              <a:schemeClr val="bg1">
                <a:lumMod val="95000"/>
                <a:alpha val="40000"/>
              </a:schemeClr>
            </a:glow>
            <a:softEdge rad="12700"/>
          </a:effectLst>
        </p:spPr>
      </p:pic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1A2C3666-0017-D179-E1AA-9F1D50CFB073}"/>
              </a:ext>
            </a:extLst>
          </p:cNvPr>
          <p:cNvGrpSpPr/>
          <p:nvPr/>
        </p:nvGrpSpPr>
        <p:grpSpPr>
          <a:xfrm>
            <a:off x="2452931" y="4362733"/>
            <a:ext cx="13562865" cy="4780972"/>
            <a:chOff x="2452931" y="4362733"/>
            <a:chExt cx="13562865" cy="4780972"/>
          </a:xfrm>
        </p:grpSpPr>
        <p:pic>
          <p:nvPicPr>
            <p:cNvPr id="3" name="Εικόνα 2">
              <a:extLst>
                <a:ext uri="{FF2B5EF4-FFF2-40B4-BE49-F238E27FC236}">
                  <a16:creationId xmlns:a16="http://schemas.microsoft.com/office/drawing/2014/main" id="{1ADCF987-436B-893A-8565-340F5538B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221" t="10893" r="38185" b="44404"/>
            <a:stretch/>
          </p:blipFill>
          <p:spPr>
            <a:xfrm>
              <a:off x="2452931" y="4723326"/>
              <a:ext cx="8893898" cy="4420379"/>
            </a:xfrm>
            <a:prstGeom prst="rect">
              <a:avLst/>
            </a:prstGeom>
            <a:effectLst>
              <a:glow rad="139700">
                <a:srgbClr val="FFC000">
                  <a:alpha val="40000"/>
                </a:srgbClr>
              </a:glow>
              <a:softEdge rad="12700"/>
            </a:effectLst>
          </p:spPr>
        </p:pic>
        <p:sp>
          <p:nvSpPr>
            <p:cNvPr id="6" name="Βέλος: Με γωνία 5">
              <a:extLst>
                <a:ext uri="{FF2B5EF4-FFF2-40B4-BE49-F238E27FC236}">
                  <a16:creationId xmlns:a16="http://schemas.microsoft.com/office/drawing/2014/main" id="{0CFD1E4C-1922-76AB-6A4A-C6FF001BD8FB}"/>
                </a:ext>
              </a:extLst>
            </p:cNvPr>
            <p:cNvSpPr/>
            <p:nvPr/>
          </p:nvSpPr>
          <p:spPr>
            <a:xfrm rot="10800000">
              <a:off x="10193944" y="4362733"/>
              <a:ext cx="5821852" cy="1677861"/>
            </a:xfrm>
            <a:prstGeom prst="bentArrow">
              <a:avLst>
                <a:gd name="adj1" fmla="val 13959"/>
                <a:gd name="adj2" fmla="val 20135"/>
                <a:gd name="adj3" fmla="val 30085"/>
                <a:gd name="adj4" fmla="val 41794"/>
              </a:avLst>
            </a:prstGeom>
            <a:gradFill flip="none"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rgbClr val="FFC000"/>
                </a:gs>
                <a:gs pos="71000">
                  <a:srgbClr val="FFC000"/>
                </a:gs>
                <a:gs pos="87000">
                  <a:schemeClr val="accent1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4CD098A3-1AD8-3A65-74FA-53F9A468F1A5}"/>
              </a:ext>
            </a:extLst>
          </p:cNvPr>
          <p:cNvSpPr/>
          <p:nvPr/>
        </p:nvSpPr>
        <p:spPr>
          <a:xfrm>
            <a:off x="12895507" y="6043446"/>
            <a:ext cx="5896993" cy="179938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Ως </a:t>
            </a:r>
            <a:r>
              <a:rPr lang="el-GR" sz="20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Φορέας Υλοποίησης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συμπληρώνεται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αυτόματα &amp; υποχρεωτικά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 Φορέας του χρήστη που δημιουργεί το δελτίο!</a:t>
            </a:r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A791B285-1BB7-78F3-D3BF-4EA0A1C103A8}"/>
              </a:ext>
            </a:extLst>
          </p:cNvPr>
          <p:cNvGrpSpPr/>
          <p:nvPr/>
        </p:nvGrpSpPr>
        <p:grpSpPr>
          <a:xfrm>
            <a:off x="5051440" y="9477303"/>
            <a:ext cx="9950919" cy="1524694"/>
            <a:chOff x="1590085" y="9656964"/>
            <a:chExt cx="11290340" cy="1386085"/>
          </a:xfrm>
        </p:grpSpPr>
        <p:grpSp>
          <p:nvGrpSpPr>
            <p:cNvPr id="21" name="Ομάδα 20">
              <a:extLst>
                <a:ext uri="{FF2B5EF4-FFF2-40B4-BE49-F238E27FC236}">
                  <a16:creationId xmlns:a16="http://schemas.microsoft.com/office/drawing/2014/main" id="{DA0CEFF2-9811-C953-0140-F3F8B460ED53}"/>
                </a:ext>
              </a:extLst>
            </p:cNvPr>
            <p:cNvGrpSpPr/>
            <p:nvPr/>
          </p:nvGrpSpPr>
          <p:grpSpPr>
            <a:xfrm>
              <a:off x="1590085" y="9656964"/>
              <a:ext cx="11290340" cy="1386085"/>
              <a:chOff x="1621620" y="9656964"/>
              <a:chExt cx="11290340" cy="1386085"/>
            </a:xfrm>
          </p:grpSpPr>
          <p:sp>
            <p:nvSpPr>
              <p:cNvPr id="10" name="Ορθογώνιο: Στρογγύλεμα γωνιών 9">
                <a:extLst>
                  <a:ext uri="{FF2B5EF4-FFF2-40B4-BE49-F238E27FC236}">
                    <a16:creationId xmlns:a16="http://schemas.microsoft.com/office/drawing/2014/main" id="{A1D6BA8D-77B2-8C78-96FB-3CF3E8E4CF44}"/>
                  </a:ext>
                </a:extLst>
              </p:cNvPr>
              <p:cNvSpPr/>
              <p:nvPr/>
            </p:nvSpPr>
            <p:spPr>
              <a:xfrm>
                <a:off x="1621620" y="9656964"/>
                <a:ext cx="11290340" cy="1386085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1" name="16 - Ορθογώνιο">
                <a:extLst>
                  <a:ext uri="{FF2B5EF4-FFF2-40B4-BE49-F238E27FC236}">
                    <a16:creationId xmlns:a16="http://schemas.microsoft.com/office/drawing/2014/main" id="{2D879FBA-AB91-3379-19C8-B6CB2A194ABC}"/>
                  </a:ext>
                </a:extLst>
              </p:cNvPr>
              <p:cNvSpPr/>
              <p:nvPr/>
            </p:nvSpPr>
            <p:spPr>
              <a:xfrm>
                <a:off x="2062130" y="9880235"/>
                <a:ext cx="9872751" cy="11486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l-GR" sz="24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Η αλλαγή του </a:t>
                </a:r>
                <a:r>
                  <a:rPr lang="el-GR" sz="2400" i="1" dirty="0">
                    <a:solidFill>
                      <a:schemeClr val="tx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Φορέα Υλοποίησης </a:t>
                </a:r>
                <a:r>
                  <a:rPr lang="el-GR" sz="24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ενός έργου γίνεται 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l-GR" sz="24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σε συνεργασία με την ΕΥΣΤΑ</a:t>
                </a:r>
                <a:endParaRPr lang="el-GR" sz="24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Google Shape;769;p37">
              <a:extLst>
                <a:ext uri="{FF2B5EF4-FFF2-40B4-BE49-F238E27FC236}">
                  <a16:creationId xmlns:a16="http://schemas.microsoft.com/office/drawing/2014/main" id="{97DCB674-16F7-8518-DD98-13EB2F57BA67}"/>
                </a:ext>
              </a:extLst>
            </p:cNvPr>
            <p:cNvSpPr/>
            <p:nvPr/>
          </p:nvSpPr>
          <p:spPr>
            <a:xfrm>
              <a:off x="1838532" y="9890037"/>
              <a:ext cx="816431" cy="668487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877CEA3D-2421-2BB3-1D34-4B15B0F56F75}"/>
              </a:ext>
            </a:extLst>
          </p:cNvPr>
          <p:cNvSpPr/>
          <p:nvPr/>
        </p:nvSpPr>
        <p:spPr>
          <a:xfrm>
            <a:off x="7612949" y="7492111"/>
            <a:ext cx="3331787" cy="5556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57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Γ. Στοιχεία Δράσης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76C1B04-5C38-E644-ADE6-8E22AD229B94}"/>
              </a:ext>
            </a:extLst>
          </p:cNvPr>
          <p:cNvSpPr/>
          <p:nvPr/>
        </p:nvSpPr>
        <p:spPr>
          <a:xfrm>
            <a:off x="3960985" y="1302612"/>
            <a:ext cx="1052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Γεωγραφική Θέση (1/2)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FA86DE5-E58F-7349-CC68-D9383AC52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041" y="2437546"/>
            <a:ext cx="11946017" cy="4877481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B1B41895-2568-C6FE-8833-110F0B6CBBAC}"/>
              </a:ext>
            </a:extLst>
          </p:cNvPr>
          <p:cNvSpPr/>
          <p:nvPr/>
        </p:nvSpPr>
        <p:spPr>
          <a:xfrm>
            <a:off x="4126339" y="4465660"/>
            <a:ext cx="1722669" cy="4106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A6A06F8C-7533-FBAE-A0A8-5140E2371675}"/>
              </a:ext>
            </a:extLst>
          </p:cNvPr>
          <p:cNvGrpSpPr/>
          <p:nvPr/>
        </p:nvGrpSpPr>
        <p:grpSpPr>
          <a:xfrm>
            <a:off x="3501033" y="4938278"/>
            <a:ext cx="11051874" cy="5095978"/>
            <a:chOff x="3501033" y="4876286"/>
            <a:chExt cx="11051874" cy="5095978"/>
          </a:xfrm>
        </p:grpSpPr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F57454B4-D336-3AC0-F57B-F1661ABC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1033" y="4876286"/>
              <a:ext cx="6992655" cy="5095978"/>
            </a:xfrm>
            <a:prstGeom prst="rect">
              <a:avLst/>
            </a:prstGeom>
            <a:effectLst>
              <a:glow rad="139700">
                <a:srgbClr val="FFC000">
                  <a:alpha val="40000"/>
                </a:srgbClr>
              </a:glow>
              <a:softEdge rad="12700"/>
            </a:effectLst>
          </p:spPr>
        </p:pic>
        <p:sp>
          <p:nvSpPr>
            <p:cNvPr id="8" name="Βέλος: Με γωνία 7">
              <a:extLst>
                <a:ext uri="{FF2B5EF4-FFF2-40B4-BE49-F238E27FC236}">
                  <a16:creationId xmlns:a16="http://schemas.microsoft.com/office/drawing/2014/main" id="{90DF5B55-A851-D6BB-2476-C451433F18A4}"/>
                </a:ext>
              </a:extLst>
            </p:cNvPr>
            <p:cNvSpPr/>
            <p:nvPr/>
          </p:nvSpPr>
          <p:spPr>
            <a:xfrm rot="10800000">
              <a:off x="10052048" y="6462794"/>
              <a:ext cx="4500859" cy="1754226"/>
            </a:xfrm>
            <a:prstGeom prst="bentArrow">
              <a:avLst>
                <a:gd name="adj1" fmla="val 13959"/>
                <a:gd name="adj2" fmla="val 20135"/>
                <a:gd name="adj3" fmla="val 18809"/>
                <a:gd name="adj4" fmla="val 41794"/>
              </a:avLst>
            </a:prstGeom>
            <a:gradFill flip="none"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rgbClr val="FFC000"/>
                </a:gs>
                <a:gs pos="71000">
                  <a:srgbClr val="FFC000"/>
                </a:gs>
                <a:gs pos="87000">
                  <a:schemeClr val="accent1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l-G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39B7B0D3-7EAD-B9E6-AB55-6CBE39815F0C}"/>
              </a:ext>
            </a:extLst>
          </p:cNvPr>
          <p:cNvGrpSpPr/>
          <p:nvPr/>
        </p:nvGrpSpPr>
        <p:grpSpPr>
          <a:xfrm>
            <a:off x="11666483" y="8332295"/>
            <a:ext cx="7960366" cy="1832098"/>
            <a:chOff x="11666483" y="8332295"/>
            <a:chExt cx="7960366" cy="1832098"/>
          </a:xfrm>
        </p:grpSpPr>
        <p:sp>
          <p:nvSpPr>
            <p:cNvPr id="14" name="Ορθογώνιο: Στρογγύλεμα γωνιών 13">
              <a:extLst>
                <a:ext uri="{FF2B5EF4-FFF2-40B4-BE49-F238E27FC236}">
                  <a16:creationId xmlns:a16="http://schemas.microsoft.com/office/drawing/2014/main" id="{2DF8EECB-55B9-7EAB-531B-2F22A610FD5E}"/>
                </a:ext>
              </a:extLst>
            </p:cNvPr>
            <p:cNvSpPr/>
            <p:nvPr/>
          </p:nvSpPr>
          <p:spPr>
            <a:xfrm>
              <a:off x="11666483" y="8332295"/>
              <a:ext cx="7960366" cy="183209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16 - Ορθογώνιο">
              <a:extLst>
                <a:ext uri="{FF2B5EF4-FFF2-40B4-BE49-F238E27FC236}">
                  <a16:creationId xmlns:a16="http://schemas.microsoft.com/office/drawing/2014/main" id="{E3B6A128-AD13-ADB2-317C-14AD06834104}"/>
                </a:ext>
              </a:extLst>
            </p:cNvPr>
            <p:cNvSpPr/>
            <p:nvPr/>
          </p:nvSpPr>
          <p:spPr>
            <a:xfrm>
              <a:off x="12975021" y="8478430"/>
              <a:ext cx="6476492" cy="15182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Η επιλογή του </a:t>
              </a:r>
              <a:r>
                <a:rPr lang="el-GR" sz="24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«Επιπέδου»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Γεωγραφικής Χωροθέτησης που επιλέγεται στο ΤΔΕ οφείλει να τηρείται και </a:t>
              </a:r>
              <a:r>
                <a:rPr lang="el-GR" sz="2400" i="1" u="heavy" dirty="0">
                  <a:solidFill>
                    <a:schemeClr val="tx1"/>
                  </a:solidFill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σε κάθε ΤΔΣ 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του Έργου</a:t>
              </a:r>
              <a:endParaRPr lang="el-GR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769;p37">
              <a:extLst>
                <a:ext uri="{FF2B5EF4-FFF2-40B4-BE49-F238E27FC236}">
                  <a16:creationId xmlns:a16="http://schemas.microsoft.com/office/drawing/2014/main" id="{28D62563-91ED-597F-BB29-BB592F2ACA91}"/>
                </a:ext>
              </a:extLst>
            </p:cNvPr>
            <p:cNvSpPr/>
            <p:nvPr/>
          </p:nvSpPr>
          <p:spPr>
            <a:xfrm>
              <a:off x="12063960" y="8730563"/>
              <a:ext cx="742210" cy="735336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2977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DCA32F-40F7-4A2E-3439-713227F5767E}"/>
              </a:ext>
            </a:extLst>
          </p:cNvPr>
          <p:cNvSpPr txBox="1"/>
          <p:nvPr/>
        </p:nvSpPr>
        <p:spPr>
          <a:xfrm>
            <a:off x="2446259" y="1697511"/>
            <a:ext cx="16078200" cy="8040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09.30 – 09.45: Χαιρετισμός και εισαγωγή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09.45 – 10.15 : Αρχιτεκτονική του ΟΠΣ, Η εφαρμογή συνολικά,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HelpDesk</a:t>
            </a:r>
            <a:r>
              <a:rPr lang="el-GR" sz="24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Ηλεκτρονική Βιβλιοθήκη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10.15 – 11.00: Γενική Λειτουργικότητα Διαχείρισης Δελτίων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l-GR" sz="24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– 11.30: Ερωτήσεις - Απαντήσεις</a:t>
            </a:r>
          </a:p>
          <a:p>
            <a:pPr>
              <a:lnSpc>
                <a:spcPct val="120000"/>
              </a:lnSpc>
            </a:pPr>
            <a:endParaRPr lang="el-GR" sz="24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11.30 – 11.45: Διάλλειμα</a:t>
            </a:r>
          </a:p>
          <a:p>
            <a:pPr>
              <a:lnSpc>
                <a:spcPct val="120000"/>
              </a:lnSpc>
            </a:pPr>
            <a:endParaRPr lang="el-G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11.45 – 12.00: Υλοποίηση Έργων Γενικά, Στοιχεία Πυρήνα του ΟΠΣ ΤΑ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12.00 – 12.30: Τεχνικό Δελτίο Έργου &amp; Δελτίο Ωρίμανση Έργου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12.30 – 13.00: Έλεγχος Νομιμότητας (Προεγκρίσεις) &amp; Ex Ante Έλεγχος Μη-Σύγκρουσης Συμφερόντων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13.00 – 13.30: Τεχνικό Δελτίο Σύμβασης (Υποέργου) &amp; Δελτίο Παρακολούθησης Δημόσιας Σύμβασης/Πρόσκλησης Ενισχύσεων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13.30 – 13.45: Ερωτήσεις - Απαντήσεις</a:t>
            </a:r>
          </a:p>
          <a:p>
            <a:pPr>
              <a:lnSpc>
                <a:spcPct val="120000"/>
              </a:lnSpc>
            </a:pPr>
            <a:endParaRPr lang="el-GR" sz="2400" dirty="0">
              <a:solidFill>
                <a:schemeClr val="tx2">
                  <a:lumMod val="20000"/>
                  <a:lumOff val="8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13.45 – 14.00: Διάλλειμα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14.00 – 14.30: Δελτίο Επίτευξης Οροσήμων &amp; Στόχων, Ενδιάμεσων Βημάτων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Παρακολούθησης, Κοινών Δεικτών 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14.30 – 15.00: Αναφορές ΟΠΣ ΤΑ μέσω BI Publisher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15.00 – 15.30: Ερωτήσεις - Απαντήσεις</a:t>
            </a: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659C324D-E542-0C83-E9DB-412C2A33FF8C}"/>
              </a:ext>
            </a:extLst>
          </p:cNvPr>
          <p:cNvSpPr/>
          <p:nvPr/>
        </p:nvSpPr>
        <p:spPr>
          <a:xfrm>
            <a:off x="680607" y="10379710"/>
            <a:ext cx="4686300" cy="304165"/>
          </a:xfrm>
          <a:custGeom>
            <a:avLst/>
            <a:gdLst/>
            <a:ahLst/>
            <a:cxnLst/>
            <a:rect l="l" t="t" r="r" b="b"/>
            <a:pathLst>
              <a:path w="4686300" h="304165">
                <a:moveTo>
                  <a:pt x="4685721" y="0"/>
                </a:moveTo>
                <a:lnTo>
                  <a:pt x="0" y="0"/>
                </a:lnTo>
                <a:lnTo>
                  <a:pt x="0" y="303655"/>
                </a:lnTo>
                <a:lnTo>
                  <a:pt x="4685721" y="303655"/>
                </a:lnTo>
                <a:lnTo>
                  <a:pt x="4685721" y="0"/>
                </a:lnTo>
                <a:close/>
              </a:path>
            </a:pathLst>
          </a:custGeom>
          <a:solidFill>
            <a:srgbClr val="4BB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04609B59-922F-8E7C-3F38-9547DE81C96A}"/>
              </a:ext>
            </a:extLst>
          </p:cNvPr>
          <p:cNvSpPr/>
          <p:nvPr/>
        </p:nvSpPr>
        <p:spPr>
          <a:xfrm>
            <a:off x="5366328" y="10379710"/>
            <a:ext cx="4686300" cy="304165"/>
          </a:xfrm>
          <a:custGeom>
            <a:avLst/>
            <a:gdLst/>
            <a:ahLst/>
            <a:cxnLst/>
            <a:rect l="l" t="t" r="r" b="b"/>
            <a:pathLst>
              <a:path w="4686300" h="304165">
                <a:moveTo>
                  <a:pt x="4685721" y="0"/>
                </a:moveTo>
                <a:lnTo>
                  <a:pt x="0" y="0"/>
                </a:lnTo>
                <a:lnTo>
                  <a:pt x="0" y="303655"/>
                </a:lnTo>
                <a:lnTo>
                  <a:pt x="4685721" y="303655"/>
                </a:lnTo>
                <a:lnTo>
                  <a:pt x="4685721" y="0"/>
                </a:lnTo>
                <a:close/>
              </a:path>
            </a:pathLst>
          </a:custGeom>
          <a:solidFill>
            <a:srgbClr val="13D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5B6E4109-AFF9-841A-6575-934E9E54C1B2}"/>
              </a:ext>
            </a:extLst>
          </p:cNvPr>
          <p:cNvSpPr/>
          <p:nvPr/>
        </p:nvSpPr>
        <p:spPr>
          <a:xfrm>
            <a:off x="10052050" y="10379710"/>
            <a:ext cx="4686300" cy="304165"/>
          </a:xfrm>
          <a:custGeom>
            <a:avLst/>
            <a:gdLst/>
            <a:ahLst/>
            <a:cxnLst/>
            <a:rect l="l" t="t" r="r" b="b"/>
            <a:pathLst>
              <a:path w="4686300" h="304165">
                <a:moveTo>
                  <a:pt x="4685721" y="0"/>
                </a:moveTo>
                <a:lnTo>
                  <a:pt x="0" y="0"/>
                </a:lnTo>
                <a:lnTo>
                  <a:pt x="0" y="303655"/>
                </a:lnTo>
                <a:lnTo>
                  <a:pt x="4685721" y="303655"/>
                </a:lnTo>
                <a:lnTo>
                  <a:pt x="4685721" y="0"/>
                </a:lnTo>
                <a:close/>
              </a:path>
            </a:pathLst>
          </a:custGeom>
          <a:solidFill>
            <a:srgbClr val="FFC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06BDBF07-9473-D37A-3B27-C9A59333C8A8}"/>
              </a:ext>
            </a:extLst>
          </p:cNvPr>
          <p:cNvSpPr/>
          <p:nvPr/>
        </p:nvSpPr>
        <p:spPr>
          <a:xfrm>
            <a:off x="14737771" y="10379710"/>
            <a:ext cx="4686300" cy="304165"/>
          </a:xfrm>
          <a:custGeom>
            <a:avLst/>
            <a:gdLst/>
            <a:ahLst/>
            <a:cxnLst/>
            <a:rect l="l" t="t" r="r" b="b"/>
            <a:pathLst>
              <a:path w="4686300" h="304165">
                <a:moveTo>
                  <a:pt x="4685721" y="0"/>
                </a:moveTo>
                <a:lnTo>
                  <a:pt x="0" y="0"/>
                </a:lnTo>
                <a:lnTo>
                  <a:pt x="0" y="303655"/>
                </a:lnTo>
                <a:lnTo>
                  <a:pt x="4685721" y="303655"/>
                </a:lnTo>
                <a:lnTo>
                  <a:pt x="4685721" y="0"/>
                </a:lnTo>
                <a:close/>
              </a:path>
            </a:pathLst>
          </a:custGeom>
          <a:solidFill>
            <a:srgbClr val="E04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82121E3E-5F23-8FFC-1F87-99E42E0715B0}"/>
              </a:ext>
            </a:extLst>
          </p:cNvPr>
          <p:cNvSpPr/>
          <p:nvPr/>
        </p:nvSpPr>
        <p:spPr>
          <a:xfrm>
            <a:off x="1549832" y="1553368"/>
            <a:ext cx="16960418" cy="8292307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itle 27">
            <a:extLst>
              <a:ext uri="{FF2B5EF4-FFF2-40B4-BE49-F238E27FC236}">
                <a16:creationId xmlns:a16="http://schemas.microsoft.com/office/drawing/2014/main" id="{65B8DFD6-CABF-32C8-0552-88605F7C6AD1}"/>
              </a:ext>
            </a:extLst>
          </p:cNvPr>
          <p:cNvSpPr txBox="1">
            <a:spLocks/>
          </p:cNvSpPr>
          <p:nvPr/>
        </p:nvSpPr>
        <p:spPr>
          <a:xfrm>
            <a:off x="509881" y="765991"/>
            <a:ext cx="18369155" cy="78737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>
              <a:defRPr sz="2300" b="0" i="0">
                <a:solidFill>
                  <a:schemeClr val="bg1"/>
                </a:solidFill>
                <a:latin typeface="PF Highway Gothic"/>
                <a:ea typeface="+mj-ea"/>
                <a:cs typeface="PF Highway Gothic"/>
              </a:defRPr>
            </a:lvl1pPr>
          </a:lstStyle>
          <a:p>
            <a:pPr algn="ctr" rtl="0">
              <a:lnSpc>
                <a:spcPct val="90000"/>
              </a:lnSpc>
              <a:spcBef>
                <a:spcPct val="0"/>
              </a:spcBef>
            </a:pPr>
            <a:endParaRPr lang="en-US" sz="4900" kern="120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14" name="Title 27">
            <a:extLst>
              <a:ext uri="{FF2B5EF4-FFF2-40B4-BE49-F238E27FC236}">
                <a16:creationId xmlns:a16="http://schemas.microsoft.com/office/drawing/2014/main" id="{69EF8532-8381-66FA-AAA2-FDBA8A225459}"/>
              </a:ext>
            </a:extLst>
          </p:cNvPr>
          <p:cNvSpPr txBox="1">
            <a:spLocks/>
          </p:cNvSpPr>
          <p:nvPr/>
        </p:nvSpPr>
        <p:spPr>
          <a:xfrm>
            <a:off x="867472" y="389375"/>
            <a:ext cx="18369155" cy="78737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>
              <a:defRPr sz="2300" b="0" i="0">
                <a:solidFill>
                  <a:schemeClr val="bg1"/>
                </a:solidFill>
                <a:latin typeface="PF Highway Gothic"/>
                <a:ea typeface="+mj-ea"/>
                <a:cs typeface="PF Highway Gothic"/>
              </a:defRPr>
            </a:lvl1pPr>
          </a:lstStyle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el-GR" sz="4400" kern="1200">
                <a:solidFill>
                  <a:srgbClr val="FFFFFF"/>
                </a:solidFill>
                <a:latin typeface="+mj-lt"/>
                <a:cs typeface="+mj-cs"/>
              </a:rPr>
              <a:t>ΠΡΟΓΡΑΜΜΑ</a:t>
            </a:r>
            <a:endParaRPr lang="en-US" sz="4900" kern="1200">
              <a:solidFill>
                <a:srgbClr val="FFFFFF"/>
              </a:solidFill>
              <a:latin typeface="+mj-lt"/>
              <a:cs typeface="+mj-cs"/>
            </a:endParaRP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38B88394-8695-F8E3-A2C0-558F54D68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2247" y="293510"/>
            <a:ext cx="3091346" cy="8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09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8067E11-E92A-2430-693B-2708AC4D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041" y="2437546"/>
            <a:ext cx="11888859" cy="5906324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Γ. Στοιχεία Δράσης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76C1B04-5C38-E644-ADE6-8E22AD229B94}"/>
              </a:ext>
            </a:extLst>
          </p:cNvPr>
          <p:cNvSpPr/>
          <p:nvPr/>
        </p:nvSpPr>
        <p:spPr>
          <a:xfrm>
            <a:off x="3960985" y="1302612"/>
            <a:ext cx="1052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Γεωγραφική Θέση (2/2)</a:t>
            </a: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DEF777EB-1DF7-2A7F-642F-4AD887BC0A2E}"/>
              </a:ext>
            </a:extLst>
          </p:cNvPr>
          <p:cNvSpPr/>
          <p:nvPr/>
        </p:nvSpPr>
        <p:spPr>
          <a:xfrm>
            <a:off x="11824138" y="5654675"/>
            <a:ext cx="2096813" cy="24078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E571602C-EA65-40A9-7117-2C0EF209510C}"/>
              </a:ext>
            </a:extLst>
          </p:cNvPr>
          <p:cNvSpPr/>
          <p:nvPr/>
        </p:nvSpPr>
        <p:spPr>
          <a:xfrm>
            <a:off x="4107620" y="8754496"/>
            <a:ext cx="11847083" cy="206459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κάθε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Γεωγραφική Θέση 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συμπληρώνετε και το αντίστοιχο ποσοστό (%) 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 Συμμετοχής ΤΑΑ (επιλέξιμης ΔΔ) του Έργου </a:t>
            </a:r>
          </a:p>
          <a:p>
            <a:pPr algn="ctr">
              <a:lnSpc>
                <a:spcPct val="150000"/>
              </a:lnSpc>
            </a:pPr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(τα ποσοστά αθροίζουν στο 100%) </a:t>
            </a:r>
          </a:p>
        </p:txBody>
      </p:sp>
    </p:spTree>
    <p:extLst>
      <p:ext uri="{BB962C8B-B14F-4D97-AF65-F5344CB8AC3E}">
        <p14:creationId xmlns:p14="http://schemas.microsoft.com/office/powerpoint/2010/main" val="299644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3210476" cy="1323439"/>
            <a:chOff x="2446619" y="615397"/>
            <a:chExt cx="12048258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Ε1. Ορόσημα-Στόχοι-Δείκτες Έργου (1/2)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8AEF246-0C85-D984-60D5-8B4E9601D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108" y="2286317"/>
            <a:ext cx="13555255" cy="4052490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E75FF13-9D22-2A7F-D167-8058A8CD874A}"/>
              </a:ext>
            </a:extLst>
          </p:cNvPr>
          <p:cNvSpPr/>
          <p:nvPr/>
        </p:nvSpPr>
        <p:spPr>
          <a:xfrm>
            <a:off x="4152478" y="3794879"/>
            <a:ext cx="1969354" cy="5756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54701701-A201-2DF1-8D94-C9B04A307060}"/>
              </a:ext>
            </a:extLst>
          </p:cNvPr>
          <p:cNvSpPr/>
          <p:nvPr/>
        </p:nvSpPr>
        <p:spPr>
          <a:xfrm>
            <a:off x="2077343" y="6598204"/>
            <a:ext cx="4927892" cy="38359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την επιλογή </a:t>
            </a:r>
          </a:p>
          <a:p>
            <a:pPr algn="ctr">
              <a:lnSpc>
                <a:spcPct val="150000"/>
              </a:lnSpc>
            </a:pP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Δελτία Ταυτότητας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χρήστης βλέπει τα </a:t>
            </a:r>
          </a:p>
          <a:p>
            <a:pPr algn="ctr">
              <a:lnSpc>
                <a:spcPct val="150000"/>
              </a:lnSpc>
            </a:pPr>
            <a:r>
              <a:rPr lang="el-GR" sz="20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Δελτία Ταυτότητας Δείκτη</a:t>
            </a:r>
            <a:r>
              <a:rPr lang="el-G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 έχουν αναρτηθεί στην Δράση (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Measure)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από την ΕΥΣΤΑ </a:t>
            </a: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04E1CA02-3638-5486-BB61-9FBCCB615039}"/>
              </a:ext>
            </a:extLst>
          </p:cNvPr>
          <p:cNvSpPr/>
          <p:nvPr/>
        </p:nvSpPr>
        <p:spPr>
          <a:xfrm>
            <a:off x="14966945" y="3794879"/>
            <a:ext cx="1969354" cy="5756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C4267934-A930-4D38-3AE9-A9CD69E1D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450" y="2876956"/>
            <a:ext cx="7176067" cy="7200531"/>
          </a:xfrm>
          <a:prstGeom prst="rect">
            <a:avLst/>
          </a:prstGeom>
          <a:effectLst>
            <a:glow rad="139700">
              <a:srgbClr val="FF0000">
                <a:alpha val="40000"/>
              </a:srgb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58749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FE276B45-5835-B5CC-572C-9481E1187708}"/>
              </a:ext>
            </a:extLst>
          </p:cNvPr>
          <p:cNvGrpSpPr/>
          <p:nvPr/>
        </p:nvGrpSpPr>
        <p:grpSpPr>
          <a:xfrm>
            <a:off x="9238592" y="7429996"/>
            <a:ext cx="10042636" cy="2391920"/>
            <a:chOff x="9238592" y="7429996"/>
            <a:chExt cx="10042636" cy="2391920"/>
          </a:xfrm>
        </p:grpSpPr>
        <p:sp>
          <p:nvSpPr>
            <p:cNvPr id="27" name="Ορθογώνιο: Στρογγύλεμα γωνιών 26">
              <a:extLst>
                <a:ext uri="{FF2B5EF4-FFF2-40B4-BE49-F238E27FC236}">
                  <a16:creationId xmlns:a16="http://schemas.microsoft.com/office/drawing/2014/main" id="{5A0BC6F0-81EE-16F6-4C55-5FDD4C307843}"/>
                </a:ext>
              </a:extLst>
            </p:cNvPr>
            <p:cNvSpPr/>
            <p:nvPr/>
          </p:nvSpPr>
          <p:spPr>
            <a:xfrm>
              <a:off x="9238592" y="7429996"/>
              <a:ext cx="10042636" cy="23919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8" name="16 - Ορθογώνιο">
              <a:extLst>
                <a:ext uri="{FF2B5EF4-FFF2-40B4-BE49-F238E27FC236}">
                  <a16:creationId xmlns:a16="http://schemas.microsoft.com/office/drawing/2014/main" id="{E2EF65A6-57F2-01D1-C4E6-91D6FF29A3A5}"/>
                </a:ext>
              </a:extLst>
            </p:cNvPr>
            <p:cNvSpPr/>
            <p:nvPr/>
          </p:nvSpPr>
          <p:spPr>
            <a:xfrm>
              <a:off x="10547129" y="7576131"/>
              <a:ext cx="8221317" cy="19935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30000"/>
                </a:lnSpc>
              </a:pPr>
              <a:r>
                <a:rPr lang="el-GR" sz="2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Προσοχή! 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Στην περίπτωση όπου υπάρχει </a:t>
              </a:r>
              <a:r>
                <a:rPr lang="el-GR" sz="2400" i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Τιμή Βάσης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el-GR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769;p37">
              <a:extLst>
                <a:ext uri="{FF2B5EF4-FFF2-40B4-BE49-F238E27FC236}">
                  <a16:creationId xmlns:a16="http://schemas.microsoft.com/office/drawing/2014/main" id="{7C383625-2AFF-A639-1E40-16043C1796FA}"/>
                </a:ext>
              </a:extLst>
            </p:cNvPr>
            <p:cNvSpPr/>
            <p:nvPr/>
          </p:nvSpPr>
          <p:spPr>
            <a:xfrm>
              <a:off x="9667602" y="8112047"/>
              <a:ext cx="742210" cy="735336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2" name="Ομάδα 31">
            <a:extLst>
              <a:ext uri="{FF2B5EF4-FFF2-40B4-BE49-F238E27FC236}">
                <a16:creationId xmlns:a16="http://schemas.microsoft.com/office/drawing/2014/main" id="{4402E0A2-CD99-DF4D-67A2-6A4E3196E804}"/>
              </a:ext>
            </a:extLst>
          </p:cNvPr>
          <p:cNvGrpSpPr/>
          <p:nvPr/>
        </p:nvGrpSpPr>
        <p:grpSpPr>
          <a:xfrm>
            <a:off x="9238592" y="7429996"/>
            <a:ext cx="10042636" cy="2391920"/>
            <a:chOff x="9238592" y="7429996"/>
            <a:chExt cx="10042636" cy="2391920"/>
          </a:xfrm>
        </p:grpSpPr>
        <p:sp>
          <p:nvSpPr>
            <p:cNvPr id="34" name="Ορθογώνιο: Στρογγύλεμα γωνιών 33">
              <a:extLst>
                <a:ext uri="{FF2B5EF4-FFF2-40B4-BE49-F238E27FC236}">
                  <a16:creationId xmlns:a16="http://schemas.microsoft.com/office/drawing/2014/main" id="{83E9105E-7D4C-1841-A961-73C67F8153BE}"/>
                </a:ext>
              </a:extLst>
            </p:cNvPr>
            <p:cNvSpPr/>
            <p:nvPr/>
          </p:nvSpPr>
          <p:spPr>
            <a:xfrm>
              <a:off x="9238592" y="7429996"/>
              <a:ext cx="10042636" cy="23919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5" name="16 - Ορθογώνιο">
              <a:extLst>
                <a:ext uri="{FF2B5EF4-FFF2-40B4-BE49-F238E27FC236}">
                  <a16:creationId xmlns:a16="http://schemas.microsoft.com/office/drawing/2014/main" id="{149AD2F1-DD1D-D975-7196-0372259F13DE}"/>
                </a:ext>
              </a:extLst>
            </p:cNvPr>
            <p:cNvSpPr/>
            <p:nvPr/>
          </p:nvSpPr>
          <p:spPr>
            <a:xfrm>
              <a:off x="10547130" y="7576131"/>
              <a:ext cx="8221316" cy="19935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30000"/>
                </a:lnSpc>
              </a:pPr>
              <a:r>
                <a:rPr lang="el-GR" sz="2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Προσοχή! 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Στην περίπτωση όπου υπάρχει </a:t>
              </a:r>
              <a:r>
                <a:rPr lang="el-GR" sz="2400" i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Τιμή Βάσης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 τότε η </a:t>
              </a:r>
              <a:r>
                <a:rPr lang="el-GR" sz="24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Τιμή Στόχου (Συνολική) 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που συμπληρώνει ο χρήστης οφείλει να είναι η διαφορά </a:t>
              </a:r>
            </a:p>
            <a:p>
              <a:pPr algn="ctr">
                <a:lnSpc>
                  <a:spcPct val="130000"/>
                </a:lnSpc>
              </a:pPr>
              <a:r>
                <a:rPr lang="el-GR" sz="2400" i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Τιμή Στόχος – Τιμή Βάσης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el-GR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769;p37">
              <a:extLst>
                <a:ext uri="{FF2B5EF4-FFF2-40B4-BE49-F238E27FC236}">
                  <a16:creationId xmlns:a16="http://schemas.microsoft.com/office/drawing/2014/main" id="{97BC5CB5-0C48-B376-0551-F7B71EA1E7EF}"/>
                </a:ext>
              </a:extLst>
            </p:cNvPr>
            <p:cNvSpPr/>
            <p:nvPr/>
          </p:nvSpPr>
          <p:spPr>
            <a:xfrm>
              <a:off x="9639751" y="8021622"/>
              <a:ext cx="1086669" cy="1076606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3242560" cy="1323439"/>
            <a:chOff x="2446619" y="615397"/>
            <a:chExt cx="12048258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Ε1. Ορόσημα-Στόχοι-Δείκτες Έργου (2/2)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D37A30BE-E755-921F-E823-E851D0176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505" y="2286316"/>
            <a:ext cx="11691340" cy="4563935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44ADD7F4-6B0F-73F5-3A0F-0527D930D228}"/>
              </a:ext>
            </a:extLst>
          </p:cNvPr>
          <p:cNvSpPr/>
          <p:nvPr/>
        </p:nvSpPr>
        <p:spPr>
          <a:xfrm>
            <a:off x="5888581" y="3529752"/>
            <a:ext cx="1348353" cy="352316"/>
          </a:xfrm>
          <a:prstGeom prst="roundRect">
            <a:avLst/>
          </a:prstGeom>
          <a:solidFill>
            <a:srgbClr val="FFFF00">
              <a:alpha val="33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CF2D2EDA-00F3-F708-B9AD-789D6E5A1A7C}"/>
              </a:ext>
            </a:extLst>
          </p:cNvPr>
          <p:cNvSpPr/>
          <p:nvPr/>
        </p:nvSpPr>
        <p:spPr>
          <a:xfrm>
            <a:off x="4002864" y="4951143"/>
            <a:ext cx="4273231" cy="15736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3AED094E-6014-4CED-4160-E41596718EB6}"/>
              </a:ext>
            </a:extLst>
          </p:cNvPr>
          <p:cNvSpPr/>
          <p:nvPr/>
        </p:nvSpPr>
        <p:spPr>
          <a:xfrm>
            <a:off x="3675533" y="7429997"/>
            <a:ext cx="4927892" cy="208508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Ειδικά για τους </a:t>
            </a:r>
            <a:r>
              <a:rPr lang="el-GR" sz="2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Στόχους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οφείλει να συμπληρώνεται 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Τιμή Στόχου (Συνολική) </a:t>
            </a:r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CFE5D20A-7E0C-EB2E-9D76-A88CAC263536}"/>
              </a:ext>
            </a:extLst>
          </p:cNvPr>
          <p:cNvSpPr/>
          <p:nvPr/>
        </p:nvSpPr>
        <p:spPr>
          <a:xfrm>
            <a:off x="5990518" y="4092784"/>
            <a:ext cx="615933" cy="5803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Οβάλ 23">
            <a:extLst>
              <a:ext uri="{FF2B5EF4-FFF2-40B4-BE49-F238E27FC236}">
                <a16:creationId xmlns:a16="http://schemas.microsoft.com/office/drawing/2014/main" id="{BE9DA660-22DA-4466-7DFB-ABAA2AD71D82}"/>
              </a:ext>
            </a:extLst>
          </p:cNvPr>
          <p:cNvSpPr/>
          <p:nvPr/>
        </p:nvSpPr>
        <p:spPr>
          <a:xfrm>
            <a:off x="9658637" y="4103292"/>
            <a:ext cx="615933" cy="5803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Οβάλ 24">
            <a:extLst>
              <a:ext uri="{FF2B5EF4-FFF2-40B4-BE49-F238E27FC236}">
                <a16:creationId xmlns:a16="http://schemas.microsoft.com/office/drawing/2014/main" id="{31B08B1B-2AA9-9904-81B2-E75C00D4F111}"/>
              </a:ext>
            </a:extLst>
          </p:cNvPr>
          <p:cNvSpPr/>
          <p:nvPr/>
        </p:nvSpPr>
        <p:spPr>
          <a:xfrm>
            <a:off x="7167682" y="5490668"/>
            <a:ext cx="615933" cy="580398"/>
          </a:xfrm>
          <a:prstGeom prst="ellipse">
            <a:avLst/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Ορθογώνιο: Στρογγύλεμα γωνιών 29">
            <a:extLst>
              <a:ext uri="{FF2B5EF4-FFF2-40B4-BE49-F238E27FC236}">
                <a16:creationId xmlns:a16="http://schemas.microsoft.com/office/drawing/2014/main" id="{561813CB-C77A-40D2-8545-B79110EEB8E3}"/>
              </a:ext>
            </a:extLst>
          </p:cNvPr>
          <p:cNvSpPr/>
          <p:nvPr/>
        </p:nvSpPr>
        <p:spPr>
          <a:xfrm>
            <a:off x="4177484" y="4199984"/>
            <a:ext cx="1348353" cy="352316"/>
          </a:xfrm>
          <a:prstGeom prst="roundRect">
            <a:avLst/>
          </a:prstGeom>
          <a:solidFill>
            <a:srgbClr val="FFFF00">
              <a:alpha val="33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659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2" grpId="0" animBg="1"/>
      <p:bldP spid="23" grpId="0" animBg="1"/>
      <p:bldP spid="24" grpId="0" animBg="1"/>
      <p:bldP spid="25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385260" cy="1323439"/>
            <a:chOff x="2446619" y="615397"/>
            <a:chExt cx="12048258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Ε2. Συνέργεια - Συμπληρωματικότητα/ Επέκταση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7B3A05D-967C-FFD9-F383-46B31595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863" y="2286318"/>
            <a:ext cx="11649681" cy="3368358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0C7501D4-A1D7-FEBD-1650-5F64138C16A2}"/>
              </a:ext>
            </a:extLst>
          </p:cNvPr>
          <p:cNvSpPr/>
          <p:nvPr/>
        </p:nvSpPr>
        <p:spPr>
          <a:xfrm>
            <a:off x="3825257" y="2768480"/>
            <a:ext cx="615933" cy="5803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BBD2EC76-F231-E807-37C7-0E3E239C26E9}"/>
              </a:ext>
            </a:extLst>
          </p:cNvPr>
          <p:cNvGrpSpPr/>
          <p:nvPr/>
        </p:nvGrpSpPr>
        <p:grpSpPr>
          <a:xfrm>
            <a:off x="2286397" y="6120849"/>
            <a:ext cx="8638441" cy="2278742"/>
            <a:chOff x="2286397" y="6120849"/>
            <a:chExt cx="8638441" cy="2278742"/>
          </a:xfrm>
        </p:grpSpPr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3F033895-9621-4E46-49B1-C745D1E72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397" y="6120849"/>
              <a:ext cx="8638441" cy="2278742"/>
            </a:xfrm>
            <a:prstGeom prst="rect">
              <a:avLst/>
            </a:prstGeom>
            <a:noFill/>
          </p:spPr>
        </p:pic>
        <p:sp>
          <p:nvSpPr>
            <p:cNvPr id="15" name="Ορθογώνιο: Στρογγύλεμα γωνιών 14">
              <a:extLst>
                <a:ext uri="{FF2B5EF4-FFF2-40B4-BE49-F238E27FC236}">
                  <a16:creationId xmlns:a16="http://schemas.microsoft.com/office/drawing/2014/main" id="{35B0F0B1-9F2F-B1C0-FDCF-36709A961BB6}"/>
                </a:ext>
              </a:extLst>
            </p:cNvPr>
            <p:cNvSpPr/>
            <p:nvPr/>
          </p:nvSpPr>
          <p:spPr>
            <a:xfrm>
              <a:off x="2537327" y="6512187"/>
              <a:ext cx="1348353" cy="462050"/>
            </a:xfrm>
            <a:prstGeom prst="roundRect">
              <a:avLst/>
            </a:prstGeom>
            <a:solidFill>
              <a:srgbClr val="FFFF00">
                <a:alpha val="33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733E04D1-7282-B653-ADCC-4B676276CC53}"/>
              </a:ext>
            </a:extLst>
          </p:cNvPr>
          <p:cNvGrpSpPr/>
          <p:nvPr/>
        </p:nvGrpSpPr>
        <p:grpSpPr>
          <a:xfrm>
            <a:off x="11162170" y="6142913"/>
            <a:ext cx="8640000" cy="2276407"/>
            <a:chOff x="11162170" y="6142913"/>
            <a:chExt cx="8640000" cy="2276407"/>
          </a:xfrm>
        </p:grpSpPr>
        <p:pic>
          <p:nvPicPr>
            <p:cNvPr id="14" name="Εικόνα 13">
              <a:extLst>
                <a:ext uri="{FF2B5EF4-FFF2-40B4-BE49-F238E27FC236}">
                  <a16:creationId xmlns:a16="http://schemas.microsoft.com/office/drawing/2014/main" id="{AF71496A-F2F4-9AEA-45C4-07D87CC35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62170" y="6142913"/>
              <a:ext cx="8640000" cy="2276407"/>
            </a:xfrm>
            <a:prstGeom prst="rect">
              <a:avLst/>
            </a:prstGeom>
          </p:spPr>
        </p:pic>
        <p:sp>
          <p:nvSpPr>
            <p:cNvPr id="18" name="Ορθογώνιο: Στρογγύλεμα γωνιών 17">
              <a:extLst>
                <a:ext uri="{FF2B5EF4-FFF2-40B4-BE49-F238E27FC236}">
                  <a16:creationId xmlns:a16="http://schemas.microsoft.com/office/drawing/2014/main" id="{40564BB2-AED3-0572-B261-11AF1C116A57}"/>
                </a:ext>
              </a:extLst>
            </p:cNvPr>
            <p:cNvSpPr/>
            <p:nvPr/>
          </p:nvSpPr>
          <p:spPr>
            <a:xfrm>
              <a:off x="15525943" y="6431071"/>
              <a:ext cx="1444701" cy="462050"/>
            </a:xfrm>
            <a:prstGeom prst="roundRect">
              <a:avLst/>
            </a:prstGeom>
            <a:solidFill>
              <a:srgbClr val="FFFF00">
                <a:alpha val="33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4DEA9C0F-23BE-30CD-6A28-E21CA9E56883}"/>
              </a:ext>
            </a:extLst>
          </p:cNvPr>
          <p:cNvGrpSpPr/>
          <p:nvPr/>
        </p:nvGrpSpPr>
        <p:grpSpPr>
          <a:xfrm>
            <a:off x="1026360" y="8475155"/>
            <a:ext cx="10042636" cy="2804090"/>
            <a:chOff x="9238592" y="7429996"/>
            <a:chExt cx="10042636" cy="2544691"/>
          </a:xfrm>
        </p:grpSpPr>
        <p:sp>
          <p:nvSpPr>
            <p:cNvPr id="22" name="Ορθογώνιο: Στρογγύλεμα γωνιών 21">
              <a:extLst>
                <a:ext uri="{FF2B5EF4-FFF2-40B4-BE49-F238E27FC236}">
                  <a16:creationId xmlns:a16="http://schemas.microsoft.com/office/drawing/2014/main" id="{06A0CDA4-06BF-4BAB-3DEB-9A9B23AA50AF}"/>
                </a:ext>
              </a:extLst>
            </p:cNvPr>
            <p:cNvSpPr/>
            <p:nvPr/>
          </p:nvSpPr>
          <p:spPr>
            <a:xfrm>
              <a:off x="9238592" y="7429996"/>
              <a:ext cx="10042636" cy="23919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3" name="16 - Ορθογώνιο">
              <a:extLst>
                <a:ext uri="{FF2B5EF4-FFF2-40B4-BE49-F238E27FC236}">
                  <a16:creationId xmlns:a16="http://schemas.microsoft.com/office/drawing/2014/main" id="{1E695940-6FF6-963B-8486-5069A91FF765}"/>
                </a:ext>
              </a:extLst>
            </p:cNvPr>
            <p:cNvSpPr/>
            <p:nvPr/>
          </p:nvSpPr>
          <p:spPr>
            <a:xfrm>
              <a:off x="9797500" y="7576130"/>
              <a:ext cx="8970946" cy="23985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30000"/>
                </a:lnSpc>
              </a:pPr>
              <a:r>
                <a:rPr lang="el-GR" sz="2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Προσοχή! 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Με επιλογή σχέσης </a:t>
              </a:r>
              <a:r>
                <a:rPr lang="el-GR" sz="2400" i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Συμπλήρωση/Επέκταση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</a:p>
            <a:p>
              <a:pPr algn="ctr">
                <a:lnSpc>
                  <a:spcPct val="130000"/>
                </a:lnSpc>
              </a:pP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η Συνολική ΔΔ του συσχετιζόμενου έργου </a:t>
              </a:r>
            </a:p>
            <a:p>
              <a:pPr algn="ctr">
                <a:lnSpc>
                  <a:spcPct val="130000"/>
                </a:lnSpc>
              </a:pP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εμφανίζεται στον πίνακα </a:t>
              </a:r>
            </a:p>
            <a:p>
              <a:pPr algn="ctr">
                <a:lnSpc>
                  <a:spcPct val="130000"/>
                </a:lnSpc>
              </a:pPr>
              <a:r>
                <a:rPr lang="el-GR" sz="2000" i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ΠΗΓΕΣ ΧΡΗΜΑΤΟΔΟΤΗΣΗΣ ΕΚΤΟΣ ΤΑ</a:t>
              </a:r>
            </a:p>
            <a:p>
              <a:pPr algn="ctr">
                <a:lnSpc>
                  <a:spcPct val="130000"/>
                </a:lnSpc>
              </a:pPr>
              <a:r>
                <a:rPr lang="el-GR" sz="2000" i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(στο Εκτυπωτικό του ΤΔΕ)</a:t>
              </a:r>
              <a:endParaRPr lang="el-GR" sz="2400" i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769;p37">
              <a:extLst>
                <a:ext uri="{FF2B5EF4-FFF2-40B4-BE49-F238E27FC236}">
                  <a16:creationId xmlns:a16="http://schemas.microsoft.com/office/drawing/2014/main" id="{25212B58-2D7C-A961-1797-D2A0CD5700D9}"/>
                </a:ext>
              </a:extLst>
            </p:cNvPr>
            <p:cNvSpPr/>
            <p:nvPr/>
          </p:nvSpPr>
          <p:spPr>
            <a:xfrm>
              <a:off x="9797500" y="8133288"/>
              <a:ext cx="1195336" cy="889756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" name="Οβάλ 24">
            <a:extLst>
              <a:ext uri="{FF2B5EF4-FFF2-40B4-BE49-F238E27FC236}">
                <a16:creationId xmlns:a16="http://schemas.microsoft.com/office/drawing/2014/main" id="{4807C834-E02B-B651-5E23-75D22420822E}"/>
              </a:ext>
            </a:extLst>
          </p:cNvPr>
          <p:cNvSpPr/>
          <p:nvPr/>
        </p:nvSpPr>
        <p:spPr>
          <a:xfrm>
            <a:off x="15798573" y="1734987"/>
            <a:ext cx="4139088" cy="3897944"/>
          </a:xfrm>
          <a:prstGeom prst="ellips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l-GR" sz="2400" dirty="0"/>
              <a:t>Η καρτέλα συμπληρώνεται </a:t>
            </a:r>
            <a:r>
              <a:rPr lang="el-GR" sz="2400" b="1" u="sng" dirty="0">
                <a:uFill>
                  <a:solidFill>
                    <a:srgbClr val="FF0000"/>
                  </a:solidFill>
                </a:uFill>
              </a:rPr>
              <a:t>και</a:t>
            </a:r>
            <a:r>
              <a:rPr lang="el-GR" sz="2400" dirty="0"/>
              <a:t> για να δηλώσουμε πληροφορίες για </a:t>
            </a:r>
            <a:r>
              <a:rPr lang="en-US" sz="2400" dirty="0">
                <a:latin typeface="Arial Black" panose="020B0A04020102020204" pitchFamily="34" charset="0"/>
              </a:rPr>
              <a:t>Other EU Funding</a:t>
            </a:r>
            <a:endParaRPr lang="el-GR" sz="2400" dirty="0">
              <a:latin typeface="Arial Black" panose="020B0A04020102020204" pitchFamily="34" charset="0"/>
            </a:endParaRPr>
          </a:p>
        </p:txBody>
      </p:sp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FA5A9A94-AD3C-9263-9954-2D598A409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98351" y="8293641"/>
            <a:ext cx="8180133" cy="1035458"/>
          </a:xfrm>
          <a:prstGeom prst="rect">
            <a:avLst/>
          </a:prstGeom>
        </p:spPr>
      </p:pic>
      <p:grpSp>
        <p:nvGrpSpPr>
          <p:cNvPr id="32" name="Ομάδα 31">
            <a:extLst>
              <a:ext uri="{FF2B5EF4-FFF2-40B4-BE49-F238E27FC236}">
                <a16:creationId xmlns:a16="http://schemas.microsoft.com/office/drawing/2014/main" id="{EADD4E2C-E21B-C65F-2064-7E04833D0D59}"/>
              </a:ext>
            </a:extLst>
          </p:cNvPr>
          <p:cNvGrpSpPr/>
          <p:nvPr/>
        </p:nvGrpSpPr>
        <p:grpSpPr>
          <a:xfrm>
            <a:off x="11758292" y="7575949"/>
            <a:ext cx="6243214" cy="1196091"/>
            <a:chOff x="11758292" y="7575949"/>
            <a:chExt cx="6243214" cy="1196091"/>
          </a:xfrm>
        </p:grpSpPr>
        <p:sp>
          <p:nvSpPr>
            <p:cNvPr id="30" name="Ορθογώνιο: Στρογγύλεμα γωνιών 29">
              <a:extLst>
                <a:ext uri="{FF2B5EF4-FFF2-40B4-BE49-F238E27FC236}">
                  <a16:creationId xmlns:a16="http://schemas.microsoft.com/office/drawing/2014/main" id="{39FBE8B6-89EF-B6F0-922C-F361923A61C7}"/>
                </a:ext>
              </a:extLst>
            </p:cNvPr>
            <p:cNvSpPr/>
            <p:nvPr/>
          </p:nvSpPr>
          <p:spPr>
            <a:xfrm>
              <a:off x="11758292" y="8244129"/>
              <a:ext cx="3213071" cy="527911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33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1" name="Ορθογώνιο: Στρογγύλεμα γωνιών 30">
              <a:extLst>
                <a:ext uri="{FF2B5EF4-FFF2-40B4-BE49-F238E27FC236}">
                  <a16:creationId xmlns:a16="http://schemas.microsoft.com/office/drawing/2014/main" id="{954D3DF7-398A-4D90-BB76-44304D97B7A8}"/>
                </a:ext>
              </a:extLst>
            </p:cNvPr>
            <p:cNvSpPr/>
            <p:nvPr/>
          </p:nvSpPr>
          <p:spPr>
            <a:xfrm>
              <a:off x="16762728" y="7575949"/>
              <a:ext cx="1238778" cy="232437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33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C380ED78-D417-D669-4045-B43D22AAB0C1}"/>
              </a:ext>
            </a:extLst>
          </p:cNvPr>
          <p:cNvSpPr/>
          <p:nvPr/>
        </p:nvSpPr>
        <p:spPr>
          <a:xfrm>
            <a:off x="12104176" y="3538331"/>
            <a:ext cx="1864758" cy="50172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1D776200-1098-1A29-D8F9-28331C41DD8B}"/>
              </a:ext>
            </a:extLst>
          </p:cNvPr>
          <p:cNvSpPr/>
          <p:nvPr/>
        </p:nvSpPr>
        <p:spPr>
          <a:xfrm>
            <a:off x="3780621" y="7326045"/>
            <a:ext cx="2331421" cy="260815"/>
          </a:xfrm>
          <a:prstGeom prst="roundRect">
            <a:avLst/>
          </a:prstGeom>
          <a:solidFill>
            <a:schemeClr val="tx2">
              <a:lumMod val="40000"/>
              <a:lumOff val="60000"/>
              <a:alpha val="2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586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323439"/>
            <a:chOff x="2446619" y="615397"/>
            <a:chExt cx="12048258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ΣΤ. Προγραμματισμός Υλοποίησης &amp; Ωριμότητα Έργου (1/4)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7A7B29-ED45-5604-3AF5-EDD64C843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17" y="2221530"/>
            <a:ext cx="14713926" cy="7170119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8B9A0F3-5911-390E-270B-FAFB517134BE}"/>
              </a:ext>
            </a:extLst>
          </p:cNvPr>
          <p:cNvSpPr/>
          <p:nvPr/>
        </p:nvSpPr>
        <p:spPr>
          <a:xfrm>
            <a:off x="852800" y="8413167"/>
            <a:ext cx="14626917" cy="381859"/>
          </a:xfrm>
          <a:prstGeom prst="roundRect">
            <a:avLst/>
          </a:prstGeom>
          <a:solidFill>
            <a:srgbClr val="FFFF00">
              <a:alpha val="33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C812D3FF-29A1-42CA-4C87-D1522775F8C7}"/>
              </a:ext>
            </a:extLst>
          </p:cNvPr>
          <p:cNvSpPr/>
          <p:nvPr/>
        </p:nvSpPr>
        <p:spPr>
          <a:xfrm>
            <a:off x="860822" y="8846311"/>
            <a:ext cx="9630715" cy="462050"/>
          </a:xfrm>
          <a:prstGeom prst="roundRect">
            <a:avLst/>
          </a:prstGeom>
          <a:solidFill>
            <a:schemeClr val="tx2">
              <a:lumMod val="40000"/>
              <a:lumOff val="60000"/>
              <a:alpha val="33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5C64E34F-FDD7-3D24-ECD7-4658400AED9F}"/>
              </a:ext>
            </a:extLst>
          </p:cNvPr>
          <p:cNvSpPr/>
          <p:nvPr/>
        </p:nvSpPr>
        <p:spPr>
          <a:xfrm>
            <a:off x="15753346" y="2514323"/>
            <a:ext cx="4198353" cy="281165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Ημερομηνίες Έναρξης &amp; Λήξης του Έργου</a:t>
            </a:r>
            <a:r>
              <a:rPr lang="el-G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οφείλουν να εμπίπτουν εντός της διάρκειας του εγκεκριμένου ΕΣΑΑ</a:t>
            </a:r>
          </a:p>
          <a:p>
            <a:pPr algn="ctr">
              <a:lnSpc>
                <a:spcPct val="150000"/>
              </a:lnSpc>
            </a:pPr>
            <a:r>
              <a:rPr lang="el-G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l-GR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Διάρκεια Έργου:</a:t>
            </a:r>
            <a:r>
              <a:rPr lang="el-GR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αυτόματα υπολογιζόμενη</a:t>
            </a:r>
            <a:r>
              <a:rPr lang="el-G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7519CF01-E7F9-BBB0-0755-6991B1FC19E0}"/>
              </a:ext>
            </a:extLst>
          </p:cNvPr>
          <p:cNvSpPr/>
          <p:nvPr/>
        </p:nvSpPr>
        <p:spPr>
          <a:xfrm>
            <a:off x="15753346" y="5601512"/>
            <a:ext cx="4198353" cy="217890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Σύνδεση του ΤΔΕ </a:t>
            </a:r>
          </a:p>
          <a:p>
            <a:pPr algn="ctr">
              <a:lnSpc>
                <a:spcPct val="150000"/>
              </a:lnSpc>
            </a:pPr>
            <a:r>
              <a:rPr lang="el-G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υποβληθέν</a:t>
            </a:r>
            <a:r>
              <a:rPr lang="el-G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Δελτίο Προόδου Ενεργειών Ωρίμανσης Έργου</a:t>
            </a:r>
          </a:p>
        </p:txBody>
      </p:sp>
    </p:spTree>
    <p:extLst>
      <p:ext uri="{BB962C8B-B14F-4D97-AF65-F5344CB8AC3E}">
        <p14:creationId xmlns:p14="http://schemas.microsoft.com/office/powerpoint/2010/main" val="40650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323439"/>
            <a:chOff x="2446619" y="615397"/>
            <a:chExt cx="12048258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ΣΤ. Προγραμματισμός Υλοποίησης &amp; Ωριμότητα Έργου (2/4)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CE9E056-95D1-30FF-0BC3-E4F3ED929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566" y="2309615"/>
            <a:ext cx="10580991" cy="8386062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20" name="Θέση κειμένου 2">
            <a:extLst>
              <a:ext uri="{FF2B5EF4-FFF2-40B4-BE49-F238E27FC236}">
                <a16:creationId xmlns:a16="http://schemas.microsoft.com/office/drawing/2014/main" id="{D06CBD4E-0DED-5CD3-87FF-0CE9F4A4EAD2}"/>
              </a:ext>
            </a:extLst>
          </p:cNvPr>
          <p:cNvSpPr txBox="1">
            <a:spLocks/>
          </p:cNvSpPr>
          <p:nvPr/>
        </p:nvSpPr>
        <p:spPr>
          <a:xfrm>
            <a:off x="14536945" y="2149642"/>
            <a:ext cx="5414755" cy="161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ea typeface="Roboto Condensed Light"/>
                <a:cs typeface="Roboto Condensed Light"/>
                <a:sym typeface="Roboto Condensed Light"/>
              </a:rPr>
              <a:t>Συμπληρώνονται όλα τα 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ΠΟΙΟΤΙΚΑ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ea typeface="Roboto Condensed Light"/>
                <a:cs typeface="Roboto Condensed Light"/>
                <a:sym typeface="Roboto Condensed Light"/>
              </a:rPr>
              <a:t> και 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ΟΙΚΟΝΟΜΙΚΑ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ea typeface="Roboto Condensed Light"/>
                <a:cs typeface="Roboto Condensed Light"/>
                <a:sym typeface="Roboto Condensed Light"/>
              </a:rPr>
              <a:t> στοιχεία της Σύμβασης/Υποέργου</a:t>
            </a:r>
          </a:p>
        </p:txBody>
      </p:sp>
      <p:sp>
        <p:nvSpPr>
          <p:cNvPr id="21" name="Θέση κειμένου 2">
            <a:extLst>
              <a:ext uri="{FF2B5EF4-FFF2-40B4-BE49-F238E27FC236}">
                <a16:creationId xmlns:a16="http://schemas.microsoft.com/office/drawing/2014/main" id="{ED917111-93C2-2417-6712-D83B00580C36}"/>
              </a:ext>
            </a:extLst>
          </p:cNvPr>
          <p:cNvSpPr txBox="1">
            <a:spLocks/>
          </p:cNvSpPr>
          <p:nvPr/>
        </p:nvSpPr>
        <p:spPr>
          <a:xfrm>
            <a:off x="14528925" y="4010527"/>
            <a:ext cx="5414755" cy="161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ea typeface="Roboto Condensed Light"/>
                <a:cs typeface="Roboto Condensed Light"/>
                <a:sym typeface="Roboto Condensed Light"/>
              </a:rPr>
              <a:t>Τα 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ΠΟΙΟΤΙΚΑ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ea typeface="Roboto Condensed Light"/>
                <a:cs typeface="Roboto Condensed Light"/>
                <a:sym typeface="Roboto Condensed Light"/>
              </a:rPr>
              <a:t> στοιχεία εμφανίζονται στον πίνακα </a:t>
            </a:r>
          </a:p>
          <a:p>
            <a:pPr marL="53340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Κατάλογος Υποέργων/Συμβάσεων</a:t>
            </a:r>
          </a:p>
          <a:p>
            <a:pPr marL="53340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l-GR" b="1" kern="0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(Τμήμα ΣΤ)</a:t>
            </a:r>
            <a:endParaRPr kumimoji="0" lang="el-GR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Roboto Condensed Light"/>
            </a:endParaRPr>
          </a:p>
        </p:txBody>
      </p:sp>
      <p:sp>
        <p:nvSpPr>
          <p:cNvPr id="22" name="Θέση κειμένου 2">
            <a:extLst>
              <a:ext uri="{FF2B5EF4-FFF2-40B4-BE49-F238E27FC236}">
                <a16:creationId xmlns:a16="http://schemas.microsoft.com/office/drawing/2014/main" id="{2DFADE01-6327-4F22-23DE-EF87C4830902}"/>
              </a:ext>
            </a:extLst>
          </p:cNvPr>
          <p:cNvSpPr txBox="1">
            <a:spLocks/>
          </p:cNvSpPr>
          <p:nvPr/>
        </p:nvSpPr>
        <p:spPr>
          <a:xfrm>
            <a:off x="14520905" y="5871411"/>
            <a:ext cx="5414755" cy="2085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ea typeface="Roboto Condensed Light"/>
                <a:cs typeface="Roboto Condensed Light"/>
                <a:sym typeface="Roboto Condensed Light"/>
              </a:rPr>
              <a:t>Τα 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ΠΟΣΟΤΙΚΑ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/>
                <a:ea typeface="Roboto Condensed Light"/>
                <a:cs typeface="Roboto Condensed Light"/>
                <a:sym typeface="Roboto Condensed Light"/>
              </a:rPr>
              <a:t> στοιχεία εμφανίζονται στον πίνακα </a:t>
            </a:r>
          </a:p>
          <a:p>
            <a:pPr marL="53340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l-GR" sz="2000" b="1" kern="0" dirty="0">
                <a:solidFill>
                  <a:srgbClr val="FFC000"/>
                </a:solidFill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Οικονομικά Στοιχεία 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Υποέργων/Συμβάσεων</a:t>
            </a:r>
          </a:p>
          <a:p>
            <a:pPr marL="53340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l-GR" b="1" kern="0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(Τμήμα Ζ)</a:t>
            </a:r>
            <a:endParaRPr kumimoji="0" lang="el-GR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Roboto Condensed Light"/>
            </a:endParaRPr>
          </a:p>
        </p:txBody>
      </p: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047FC6C4-8488-D4AC-F3D3-9297AD9EEEA6}"/>
              </a:ext>
            </a:extLst>
          </p:cNvPr>
          <p:cNvGrpSpPr/>
          <p:nvPr/>
        </p:nvGrpSpPr>
        <p:grpSpPr>
          <a:xfrm>
            <a:off x="15334589" y="8071677"/>
            <a:ext cx="4445324" cy="2085471"/>
            <a:chOff x="14628740" y="7991467"/>
            <a:chExt cx="4445324" cy="2085471"/>
          </a:xfrm>
        </p:grpSpPr>
        <p:sp>
          <p:nvSpPr>
            <p:cNvPr id="24" name="Ορθογώνιο: Στρογγύλεμα γωνιών 23">
              <a:extLst>
                <a:ext uri="{FF2B5EF4-FFF2-40B4-BE49-F238E27FC236}">
                  <a16:creationId xmlns:a16="http://schemas.microsoft.com/office/drawing/2014/main" id="{A880F959-2A70-AA31-F627-66AEEC7D7211}"/>
                </a:ext>
              </a:extLst>
            </p:cNvPr>
            <p:cNvSpPr/>
            <p:nvPr/>
          </p:nvSpPr>
          <p:spPr>
            <a:xfrm>
              <a:off x="14628740" y="7991467"/>
              <a:ext cx="4445324" cy="208547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5" name="16 - Ορθογώνιο">
              <a:extLst>
                <a:ext uri="{FF2B5EF4-FFF2-40B4-BE49-F238E27FC236}">
                  <a16:creationId xmlns:a16="http://schemas.microsoft.com/office/drawing/2014/main" id="{DF6A5DF4-BD93-0CB5-BF6D-63651477310A}"/>
                </a:ext>
              </a:extLst>
            </p:cNvPr>
            <p:cNvSpPr/>
            <p:nvPr/>
          </p:nvSpPr>
          <p:spPr>
            <a:xfrm>
              <a:off x="15889151" y="8137602"/>
              <a:ext cx="3040533" cy="1744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30000"/>
                </a:lnSpc>
              </a:pPr>
              <a:r>
                <a:rPr lang="el-GR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Προσοχή! </a:t>
              </a:r>
              <a:r>
                <a:rPr lang="el-GR" sz="20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άθροισμα των </a:t>
              </a:r>
              <a:r>
                <a:rPr lang="el-GR" sz="20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Π/Υ των Υποέργων  </a:t>
              </a:r>
              <a:r>
                <a:rPr lang="el-GR" sz="20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οφείλει να ισούται με </a:t>
              </a:r>
            </a:p>
            <a:p>
              <a:pPr algn="ctr">
                <a:lnSpc>
                  <a:spcPct val="130000"/>
                </a:lnSpc>
              </a:pPr>
              <a:r>
                <a:rPr lang="el-GR" sz="20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τον </a:t>
              </a:r>
              <a:r>
                <a:rPr lang="el-GR" sz="20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Π/Υ του Έργου</a:t>
              </a:r>
            </a:p>
          </p:txBody>
        </p:sp>
        <p:sp>
          <p:nvSpPr>
            <p:cNvPr id="26" name="Google Shape;769;p37">
              <a:extLst>
                <a:ext uri="{FF2B5EF4-FFF2-40B4-BE49-F238E27FC236}">
                  <a16:creationId xmlns:a16="http://schemas.microsoft.com/office/drawing/2014/main" id="{82E71D08-AC11-9818-EF79-237253B563D8}"/>
                </a:ext>
              </a:extLst>
            </p:cNvPr>
            <p:cNvSpPr/>
            <p:nvPr/>
          </p:nvSpPr>
          <p:spPr>
            <a:xfrm>
              <a:off x="14981772" y="8518925"/>
              <a:ext cx="907379" cy="887365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0" name="Ορθογώνιο: Στρογγύλεμα γωνιών 29">
            <a:extLst>
              <a:ext uri="{FF2B5EF4-FFF2-40B4-BE49-F238E27FC236}">
                <a16:creationId xmlns:a16="http://schemas.microsoft.com/office/drawing/2014/main" id="{1A9CA7D6-462A-774D-A25E-C36C50FC9E7A}"/>
              </a:ext>
            </a:extLst>
          </p:cNvPr>
          <p:cNvSpPr/>
          <p:nvPr/>
        </p:nvSpPr>
        <p:spPr>
          <a:xfrm>
            <a:off x="3866148" y="2887579"/>
            <a:ext cx="10315074" cy="497305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Ορθογώνιο: Στρογγύλεμα γωνιών 30">
            <a:extLst>
              <a:ext uri="{FF2B5EF4-FFF2-40B4-BE49-F238E27FC236}">
                <a16:creationId xmlns:a16="http://schemas.microsoft.com/office/drawing/2014/main" id="{77DC0ED6-CF8B-7AAF-1F9B-91688AB3CC14}"/>
              </a:ext>
            </a:extLst>
          </p:cNvPr>
          <p:cNvSpPr/>
          <p:nvPr/>
        </p:nvSpPr>
        <p:spPr>
          <a:xfrm>
            <a:off x="3858128" y="7956882"/>
            <a:ext cx="10315074" cy="16122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928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323439"/>
            <a:chOff x="2446619" y="615397"/>
            <a:chExt cx="12048258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ΣΤ. Προγραμματισμός Υλοποίησης &amp; Ωριμότητα Έργου (3/4)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02B7FA-09FA-26A5-ABBC-65F01218E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215" y="2465528"/>
            <a:ext cx="11965070" cy="4058216"/>
          </a:xfrm>
          <a:prstGeom prst="rect">
            <a:avLst/>
          </a:prstGeom>
          <a:effectLst>
            <a:glow rad="139700">
              <a:schemeClr val="tx1">
                <a:alpha val="40000"/>
              </a:schemeClr>
            </a:glow>
            <a:softEdge rad="12700"/>
          </a:effec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7850ECA-E5C6-A721-ED7A-FBA0CC24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162" y="7151531"/>
            <a:ext cx="12003175" cy="3658111"/>
          </a:xfrm>
          <a:prstGeom prst="rect">
            <a:avLst/>
          </a:prstGeom>
          <a:effectLst>
            <a:glow rad="1397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1" name="Θέση κειμένου 2">
            <a:extLst>
              <a:ext uri="{FF2B5EF4-FFF2-40B4-BE49-F238E27FC236}">
                <a16:creationId xmlns:a16="http://schemas.microsoft.com/office/drawing/2014/main" id="{ED917111-93C2-2417-6712-D83B00580C36}"/>
              </a:ext>
            </a:extLst>
          </p:cNvPr>
          <p:cNvSpPr txBox="1">
            <a:spLocks/>
          </p:cNvSpPr>
          <p:nvPr/>
        </p:nvSpPr>
        <p:spPr>
          <a:xfrm>
            <a:off x="15687621" y="2759243"/>
            <a:ext cx="4256059" cy="161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3810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ΠΟΙΟΤΙΚΑ ΣΤΟΙΧΕΙΑ</a:t>
            </a:r>
            <a:endParaRPr kumimoji="0" lang="el-GR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0000"/>
                </a:solidFill>
              </a:uFill>
              <a:latin typeface="Arial"/>
              <a:ea typeface="Roboto Condensed Light"/>
              <a:cs typeface="Roboto Condensed Light"/>
              <a:sym typeface="Roboto Condensed Light"/>
            </a:endParaRPr>
          </a:p>
          <a:p>
            <a:pPr marL="76200" indent="0">
              <a:spcBef>
                <a:spcPts val="0"/>
              </a:spcBef>
              <a:buNone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Κατάλογος Υποέργων/Συμβάσεων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sym typeface="Roboto Condensed Light"/>
            </a:endParaRPr>
          </a:p>
        </p:txBody>
      </p:sp>
      <p:sp>
        <p:nvSpPr>
          <p:cNvPr id="7" name="Θέση κειμένου 2">
            <a:extLst>
              <a:ext uri="{FF2B5EF4-FFF2-40B4-BE49-F238E27FC236}">
                <a16:creationId xmlns:a16="http://schemas.microsoft.com/office/drawing/2014/main" id="{96EFBDCF-FAA5-BDCE-FDB9-C20DCFFDAB8D}"/>
              </a:ext>
            </a:extLst>
          </p:cNvPr>
          <p:cNvSpPr txBox="1">
            <a:spLocks/>
          </p:cNvSpPr>
          <p:nvPr/>
        </p:nvSpPr>
        <p:spPr>
          <a:xfrm>
            <a:off x="15695643" y="7162796"/>
            <a:ext cx="4256059" cy="161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3810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ΠΟΣΟΤΙΚΑ ΣΤΟΙΧΕΙΑ</a:t>
            </a:r>
            <a:endParaRPr kumimoji="0" lang="el-GR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0000"/>
                </a:solidFill>
              </a:uFill>
              <a:latin typeface="Arial"/>
              <a:ea typeface="Roboto Condensed Light"/>
              <a:cs typeface="Roboto Condensed Light"/>
              <a:sym typeface="Roboto Condensed Light"/>
            </a:endParaRPr>
          </a:p>
          <a:p>
            <a:pPr marL="76200" indent="0">
              <a:spcBef>
                <a:spcPts val="0"/>
              </a:spcBef>
              <a:buNone/>
              <a:defRPr/>
            </a:pPr>
            <a:r>
              <a:rPr lang="el-GR" sz="1600" b="1" kern="0" dirty="0">
                <a:solidFill>
                  <a:srgbClr val="FFC000"/>
                </a:solidFill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Οικονομικά Στοιχεία Υποέργων/Συμβάσεων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sym typeface="Roboto Condensed Light"/>
            </a:endParaRPr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40EDAA35-0E43-D2FE-3721-81F3323D405C}"/>
              </a:ext>
            </a:extLst>
          </p:cNvPr>
          <p:cNvSpPr/>
          <p:nvPr/>
        </p:nvSpPr>
        <p:spPr>
          <a:xfrm>
            <a:off x="3465879" y="2317802"/>
            <a:ext cx="4288790" cy="5648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1736410-2E70-99A1-4C44-76F04105653C}"/>
              </a:ext>
            </a:extLst>
          </p:cNvPr>
          <p:cNvSpPr/>
          <p:nvPr/>
        </p:nvSpPr>
        <p:spPr>
          <a:xfrm>
            <a:off x="3457856" y="6962352"/>
            <a:ext cx="2286575" cy="5648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92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2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323439"/>
            <a:chOff x="2446619" y="615397"/>
            <a:chExt cx="12048258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ΣΤ. Προγραμματισμός Υλοποίησης &amp; Ωριμότητα Έργου (4/4)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3ABAE41-94A6-51AA-1DA7-9DE53709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194"/>
          <a:stretch/>
        </p:blipFill>
        <p:spPr>
          <a:xfrm>
            <a:off x="3812289" y="6092191"/>
            <a:ext cx="9353132" cy="4935222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E1E77FD-1E86-D82A-48FA-461329A6F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2649" y="2992021"/>
            <a:ext cx="13193014" cy="2755968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2F8DC4BD-C360-44F5-C299-0B3671384804}"/>
              </a:ext>
            </a:extLst>
          </p:cNvPr>
          <p:cNvSpPr/>
          <p:nvPr/>
        </p:nvSpPr>
        <p:spPr>
          <a:xfrm>
            <a:off x="3829614" y="5297385"/>
            <a:ext cx="3405375" cy="4976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15D6855C-1DD9-48CC-F54E-25E2C77A785F}"/>
              </a:ext>
            </a:extLst>
          </p:cNvPr>
          <p:cNvSpPr/>
          <p:nvPr/>
        </p:nvSpPr>
        <p:spPr>
          <a:xfrm>
            <a:off x="4135402" y="7851569"/>
            <a:ext cx="4288790" cy="4976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270A23D5-91B0-C81A-E6AA-44DDAB037F93}"/>
              </a:ext>
            </a:extLst>
          </p:cNvPr>
          <p:cNvSpPr/>
          <p:nvPr/>
        </p:nvSpPr>
        <p:spPr>
          <a:xfrm>
            <a:off x="4054300" y="8966761"/>
            <a:ext cx="677526" cy="702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2C4FBA31-7503-8B7C-8E0A-4885435FA43A}"/>
              </a:ext>
            </a:extLst>
          </p:cNvPr>
          <p:cNvSpPr>
            <a:spLocks noChangeAspect="1"/>
          </p:cNvSpPr>
          <p:nvPr/>
        </p:nvSpPr>
        <p:spPr>
          <a:xfrm>
            <a:off x="3108437" y="5297385"/>
            <a:ext cx="540882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6FFE42A9-9B20-176E-F46B-C42B22FBC2CC}"/>
              </a:ext>
            </a:extLst>
          </p:cNvPr>
          <p:cNvSpPr>
            <a:spLocks noChangeAspect="1"/>
          </p:cNvSpPr>
          <p:nvPr/>
        </p:nvSpPr>
        <p:spPr>
          <a:xfrm>
            <a:off x="3458126" y="7806555"/>
            <a:ext cx="540882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BE54AEC8-4347-1B31-1583-E91B22FEBB34}"/>
              </a:ext>
            </a:extLst>
          </p:cNvPr>
          <p:cNvSpPr>
            <a:spLocks noChangeAspect="1"/>
          </p:cNvSpPr>
          <p:nvPr/>
        </p:nvSpPr>
        <p:spPr>
          <a:xfrm>
            <a:off x="3392413" y="9040059"/>
            <a:ext cx="540882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24CA5904-BACD-5E04-7534-9E560860E32A}"/>
              </a:ext>
            </a:extLst>
          </p:cNvPr>
          <p:cNvSpPr/>
          <p:nvPr/>
        </p:nvSpPr>
        <p:spPr>
          <a:xfrm>
            <a:off x="5868941" y="2153335"/>
            <a:ext cx="10527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ΕΙΔΙΚΗ ΠΕΡΙΠΤΩΣΗ --- </a:t>
            </a:r>
            <a:r>
              <a:rPr lang="el-GR" sz="3600" b="1" dirty="0"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Πρόσκληση Ενισχύσεων</a:t>
            </a:r>
            <a:endParaRPr lang="el-GR" sz="2800" b="1" dirty="0">
              <a:solidFill>
                <a:srgbClr val="FFC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Θέση κειμένου 2">
            <a:extLst>
              <a:ext uri="{FF2B5EF4-FFF2-40B4-BE49-F238E27FC236}">
                <a16:creationId xmlns:a16="http://schemas.microsoft.com/office/drawing/2014/main" id="{91B496FC-74AA-B8AB-F955-00D3F61B24B4}"/>
              </a:ext>
            </a:extLst>
          </p:cNvPr>
          <p:cNvSpPr txBox="1">
            <a:spLocks/>
          </p:cNvSpPr>
          <p:nvPr/>
        </p:nvSpPr>
        <p:spPr>
          <a:xfrm>
            <a:off x="13511538" y="5889064"/>
            <a:ext cx="6453628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762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kumimoji="0" lang="el-GR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Τμήμα Α: 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το πεδίο </a:t>
            </a:r>
            <a:r>
              <a:rPr kumimoji="0" lang="el-GR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Τύπος Έργου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 </a:t>
            </a:r>
          </a:p>
          <a:p>
            <a:pPr marL="762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οφείλει να</a:t>
            </a:r>
            <a:r>
              <a:rPr kumimoji="0" lang="el-GR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 είναι </a:t>
            </a:r>
            <a:r>
              <a:rPr kumimoji="0" lang="el-GR" sz="2200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  <a:sym typeface="Roboto Condensed Light"/>
              </a:rPr>
              <a:t>Ενισχύσεις ΤΑ</a:t>
            </a:r>
            <a:endParaRPr kumimoji="0" lang="el-GR" sz="22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cs typeface="Arial" panose="020B0604020202020204" pitchFamily="34" charset="0"/>
              <a:sym typeface="Roboto Condensed Light"/>
            </a:endParaRPr>
          </a:p>
        </p:txBody>
      </p:sp>
      <p:sp>
        <p:nvSpPr>
          <p:cNvPr id="23" name="Θέση κειμένου 2">
            <a:extLst>
              <a:ext uri="{FF2B5EF4-FFF2-40B4-BE49-F238E27FC236}">
                <a16:creationId xmlns:a16="http://schemas.microsoft.com/office/drawing/2014/main" id="{E1438600-A039-D7BA-137F-D686E3829999}"/>
              </a:ext>
            </a:extLst>
          </p:cNvPr>
          <p:cNvSpPr txBox="1">
            <a:spLocks/>
          </p:cNvSpPr>
          <p:nvPr/>
        </p:nvSpPr>
        <p:spPr>
          <a:xfrm>
            <a:off x="13523541" y="7350613"/>
            <a:ext cx="6408000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762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kumimoji="0" lang="el-GR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Τμήμα ΣΤ: 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το πεδίο </a:t>
            </a:r>
            <a:r>
              <a:rPr lang="el-GR" b="1" kern="0" dirty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Είδος</a:t>
            </a:r>
            <a:r>
              <a:rPr kumimoji="0" lang="el-GR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 Υποέργου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 </a:t>
            </a:r>
          </a:p>
          <a:p>
            <a:pPr marL="762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οφείλει να</a:t>
            </a:r>
            <a:r>
              <a:rPr kumimoji="0" lang="el-GR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 είναι </a:t>
            </a:r>
            <a:r>
              <a:rPr kumimoji="0" lang="el-GR" sz="2200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  <a:sym typeface="Roboto Condensed Light"/>
              </a:rPr>
              <a:t>Ενισχύσεις Επιχ/τητας </a:t>
            </a:r>
          </a:p>
          <a:p>
            <a:pPr marL="762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lang="el-GR" kern="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kumimoji="0" lang="el-GR" sz="2200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  <a:sym typeface="Roboto Condensed Light"/>
              </a:rPr>
              <a:t>Άλλα Είδη ΥΕ</a:t>
            </a:r>
            <a:endParaRPr kumimoji="0" lang="el-GR" sz="22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cs typeface="Arial" panose="020B0604020202020204" pitchFamily="34" charset="0"/>
              <a:sym typeface="Roboto Condensed Light"/>
            </a:endParaRPr>
          </a:p>
        </p:txBody>
      </p:sp>
      <p:sp>
        <p:nvSpPr>
          <p:cNvPr id="24" name="Θέση κειμένου 2">
            <a:extLst>
              <a:ext uri="{FF2B5EF4-FFF2-40B4-BE49-F238E27FC236}">
                <a16:creationId xmlns:a16="http://schemas.microsoft.com/office/drawing/2014/main" id="{41200042-3DA7-276D-3DBF-5F65E40062CF}"/>
              </a:ext>
            </a:extLst>
          </p:cNvPr>
          <p:cNvSpPr txBox="1">
            <a:spLocks/>
          </p:cNvSpPr>
          <p:nvPr/>
        </p:nvSpPr>
        <p:spPr>
          <a:xfrm>
            <a:off x="13523542" y="8812161"/>
            <a:ext cx="6429621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762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kumimoji="0" lang="el-GR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Τμήμα ΣΤ: 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το πεδίο </a:t>
            </a:r>
            <a:r>
              <a:rPr lang="el-GR" b="1" kern="0" dirty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Κρατική Ενίσχυση</a:t>
            </a: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 </a:t>
            </a:r>
          </a:p>
          <a:p>
            <a:pPr marL="762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οφείλει να</a:t>
            </a:r>
            <a:r>
              <a:rPr kumimoji="0" lang="el-GR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 είναι </a:t>
            </a:r>
            <a:r>
              <a:rPr kumimoji="0" lang="el-GR" sz="2200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  <a:sym typeface="Roboto Condensed Light"/>
              </a:rPr>
              <a:t>ΝΑΙ</a:t>
            </a:r>
            <a:endParaRPr kumimoji="0" lang="el-GR" sz="22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cs typeface="Arial" panose="020B0604020202020204" pitchFamily="34" charset="0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837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8" grpId="0" animBg="1"/>
      <p:bldP spid="19" grpId="0" animBg="1"/>
      <p:bldP spid="20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Ζ. Χρηματοδοτικό Σχέδιο (1/3)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A37EA8B0-457D-2B3E-918C-A5D470B3AA06}"/>
              </a:ext>
            </a:extLst>
          </p:cNvPr>
          <p:cNvGrpSpPr/>
          <p:nvPr/>
        </p:nvGrpSpPr>
        <p:grpSpPr>
          <a:xfrm>
            <a:off x="3728566" y="2405726"/>
            <a:ext cx="12069860" cy="4294127"/>
            <a:chOff x="3728566" y="2405726"/>
            <a:chExt cx="12069860" cy="4294127"/>
          </a:xfrm>
          <a:effectLst>
            <a:glow rad="139700">
              <a:schemeClr val="bg1">
                <a:alpha val="40000"/>
              </a:schemeClr>
            </a:glow>
          </a:effectLst>
        </p:grpSpPr>
        <p:pic>
          <p:nvPicPr>
            <p:cNvPr id="3" name="Εικόνα 2">
              <a:extLst>
                <a:ext uri="{FF2B5EF4-FFF2-40B4-BE49-F238E27FC236}">
                  <a16:creationId xmlns:a16="http://schemas.microsoft.com/office/drawing/2014/main" id="{220A46E2-32FF-AFAA-B8CD-48985EBDB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8567" y="2405726"/>
              <a:ext cx="12069859" cy="3915321"/>
            </a:xfrm>
            <a:prstGeom prst="rect">
              <a:avLst/>
            </a:prstGeom>
          </p:spPr>
        </p:pic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6CD735F4-C4BC-BD0B-BE30-344ED7BBC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28566" y="2736900"/>
              <a:ext cx="12069859" cy="3962953"/>
            </a:xfrm>
            <a:prstGeom prst="rect">
              <a:avLst/>
            </a:prstGeom>
          </p:spPr>
        </p:pic>
      </p:grp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EB1B3BD-00DA-8E79-6BB6-DC4C4F7A5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1871" y="7216714"/>
            <a:ext cx="10505515" cy="3750279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  <a:softEdge rad="12700"/>
          </a:effectLst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8B36AED0-F045-4393-639C-8B526BA6CF68}"/>
              </a:ext>
            </a:extLst>
          </p:cNvPr>
          <p:cNvSpPr/>
          <p:nvPr/>
        </p:nvSpPr>
        <p:spPr>
          <a:xfrm>
            <a:off x="3832108" y="9333527"/>
            <a:ext cx="10151905" cy="11820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Θέση κειμένου 2">
            <a:extLst>
              <a:ext uri="{FF2B5EF4-FFF2-40B4-BE49-F238E27FC236}">
                <a16:creationId xmlns:a16="http://schemas.microsoft.com/office/drawing/2014/main" id="{7BCEF902-070D-B015-2918-C102454B3CED}"/>
              </a:ext>
            </a:extLst>
          </p:cNvPr>
          <p:cNvSpPr txBox="1">
            <a:spLocks/>
          </p:cNvSpPr>
          <p:nvPr/>
        </p:nvSpPr>
        <p:spPr>
          <a:xfrm>
            <a:off x="16071937" y="2893816"/>
            <a:ext cx="4032163" cy="2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762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lang="el-GR" b="1" kern="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Στα Έργα του ΤΑΑ</a:t>
            </a:r>
          </a:p>
          <a:p>
            <a:pPr marL="762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lang="el-GR" sz="2200" b="1" kern="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προβλέπονται </a:t>
            </a:r>
            <a:r>
              <a:rPr lang="el-GR" sz="2200" b="1" u="heavy" kern="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μόνο</a:t>
            </a:r>
          </a:p>
          <a:p>
            <a:pPr marL="762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lang="el-GR" sz="2200" b="1" kern="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ι 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Κατηγορίες Δαπάνης</a:t>
            </a:r>
            <a:r>
              <a:rPr kumimoji="0" lang="el-GR" sz="2200" b="1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 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…</a:t>
            </a:r>
            <a:endParaRPr kumimoji="0" lang="el-GR" sz="22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cs typeface="Arial" panose="020B0604020202020204" pitchFamily="34" charset="0"/>
              <a:sym typeface="Roboto Condensed Light"/>
            </a:endParaRPr>
          </a:p>
        </p:txBody>
      </p:sp>
      <p:sp>
        <p:nvSpPr>
          <p:cNvPr id="11" name="Θέση κειμένου 2">
            <a:extLst>
              <a:ext uri="{FF2B5EF4-FFF2-40B4-BE49-F238E27FC236}">
                <a16:creationId xmlns:a16="http://schemas.microsoft.com/office/drawing/2014/main" id="{64ACEAA6-8C6C-D691-85DD-B944DA1B9E3A}"/>
              </a:ext>
            </a:extLst>
          </p:cNvPr>
          <p:cNvSpPr txBox="1">
            <a:spLocks/>
          </p:cNvSpPr>
          <p:nvPr/>
        </p:nvSpPr>
        <p:spPr>
          <a:xfrm>
            <a:off x="15307415" y="7823300"/>
            <a:ext cx="4032163" cy="730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762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lang="el-GR" b="1" kern="0" dirty="0">
                <a:solidFill>
                  <a:srgbClr val="FFC000"/>
                </a:solidFill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</a:rPr>
              <a:t>Α.1</a:t>
            </a:r>
            <a:r>
              <a:rPr lang="en-US" b="1" kern="0" dirty="0">
                <a:solidFill>
                  <a:srgbClr val="FFC000"/>
                </a:solidFill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l-GR" b="1" kern="0" dirty="0">
                <a:solidFill>
                  <a:srgbClr val="FFC000"/>
                </a:solidFill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</a:rPr>
              <a:t>Άμεσες Δαπάνες</a:t>
            </a:r>
            <a:endParaRPr kumimoji="0" lang="el-GR" sz="22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cs typeface="Arial" panose="020B0604020202020204" pitchFamily="34" charset="0"/>
              <a:sym typeface="Roboto Condensed Light"/>
            </a:endParaRPr>
          </a:p>
        </p:txBody>
      </p:sp>
      <p:sp>
        <p:nvSpPr>
          <p:cNvPr id="18" name="Θέση κειμένου 2">
            <a:extLst>
              <a:ext uri="{FF2B5EF4-FFF2-40B4-BE49-F238E27FC236}">
                <a16:creationId xmlns:a16="http://schemas.microsoft.com/office/drawing/2014/main" id="{DCC3158D-BB32-89AC-7115-55DC387AAB36}"/>
              </a:ext>
            </a:extLst>
          </p:cNvPr>
          <p:cNvSpPr txBox="1">
            <a:spLocks/>
          </p:cNvSpPr>
          <p:nvPr/>
        </p:nvSpPr>
        <p:spPr>
          <a:xfrm>
            <a:off x="14695293" y="8727053"/>
            <a:ext cx="5256407" cy="109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762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lang="el-GR" b="1" kern="0" dirty="0">
                <a:solidFill>
                  <a:srgbClr val="FFC000"/>
                </a:solidFill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</a:rPr>
              <a:t>Γ</a:t>
            </a:r>
            <a:r>
              <a:rPr lang="en-US" b="1" kern="0" dirty="0">
                <a:solidFill>
                  <a:srgbClr val="FFC000"/>
                </a:solidFill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l-GR" b="1" kern="0" dirty="0">
                <a:solidFill>
                  <a:srgbClr val="FFC000"/>
                </a:solidFill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</a:rPr>
              <a:t>Αγορά Εδαφικών Εκτάσεων</a:t>
            </a:r>
          </a:p>
          <a:p>
            <a:pPr marL="762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(εάν έχουμε ΑΠΑΛΛΟΤΡΙΩΣΕΙΣ)</a:t>
            </a:r>
            <a:endParaRPr kumimoji="0" lang="el-GR" sz="22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Roboto Condensed Light"/>
            </a:endParaRPr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38A49699-A1B6-58A0-9D10-BF84367D350F}"/>
              </a:ext>
            </a:extLst>
          </p:cNvPr>
          <p:cNvSpPr/>
          <p:nvPr/>
        </p:nvSpPr>
        <p:spPr>
          <a:xfrm>
            <a:off x="13984013" y="2969081"/>
            <a:ext cx="1655736" cy="5175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8C021065-826D-167B-1835-582E2B371698}"/>
              </a:ext>
            </a:extLst>
          </p:cNvPr>
          <p:cNvSpPr/>
          <p:nvPr/>
        </p:nvSpPr>
        <p:spPr>
          <a:xfrm>
            <a:off x="3840964" y="2736901"/>
            <a:ext cx="4340510" cy="359226"/>
          </a:xfrm>
          <a:prstGeom prst="round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58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8" grpId="0"/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E80CCDAF-2E5D-BB21-FDC5-C5EF56C1B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3" t="10700" r="47847" b="60525"/>
          <a:stretch/>
        </p:blipFill>
        <p:spPr>
          <a:xfrm>
            <a:off x="3747674" y="7203774"/>
            <a:ext cx="8980812" cy="323038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12700"/>
          </a:effectLst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Ζ. Χρηματοδοτικό Σχέδιο (2/3)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pSp>
        <p:nvGrpSpPr>
          <p:cNvPr id="27" name="Ομάδα 26">
            <a:extLst>
              <a:ext uri="{FF2B5EF4-FFF2-40B4-BE49-F238E27FC236}">
                <a16:creationId xmlns:a16="http://schemas.microsoft.com/office/drawing/2014/main" id="{0C321128-2C12-71EA-90DD-87347A184CD9}"/>
              </a:ext>
            </a:extLst>
          </p:cNvPr>
          <p:cNvGrpSpPr/>
          <p:nvPr/>
        </p:nvGrpSpPr>
        <p:grpSpPr>
          <a:xfrm>
            <a:off x="3743901" y="2395103"/>
            <a:ext cx="10838612" cy="4359248"/>
            <a:chOff x="3743901" y="2395103"/>
            <a:chExt cx="10838612" cy="4359248"/>
          </a:xfrm>
          <a:effectLst>
            <a:glow rad="139700">
              <a:schemeClr val="bg1">
                <a:alpha val="40000"/>
              </a:schemeClr>
            </a:glow>
          </a:effectLst>
        </p:grpSpPr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11AD43AF-FA7D-E1C9-8DBF-38D7A85DA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7266" y="2395103"/>
              <a:ext cx="10835247" cy="450595"/>
            </a:xfrm>
            <a:prstGeom prst="rect">
              <a:avLst/>
            </a:prstGeom>
          </p:spPr>
        </p:pic>
        <p:pic>
          <p:nvPicPr>
            <p:cNvPr id="14" name="Εικόνα 13">
              <a:extLst>
                <a:ext uri="{FF2B5EF4-FFF2-40B4-BE49-F238E27FC236}">
                  <a16:creationId xmlns:a16="http://schemas.microsoft.com/office/drawing/2014/main" id="{04FCA215-F8CE-AFE8-F67E-3A75F6D07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3901" y="2845698"/>
              <a:ext cx="10838612" cy="3908653"/>
            </a:xfrm>
            <a:prstGeom prst="rect">
              <a:avLst/>
            </a:prstGeom>
          </p:spPr>
        </p:pic>
      </p:grp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30E25E95-4F65-E09F-F98C-725C2A2829A3}"/>
              </a:ext>
            </a:extLst>
          </p:cNvPr>
          <p:cNvSpPr/>
          <p:nvPr/>
        </p:nvSpPr>
        <p:spPr>
          <a:xfrm>
            <a:off x="12192000" y="3234785"/>
            <a:ext cx="2302877" cy="4976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Βέλος: Με γωνία 21">
            <a:extLst>
              <a:ext uri="{FF2B5EF4-FFF2-40B4-BE49-F238E27FC236}">
                <a16:creationId xmlns:a16="http://schemas.microsoft.com/office/drawing/2014/main" id="{461AE3CC-9679-BF92-2224-798FACDEBEFC}"/>
              </a:ext>
            </a:extLst>
          </p:cNvPr>
          <p:cNvSpPr/>
          <p:nvPr/>
        </p:nvSpPr>
        <p:spPr>
          <a:xfrm rot="5400000" flipV="1">
            <a:off x="5828817" y="1591194"/>
            <a:ext cx="4554274" cy="7996823"/>
          </a:xfrm>
          <a:prstGeom prst="bentArrow">
            <a:avLst>
              <a:gd name="adj1" fmla="val 7581"/>
              <a:gd name="adj2" fmla="val 7565"/>
              <a:gd name="adj3" fmla="val 4380"/>
              <a:gd name="adj4" fmla="val 36929"/>
            </a:avLst>
          </a:prstGeom>
          <a:gradFill flip="none" rotWithShape="0">
            <a:gsLst>
              <a:gs pos="0">
                <a:schemeClr val="accent1">
                  <a:lumMod val="5000"/>
                  <a:lumOff val="95000"/>
                </a:schemeClr>
              </a:gs>
              <a:gs pos="21253">
                <a:srgbClr val="F2BF19">
                  <a:alpha val="57000"/>
                </a:srgbClr>
              </a:gs>
              <a:gs pos="59364">
                <a:srgbClr val="B0B89E">
                  <a:alpha val="55000"/>
                </a:srgbClr>
              </a:gs>
              <a:gs pos="48126">
                <a:srgbClr val="C4BA77">
                  <a:alpha val="48000"/>
                </a:srgbClr>
              </a:gs>
              <a:gs pos="36880">
                <a:srgbClr val="D7BC50">
                  <a:alpha val="43000"/>
                </a:srgbClr>
              </a:gs>
              <a:gs pos="5000">
                <a:srgbClr val="FFC000">
                  <a:alpha val="44000"/>
                </a:srgbClr>
              </a:gs>
              <a:gs pos="79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alpha val="37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l-G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Θέση κειμένου 2">
            <a:extLst>
              <a:ext uri="{FF2B5EF4-FFF2-40B4-BE49-F238E27FC236}">
                <a16:creationId xmlns:a16="http://schemas.microsoft.com/office/drawing/2014/main" id="{4FC3E54A-949C-0FD5-7BE5-C0C82F0A73FF}"/>
              </a:ext>
            </a:extLst>
          </p:cNvPr>
          <p:cNvSpPr txBox="1">
            <a:spLocks/>
          </p:cNvSpPr>
          <p:nvPr/>
        </p:nvSpPr>
        <p:spPr>
          <a:xfrm>
            <a:off x="15273652" y="2891522"/>
            <a:ext cx="4581524" cy="2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762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lang="el-GR" b="1" kern="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Τα Έργα του ΤΑΑ</a:t>
            </a:r>
          </a:p>
          <a:p>
            <a:pPr marL="762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lang="el-GR" sz="2200" b="1" u="heavy" kern="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κατά κανόνα </a:t>
            </a:r>
            <a:r>
              <a:rPr lang="el-GR" sz="2200" b="1" kern="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έχουν</a:t>
            </a:r>
            <a:endParaRPr lang="el-GR" sz="2200" b="1" u="heavy" kern="0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lang="el-GR" sz="2200" b="1" kern="0" noProof="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ως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 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Πηγή Χρηματοδότησης</a:t>
            </a:r>
            <a:r>
              <a:rPr lang="el-GR" sz="2200" b="1" kern="0" dirty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l-GR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Roboto Condensed Light"/>
              </a:rPr>
              <a:t>το…</a:t>
            </a:r>
            <a:endParaRPr kumimoji="0" lang="el-GR" sz="22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cs typeface="Arial" panose="020B0604020202020204" pitchFamily="34" charset="0"/>
              <a:sym typeface="Roboto Condensed Light"/>
            </a:endParaRPr>
          </a:p>
        </p:txBody>
      </p:sp>
      <p:sp>
        <p:nvSpPr>
          <p:cNvPr id="24" name="Θέση κειμένου 2">
            <a:extLst>
              <a:ext uri="{FF2B5EF4-FFF2-40B4-BE49-F238E27FC236}">
                <a16:creationId xmlns:a16="http://schemas.microsoft.com/office/drawing/2014/main" id="{CD460533-511E-C40B-5067-5851B75620AF}"/>
              </a:ext>
            </a:extLst>
          </p:cNvPr>
          <p:cNvSpPr txBox="1">
            <a:spLocks/>
          </p:cNvSpPr>
          <p:nvPr/>
        </p:nvSpPr>
        <p:spPr>
          <a:xfrm>
            <a:off x="12736724" y="6865923"/>
            <a:ext cx="7136936" cy="730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762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None/>
              <a:tabLst/>
              <a:defRPr/>
            </a:pPr>
            <a:r>
              <a:rPr lang="el-GR" b="1" kern="0" dirty="0">
                <a:solidFill>
                  <a:srgbClr val="FFC000"/>
                </a:solidFill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</a:rPr>
              <a:t>Πρόγραμμα Δημοσίων Επενδύσεων (ΠΔΕ)</a:t>
            </a:r>
            <a:endParaRPr kumimoji="0" lang="el-GR" sz="220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cs typeface="Arial" panose="020B0604020202020204" pitchFamily="34" charset="0"/>
              <a:sym typeface="Roboto Condensed Light"/>
            </a:endParaRPr>
          </a:p>
        </p:txBody>
      </p:sp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0169A215-1C03-46B2-05F6-EF3584C30F4D}"/>
              </a:ext>
            </a:extLst>
          </p:cNvPr>
          <p:cNvGrpSpPr/>
          <p:nvPr/>
        </p:nvGrpSpPr>
        <p:grpSpPr>
          <a:xfrm>
            <a:off x="13010864" y="7804979"/>
            <a:ext cx="6863346" cy="2500765"/>
            <a:chOff x="13088354" y="7711991"/>
            <a:chExt cx="6863346" cy="2500765"/>
          </a:xfrm>
        </p:grpSpPr>
        <p:sp>
          <p:nvSpPr>
            <p:cNvPr id="28" name="Ορθογώνιο: Στρογγύλεμα γωνιών 27">
              <a:extLst>
                <a:ext uri="{FF2B5EF4-FFF2-40B4-BE49-F238E27FC236}">
                  <a16:creationId xmlns:a16="http://schemas.microsoft.com/office/drawing/2014/main" id="{9C8D4A6B-CD7E-C1CC-3CC0-FA746EC7D292}"/>
                </a:ext>
              </a:extLst>
            </p:cNvPr>
            <p:cNvSpPr/>
            <p:nvPr/>
          </p:nvSpPr>
          <p:spPr>
            <a:xfrm>
              <a:off x="13088354" y="7711991"/>
              <a:ext cx="6863346" cy="250076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l-G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Με τον όρο </a:t>
              </a:r>
              <a:r>
                <a:rPr lang="el-GR" b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Επιλέξιμη Δημόσια Δαπάνη</a:t>
              </a:r>
              <a:r>
                <a:rPr lang="el-GR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l-G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εννοούμε το τμήμα του Π/Υ του Έργου που αποτελεί </a:t>
              </a:r>
              <a:r>
                <a:rPr lang="el-GR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Συνεισφορά του ΤΑΑ</a:t>
              </a:r>
              <a:r>
                <a:rPr lang="el-G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  <a:spcBef>
                  <a:spcPts val="1200"/>
                </a:spcBef>
              </a:pPr>
              <a:r>
                <a:rPr lang="el-G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ποσό της </a:t>
              </a:r>
              <a:r>
                <a:rPr lang="el-GR" b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Μη Επιλέξιμης Δημόσιας Δαπάνης</a:t>
              </a:r>
              <a:r>
                <a:rPr lang="el-GR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l-G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χρηματοδοτείται μεν από το </a:t>
              </a:r>
              <a:r>
                <a:rPr lang="el-GR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Εθνικό σκέλος του ΠΔΕ </a:t>
              </a:r>
            </a:p>
            <a:p>
              <a:pPr algn="ctr">
                <a:lnSpc>
                  <a:spcPct val="150000"/>
                </a:lnSpc>
              </a:pPr>
              <a:r>
                <a:rPr lang="el-G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αλλά </a:t>
              </a:r>
              <a:r>
                <a:rPr lang="el-GR" b="1" u="sng" dirty="0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δεν αποτελεί</a:t>
              </a:r>
              <a:r>
                <a:rPr lang="el-GR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Συνεισφορά του ΤΑΑ</a:t>
              </a:r>
              <a:endParaRPr lang="el-G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751">
              <a:extLst>
                <a:ext uri="{FF2B5EF4-FFF2-40B4-BE49-F238E27FC236}">
                  <a16:creationId xmlns:a16="http://schemas.microsoft.com/office/drawing/2014/main" id="{46674969-A45A-1556-9EAD-A9D07074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391" y="7866743"/>
              <a:ext cx="412854" cy="5039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B2976AA-6C48-2492-917F-7D30828E4008}"/>
              </a:ext>
            </a:extLst>
          </p:cNvPr>
          <p:cNvSpPr/>
          <p:nvPr/>
        </p:nvSpPr>
        <p:spPr>
          <a:xfrm>
            <a:off x="3840964" y="2849195"/>
            <a:ext cx="2030447" cy="351701"/>
          </a:xfrm>
          <a:prstGeom prst="round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44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  <p:bldP spid="22" grpId="0" animBg="1"/>
      <p:bldP spid="23" grpId="0"/>
      <p:bldP spid="24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9271297" cy="10463092"/>
            <a:chOff x="152400" y="152083"/>
            <a:chExt cx="19271297" cy="10463092"/>
          </a:xfrm>
        </p:grpSpPr>
        <p:grpSp>
          <p:nvGrpSpPr>
            <p:cNvPr id="4" name="Ομάδα 3">
              <a:extLst>
                <a:ext uri="{FF2B5EF4-FFF2-40B4-BE49-F238E27FC236}">
                  <a16:creationId xmlns:a16="http://schemas.microsoft.com/office/drawing/2014/main" id="{DAD180D3-4023-D836-B427-E79F131C8980}"/>
                </a:ext>
              </a:extLst>
            </p:cNvPr>
            <p:cNvGrpSpPr/>
            <p:nvPr/>
          </p:nvGrpSpPr>
          <p:grpSpPr>
            <a:xfrm>
              <a:off x="152400" y="152083"/>
              <a:ext cx="19271297" cy="10463092"/>
              <a:chOff x="152400" y="152083"/>
              <a:chExt cx="19271297" cy="10463092"/>
            </a:xfrm>
          </p:grpSpPr>
          <p:sp>
            <p:nvSpPr>
              <p:cNvPr id="13" name="Διαγώνια ρίγα 12">
                <a:extLst>
                  <a:ext uri="{FF2B5EF4-FFF2-40B4-BE49-F238E27FC236}">
                    <a16:creationId xmlns:a16="http://schemas.microsoft.com/office/drawing/2014/main" id="{FE17CC41-A834-300B-870C-4F7C5DF80D53}"/>
                  </a:ext>
                </a:extLst>
              </p:cNvPr>
              <p:cNvSpPr/>
              <p:nvPr/>
            </p:nvSpPr>
            <p:spPr>
              <a:xfrm>
                <a:off x="152400" y="152083"/>
                <a:ext cx="4288790" cy="10463092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object 6">
                <a:extLst>
                  <a:ext uri="{FF2B5EF4-FFF2-40B4-BE49-F238E27FC236}">
                    <a16:creationId xmlns:a16="http://schemas.microsoft.com/office/drawing/2014/main" id="{8BECACD1-8D69-82D9-2BB5-4A79D569B4DD}"/>
                  </a:ext>
                </a:extLst>
              </p:cNvPr>
              <p:cNvGrpSpPr/>
              <p:nvPr/>
            </p:nvGrpSpPr>
            <p:grpSpPr>
              <a:xfrm>
                <a:off x="680402" y="10311010"/>
                <a:ext cx="18743295" cy="304165"/>
                <a:chOff x="680607" y="7633275"/>
                <a:chExt cx="18743295" cy="304165"/>
              </a:xfrm>
            </p:grpSpPr>
            <p:sp>
              <p:nvSpPr>
                <p:cNvPr id="8" name="object 7">
                  <a:extLst>
                    <a:ext uri="{FF2B5EF4-FFF2-40B4-BE49-F238E27FC236}">
                      <a16:creationId xmlns:a16="http://schemas.microsoft.com/office/drawing/2014/main" id="{1FDC37FB-FDBF-5839-2DA4-9619F5F04FBB}"/>
                    </a:ext>
                  </a:extLst>
                </p:cNvPr>
                <p:cNvSpPr/>
                <p:nvPr/>
              </p:nvSpPr>
              <p:spPr>
                <a:xfrm>
                  <a:off x="680607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4BB8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" name="object 8">
                  <a:extLst>
                    <a:ext uri="{FF2B5EF4-FFF2-40B4-BE49-F238E27FC236}">
                      <a16:creationId xmlns:a16="http://schemas.microsoft.com/office/drawing/2014/main" id="{428ACA25-5370-D412-D6F3-F7DB7916D807}"/>
                    </a:ext>
                  </a:extLst>
                </p:cNvPr>
                <p:cNvSpPr/>
                <p:nvPr/>
              </p:nvSpPr>
              <p:spPr>
                <a:xfrm>
                  <a:off x="5366328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13DC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9">
                  <a:extLst>
                    <a:ext uri="{FF2B5EF4-FFF2-40B4-BE49-F238E27FC236}">
                      <a16:creationId xmlns:a16="http://schemas.microsoft.com/office/drawing/2014/main" id="{F6F159EB-9AB6-1ADA-7D7E-3451D1C41867}"/>
                    </a:ext>
                  </a:extLst>
                </p:cNvPr>
                <p:cNvSpPr/>
                <p:nvPr/>
              </p:nvSpPr>
              <p:spPr>
                <a:xfrm>
                  <a:off x="10052050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FFC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2C1920FE-3392-4D65-5E34-840CAFCBFE88}"/>
                    </a:ext>
                  </a:extLst>
                </p:cNvPr>
                <p:cNvSpPr/>
                <p:nvPr/>
              </p:nvSpPr>
              <p:spPr>
                <a:xfrm>
                  <a:off x="14737771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E04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B66833-5565-8D31-7B6F-B58801F33BDA}"/>
              </a:ext>
            </a:extLst>
          </p:cNvPr>
          <p:cNvSpPr txBox="1"/>
          <p:nvPr/>
        </p:nvSpPr>
        <p:spPr>
          <a:xfrm>
            <a:off x="2575560" y="694175"/>
            <a:ext cx="905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 </a:t>
            </a:r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Περιεχόμενα Παρουσίασης</a:t>
            </a:r>
          </a:p>
        </p:txBody>
      </p:sp>
      <p:sp>
        <p:nvSpPr>
          <p:cNvPr id="19" name="Θέση κειμένου 2">
            <a:extLst>
              <a:ext uri="{FF2B5EF4-FFF2-40B4-BE49-F238E27FC236}">
                <a16:creationId xmlns:a16="http://schemas.microsoft.com/office/drawing/2014/main" id="{FAD9A541-E55A-5214-8712-5A2B8D018169}"/>
              </a:ext>
            </a:extLst>
          </p:cNvPr>
          <p:cNvSpPr txBox="1">
            <a:spLocks/>
          </p:cNvSpPr>
          <p:nvPr/>
        </p:nvSpPr>
        <p:spPr>
          <a:xfrm>
            <a:off x="3670608" y="2169336"/>
            <a:ext cx="11843712" cy="7703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>
              <a:lnSpc>
                <a:spcPct val="140000"/>
              </a:lnSpc>
              <a:defRPr/>
            </a:pPr>
            <a:r>
              <a:rPr lang="el-GR" sz="3600" b="1" kern="0" dirty="0">
                <a:solidFill>
                  <a:schemeClr val="bg1"/>
                </a:solidFill>
                <a:latin typeface="Arial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Υλοποίηση Έργων Γενικά</a:t>
            </a:r>
            <a:endParaRPr lang="el-GR" sz="3600" b="1" kern="0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40000"/>
              </a:lnSpc>
              <a:defRPr/>
            </a:pPr>
            <a:r>
              <a:rPr kumimoji="0" lang="el-GR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Roboto Condensed Light"/>
                <a:cs typeface="Roboto Condensed Light"/>
                <a:sym typeface="Roboto Condensed Ligh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Πυρήνας του ΟΠΣ</a:t>
            </a:r>
            <a:endParaRPr kumimoji="0" lang="el-GR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Roboto Condensed Light"/>
              <a:cs typeface="Roboto Condensed Light"/>
              <a:sym typeface="Roboto Condensed Light"/>
            </a:endParaRPr>
          </a:p>
          <a:p>
            <a:pPr>
              <a:lnSpc>
                <a:spcPct val="140000"/>
              </a:lnSpc>
              <a:defRPr/>
            </a:pPr>
            <a:r>
              <a:rPr lang="el-GR" sz="3600" b="1" kern="0" dirty="0">
                <a:solidFill>
                  <a:schemeClr val="bg1"/>
                </a:solidFill>
                <a:latin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Δελτία Αναλυτικά</a:t>
            </a:r>
            <a:endParaRPr lang="el-GR" sz="3600" b="1" kern="0" dirty="0">
              <a:solidFill>
                <a:schemeClr val="bg1"/>
              </a:solidFill>
              <a:latin typeface="Arial"/>
            </a:endParaRPr>
          </a:p>
          <a:p>
            <a:pPr marL="914400" marR="0" lvl="1" indent="-38100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tabLst/>
              <a:defRPr/>
            </a:pPr>
            <a:r>
              <a:rPr lang="el-GR" sz="3200" b="1" kern="0" dirty="0">
                <a:solidFill>
                  <a:schemeClr val="bg1"/>
                </a:solidFill>
                <a:latin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2.2 ΤΔΕ</a:t>
            </a:r>
            <a:endParaRPr lang="el-GR" sz="3200" b="1" kern="0" dirty="0">
              <a:solidFill>
                <a:schemeClr val="bg1"/>
              </a:solidFill>
              <a:latin typeface="Arial"/>
            </a:endParaRPr>
          </a:p>
          <a:p>
            <a:pPr marL="914400" marR="0" lvl="1" indent="-38100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Roboto Condensed Light"/>
                <a:cs typeface="Roboto Condensed Light"/>
                <a:sym typeface="Roboto Condensed Light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3.7 ΔΩΕ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Roboto Condensed Light"/>
              <a:cs typeface="Roboto Condensed Light"/>
              <a:sym typeface="Roboto Condensed Light"/>
            </a:endParaRPr>
          </a:p>
          <a:p>
            <a:pPr marL="914400" marR="0" lvl="1" indent="-38100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tabLst/>
              <a:defRPr/>
            </a:pPr>
            <a:r>
              <a:rPr lang="el-GR" sz="3200" b="1" kern="0" dirty="0">
                <a:solidFill>
                  <a:schemeClr val="bg1"/>
                </a:solidFill>
                <a:latin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3.1 ΠΡΟΕΓΚΡΙΣΗ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Roboto Condensed Light"/>
              <a:cs typeface="Roboto Condensed Light"/>
              <a:sym typeface="Roboto Condensed Light"/>
            </a:endParaRPr>
          </a:p>
          <a:p>
            <a:pPr marL="914400" marR="0" lvl="1" indent="-38100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tabLst/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sym typeface="Roboto Condensed Light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.2 ΤΔΣ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sym typeface="Roboto Condensed Light"/>
            </a:endParaRPr>
          </a:p>
          <a:p>
            <a:pPr marL="914400" marR="0" lvl="1" indent="-38100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tabLst/>
              <a:defRPr/>
            </a:pPr>
            <a:r>
              <a:rPr lang="el-GR" sz="3200" b="1" kern="0" dirty="0">
                <a:solidFill>
                  <a:schemeClr val="bg1"/>
                </a:solidFill>
                <a:latin typeface="Arial"/>
                <a:ea typeface="Roboto Condensed Light"/>
                <a:cs typeface="Roboto Condensed Light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3.4 ΔΕΛΤΙΟ ΠΑΡΑΚΟΛΟΥΘΗΣΗΣ</a:t>
            </a:r>
            <a:endParaRPr lang="el-GR" sz="3200" b="1" kern="0" dirty="0">
              <a:solidFill>
                <a:schemeClr val="bg1"/>
              </a:solidFill>
              <a:latin typeface="Arial"/>
              <a:ea typeface="Roboto Condensed Light"/>
              <a:cs typeface="Roboto Condensed Light"/>
            </a:endParaRPr>
          </a:p>
          <a:p>
            <a:pPr marL="914400" marR="0" lvl="1" indent="-38100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sym typeface="Roboto Condensed Light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3.6 ΔΕΛΤΙΟ ΕΠΙΤΕΥΞΗΣ</a:t>
            </a:r>
            <a:endParaRPr kumimoji="0" lang="el-GR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Roboto Condensed Light"/>
              <a:cs typeface="Roboto Condensed Light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8957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 Ζ. Χρηματοδοτικό Σχέδιο (3/3)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04B087B2-F786-F481-23ED-871E46484581}"/>
              </a:ext>
            </a:extLst>
          </p:cNvPr>
          <p:cNvGrpSpPr/>
          <p:nvPr/>
        </p:nvGrpSpPr>
        <p:grpSpPr>
          <a:xfrm>
            <a:off x="3747265" y="2395103"/>
            <a:ext cx="11735542" cy="4951094"/>
            <a:chOff x="3747265" y="2395103"/>
            <a:chExt cx="10835248" cy="4408653"/>
          </a:xfrm>
          <a:effectLst>
            <a:glow rad="139700">
              <a:schemeClr val="bg1">
                <a:alpha val="40000"/>
              </a:schemeClr>
            </a:glow>
          </a:effectLst>
        </p:grpSpPr>
        <p:pic>
          <p:nvPicPr>
            <p:cNvPr id="2" name="Εικόνα 1">
              <a:extLst>
                <a:ext uri="{FF2B5EF4-FFF2-40B4-BE49-F238E27FC236}">
                  <a16:creationId xmlns:a16="http://schemas.microsoft.com/office/drawing/2014/main" id="{8B0D6549-E3EB-744D-D3F5-D16043BDB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7266" y="2395103"/>
              <a:ext cx="10835247" cy="450595"/>
            </a:xfrm>
            <a:prstGeom prst="rect">
              <a:avLst/>
            </a:prstGeom>
          </p:spPr>
        </p:pic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32B145A6-1923-9C26-BF62-ACF84D3E2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7265" y="2845698"/>
              <a:ext cx="10835247" cy="3958058"/>
            </a:xfrm>
            <a:prstGeom prst="rect">
              <a:avLst/>
            </a:prstGeom>
          </p:spPr>
        </p:pic>
      </p:grpSp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15EBCEBD-430A-7A4F-29EB-7478E7F6CA61}"/>
              </a:ext>
            </a:extLst>
          </p:cNvPr>
          <p:cNvGrpSpPr/>
          <p:nvPr/>
        </p:nvGrpSpPr>
        <p:grpSpPr>
          <a:xfrm>
            <a:off x="5517397" y="7739669"/>
            <a:ext cx="8610518" cy="3072724"/>
            <a:chOff x="5222929" y="7693175"/>
            <a:chExt cx="8610518" cy="3072724"/>
          </a:xfrm>
        </p:grpSpPr>
        <p:sp>
          <p:nvSpPr>
            <p:cNvPr id="11" name="Ορθογώνιο: Στρογγύλεμα γωνιών 10">
              <a:extLst>
                <a:ext uri="{FF2B5EF4-FFF2-40B4-BE49-F238E27FC236}">
                  <a16:creationId xmlns:a16="http://schemas.microsoft.com/office/drawing/2014/main" id="{A2EF21C5-C5A7-85F3-B129-B880AFFF4529}"/>
                </a:ext>
              </a:extLst>
            </p:cNvPr>
            <p:cNvSpPr/>
            <p:nvPr/>
          </p:nvSpPr>
          <p:spPr>
            <a:xfrm>
              <a:off x="5222929" y="7693175"/>
              <a:ext cx="8610518" cy="307272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16 - Ορθογώνιο">
              <a:extLst>
                <a:ext uri="{FF2B5EF4-FFF2-40B4-BE49-F238E27FC236}">
                  <a16:creationId xmlns:a16="http://schemas.microsoft.com/office/drawing/2014/main" id="{95C5347D-0582-A7FD-2BA3-DE866E5C6B4A}"/>
                </a:ext>
              </a:extLst>
            </p:cNvPr>
            <p:cNvSpPr/>
            <p:nvPr/>
          </p:nvSpPr>
          <p:spPr>
            <a:xfrm>
              <a:off x="6754479" y="7885671"/>
              <a:ext cx="7078967" cy="26210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30000"/>
                </a:lnSpc>
              </a:pPr>
              <a:r>
                <a:rPr lang="el-GR" sz="2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Προσοχή! 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Τα έτη που συμπληρώνονται στην </a:t>
              </a:r>
              <a:r>
                <a:rPr lang="el-GR" sz="2400" i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Ετήσια Κατανομή 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οφείλουν </a:t>
              </a:r>
            </a:p>
            <a:p>
              <a:pPr algn="ctr">
                <a:lnSpc>
                  <a:spcPct val="130000"/>
                </a:lnSpc>
              </a:pP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να βρίσκονται σε συμφωνία με τις </a:t>
              </a:r>
            </a:p>
            <a:p>
              <a:pPr algn="ctr">
                <a:lnSpc>
                  <a:spcPct val="130000"/>
                </a:lnSpc>
              </a:pPr>
              <a:r>
                <a:rPr lang="el-GR" sz="24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Ημερομηνίες Έναρξης &amp; Λήξης του Έργου</a:t>
              </a:r>
              <a:r>
                <a:rPr lang="el-GR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όπως δηλώθηκαν στο Τμήμα ΣΤ</a:t>
              </a:r>
            </a:p>
          </p:txBody>
        </p:sp>
        <p:sp>
          <p:nvSpPr>
            <p:cNvPr id="18" name="Google Shape;769;p37">
              <a:extLst>
                <a:ext uri="{FF2B5EF4-FFF2-40B4-BE49-F238E27FC236}">
                  <a16:creationId xmlns:a16="http://schemas.microsoft.com/office/drawing/2014/main" id="{1998ABAE-E9B3-F46E-7E75-8456DC5BAD8D}"/>
                </a:ext>
              </a:extLst>
            </p:cNvPr>
            <p:cNvSpPr/>
            <p:nvPr/>
          </p:nvSpPr>
          <p:spPr>
            <a:xfrm>
              <a:off x="5636721" y="8550149"/>
              <a:ext cx="1289843" cy="1143004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9389604B-6177-6377-B50F-2652C009957D}"/>
              </a:ext>
            </a:extLst>
          </p:cNvPr>
          <p:cNvSpPr/>
          <p:nvPr/>
        </p:nvSpPr>
        <p:spPr>
          <a:xfrm>
            <a:off x="3889090" y="2897321"/>
            <a:ext cx="1676433" cy="372001"/>
          </a:xfrm>
          <a:prstGeom prst="round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4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ΤΔΕ - Ιστορικό μεταβολών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FF8BEE0-612C-E312-F64D-B6F9C920F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567" y="2379007"/>
            <a:ext cx="11824982" cy="6919975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4" name="Θέση κειμένου 2">
            <a:extLst>
              <a:ext uri="{FF2B5EF4-FFF2-40B4-BE49-F238E27FC236}">
                <a16:creationId xmlns:a16="http://schemas.microsoft.com/office/drawing/2014/main" id="{7BF4A264-1273-5F80-EFBA-72B916BD61B0}"/>
              </a:ext>
            </a:extLst>
          </p:cNvPr>
          <p:cNvSpPr txBox="1">
            <a:spLocks/>
          </p:cNvSpPr>
          <p:nvPr/>
        </p:nvSpPr>
        <p:spPr>
          <a:xfrm>
            <a:off x="15471592" y="2786996"/>
            <a:ext cx="4390131" cy="285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3810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Πίνακας</a:t>
            </a:r>
            <a:r>
              <a:rPr kumimoji="0" lang="el-GR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 Μεταβολών Καταστάσεων Δελτίου</a:t>
            </a:r>
            <a:endParaRPr kumimoji="0" lang="el-GR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0000"/>
                </a:solidFill>
              </a:uFill>
              <a:latin typeface="Arial"/>
              <a:ea typeface="Roboto Condensed Light"/>
              <a:cs typeface="Roboto Condensed Light"/>
              <a:sym typeface="Roboto Condensed Light"/>
            </a:endParaRPr>
          </a:p>
          <a:p>
            <a:pPr marL="7620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Αποτυπώνονται οι Ενέργειες</a:t>
            </a:r>
            <a:r>
              <a:rPr kumimoji="0" lang="el-GR" sz="1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 και οι αλλαγές Καταστάσεων &amp; Σχόλια </a:t>
            </a:r>
          </a:p>
          <a:p>
            <a:pPr marL="7620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kumimoji="0" lang="el-GR" sz="1800" b="1" i="0" u="sng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της συγκεκριμένης έκδοσης </a:t>
            </a:r>
          </a:p>
          <a:p>
            <a:pPr marL="7620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kumimoji="0" lang="el-GR" sz="1800" b="1" i="0" u="sng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του ΤΔΕ</a:t>
            </a:r>
            <a:endParaRPr kumimoji="0" lang="el-GR" b="1" i="0" u="sng" strike="noStrike" kern="0" cap="none" spc="0" normalizeH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sym typeface="Roboto Condensed Light"/>
            </a:endParaRPr>
          </a:p>
        </p:txBody>
      </p:sp>
      <p:sp>
        <p:nvSpPr>
          <p:cNvPr id="5" name="Θέση κειμένου 2">
            <a:extLst>
              <a:ext uri="{FF2B5EF4-FFF2-40B4-BE49-F238E27FC236}">
                <a16:creationId xmlns:a16="http://schemas.microsoft.com/office/drawing/2014/main" id="{24C578EA-2C5A-FD55-4AE3-BB066168870A}"/>
              </a:ext>
            </a:extLst>
          </p:cNvPr>
          <p:cNvSpPr txBox="1">
            <a:spLocks/>
          </p:cNvSpPr>
          <p:nvPr/>
        </p:nvSpPr>
        <p:spPr>
          <a:xfrm>
            <a:off x="15381617" y="6599603"/>
            <a:ext cx="4570083" cy="285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marR="0" lvl="0" indent="-3810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tabLst/>
              <a:defRPr/>
            </a:pPr>
            <a:r>
              <a:rPr kumimoji="0" lang="el-GR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Πίνακας</a:t>
            </a:r>
            <a:r>
              <a:rPr kumimoji="0" lang="el-GR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 Μεταβολών Καταστάσεων Έργου</a:t>
            </a:r>
            <a:endParaRPr kumimoji="0" lang="el-GR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FF0000"/>
                </a:solidFill>
              </a:uFill>
              <a:latin typeface="Arial"/>
              <a:ea typeface="Roboto Condensed Light"/>
              <a:cs typeface="Roboto Condensed Light"/>
              <a:sym typeface="Roboto Condensed Light"/>
            </a:endParaRPr>
          </a:p>
          <a:p>
            <a:pPr marL="7620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Αποτυπώνονται οι Ενέργειες</a:t>
            </a:r>
            <a:r>
              <a:rPr kumimoji="0" lang="el-GR" sz="16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 και οι αλλαγές Καταστάσεων &amp; Σχόλια </a:t>
            </a:r>
          </a:p>
          <a:p>
            <a:pPr marL="7620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kumimoji="0" lang="el-GR" sz="1800" b="1" i="0" u="sng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του Έργου (του </a:t>
            </a:r>
            <a:r>
              <a:rPr kumimoji="0" lang="en-US" sz="1800" b="1" i="0" u="sng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sym typeface="Roboto Condensed Light"/>
              </a:rPr>
              <a:t>MIS)</a:t>
            </a:r>
            <a:endParaRPr kumimoji="0" lang="el-GR" b="1" i="0" u="sng" strike="noStrike" kern="0" cap="none" spc="0" normalizeH="0" noProof="0" dirty="0">
              <a:ln>
                <a:noFill/>
              </a:ln>
              <a:solidFill>
                <a:srgbClr val="FFC000"/>
              </a:solidFill>
              <a:effectLst/>
              <a:uLnTx/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sym typeface="Roboto Condensed Light"/>
            </a:endParaRPr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3DEB06CE-70B1-C0CA-4016-573962857EFB}"/>
              </a:ext>
            </a:extLst>
          </p:cNvPr>
          <p:cNvSpPr/>
          <p:nvPr/>
        </p:nvSpPr>
        <p:spPr>
          <a:xfrm>
            <a:off x="3737045" y="3002102"/>
            <a:ext cx="4091502" cy="372001"/>
          </a:xfrm>
          <a:prstGeom prst="round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737DD4DE-A9B6-AC31-73E0-A012606C4150}"/>
              </a:ext>
            </a:extLst>
          </p:cNvPr>
          <p:cNvSpPr/>
          <p:nvPr/>
        </p:nvSpPr>
        <p:spPr>
          <a:xfrm>
            <a:off x="3737045" y="7062702"/>
            <a:ext cx="4091502" cy="372001"/>
          </a:xfrm>
          <a:prstGeom prst="round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896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028DD27B-7F20-37B9-9BFB-86A838CC26DE}"/>
              </a:ext>
            </a:extLst>
          </p:cNvPr>
          <p:cNvGrpSpPr/>
          <p:nvPr/>
        </p:nvGrpSpPr>
        <p:grpSpPr>
          <a:xfrm>
            <a:off x="152400" y="152083"/>
            <a:ext cx="19271297" cy="10463092"/>
            <a:chOff x="152400" y="152083"/>
            <a:chExt cx="19271297" cy="10463092"/>
          </a:xfrm>
        </p:grpSpPr>
        <p:grpSp>
          <p:nvGrpSpPr>
            <p:cNvPr id="4" name="Ομάδα 3">
              <a:extLst>
                <a:ext uri="{FF2B5EF4-FFF2-40B4-BE49-F238E27FC236}">
                  <a16:creationId xmlns:a16="http://schemas.microsoft.com/office/drawing/2014/main" id="{DAD180D3-4023-D836-B427-E79F131C8980}"/>
                </a:ext>
              </a:extLst>
            </p:cNvPr>
            <p:cNvGrpSpPr/>
            <p:nvPr/>
          </p:nvGrpSpPr>
          <p:grpSpPr>
            <a:xfrm>
              <a:off x="152400" y="152083"/>
              <a:ext cx="19271297" cy="10463092"/>
              <a:chOff x="152400" y="152083"/>
              <a:chExt cx="19271297" cy="10463092"/>
            </a:xfrm>
          </p:grpSpPr>
          <p:sp>
            <p:nvSpPr>
              <p:cNvPr id="13" name="Διαγώνια ρίγα 12">
                <a:extLst>
                  <a:ext uri="{FF2B5EF4-FFF2-40B4-BE49-F238E27FC236}">
                    <a16:creationId xmlns:a16="http://schemas.microsoft.com/office/drawing/2014/main" id="{FE17CC41-A834-300B-870C-4F7C5DF80D53}"/>
                  </a:ext>
                </a:extLst>
              </p:cNvPr>
              <p:cNvSpPr/>
              <p:nvPr/>
            </p:nvSpPr>
            <p:spPr>
              <a:xfrm>
                <a:off x="152400" y="152083"/>
                <a:ext cx="4288790" cy="10463092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object 6">
                <a:extLst>
                  <a:ext uri="{FF2B5EF4-FFF2-40B4-BE49-F238E27FC236}">
                    <a16:creationId xmlns:a16="http://schemas.microsoft.com/office/drawing/2014/main" id="{8BECACD1-8D69-82D9-2BB5-4A79D569B4DD}"/>
                  </a:ext>
                </a:extLst>
              </p:cNvPr>
              <p:cNvGrpSpPr/>
              <p:nvPr/>
            </p:nvGrpSpPr>
            <p:grpSpPr>
              <a:xfrm>
                <a:off x="680402" y="10311010"/>
                <a:ext cx="18743295" cy="304165"/>
                <a:chOff x="680607" y="7633275"/>
                <a:chExt cx="18743295" cy="304165"/>
              </a:xfrm>
            </p:grpSpPr>
            <p:sp>
              <p:nvSpPr>
                <p:cNvPr id="8" name="object 7">
                  <a:extLst>
                    <a:ext uri="{FF2B5EF4-FFF2-40B4-BE49-F238E27FC236}">
                      <a16:creationId xmlns:a16="http://schemas.microsoft.com/office/drawing/2014/main" id="{1FDC37FB-FDBF-5839-2DA4-9619F5F04FBB}"/>
                    </a:ext>
                  </a:extLst>
                </p:cNvPr>
                <p:cNvSpPr/>
                <p:nvPr/>
              </p:nvSpPr>
              <p:spPr>
                <a:xfrm>
                  <a:off x="680607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4BB8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" name="object 8">
                  <a:extLst>
                    <a:ext uri="{FF2B5EF4-FFF2-40B4-BE49-F238E27FC236}">
                      <a16:creationId xmlns:a16="http://schemas.microsoft.com/office/drawing/2014/main" id="{428ACA25-5370-D412-D6F3-F7DB7916D807}"/>
                    </a:ext>
                  </a:extLst>
                </p:cNvPr>
                <p:cNvSpPr/>
                <p:nvPr/>
              </p:nvSpPr>
              <p:spPr>
                <a:xfrm>
                  <a:off x="5366328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13DC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9">
                  <a:extLst>
                    <a:ext uri="{FF2B5EF4-FFF2-40B4-BE49-F238E27FC236}">
                      <a16:creationId xmlns:a16="http://schemas.microsoft.com/office/drawing/2014/main" id="{F6F159EB-9AB6-1ADA-7D7E-3451D1C41867}"/>
                    </a:ext>
                  </a:extLst>
                </p:cNvPr>
                <p:cNvSpPr/>
                <p:nvPr/>
              </p:nvSpPr>
              <p:spPr>
                <a:xfrm>
                  <a:off x="10052050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FFC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2C1920FE-3392-4D65-5E34-840CAFCBFE88}"/>
                    </a:ext>
                  </a:extLst>
                </p:cNvPr>
                <p:cNvSpPr/>
                <p:nvPr/>
              </p:nvSpPr>
              <p:spPr>
                <a:xfrm>
                  <a:off x="14737771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E04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" name="Παραλληλόγραμμο 1">
              <a:extLst>
                <a:ext uri="{FF2B5EF4-FFF2-40B4-BE49-F238E27FC236}">
                  <a16:creationId xmlns:a16="http://schemas.microsoft.com/office/drawing/2014/main" id="{E13DE76D-58F8-ED89-B638-87E92D758920}"/>
                </a:ext>
              </a:extLst>
            </p:cNvPr>
            <p:cNvSpPr/>
            <p:nvPr/>
          </p:nvSpPr>
          <p:spPr>
            <a:xfrm>
              <a:off x="152400" y="4434840"/>
              <a:ext cx="14371320" cy="3231515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4D722C-6489-953D-33A8-FC4FD574B9B3}"/>
                </a:ext>
              </a:extLst>
            </p:cNvPr>
            <p:cNvSpPr txBox="1"/>
            <p:nvPr/>
          </p:nvSpPr>
          <p:spPr>
            <a:xfrm>
              <a:off x="1229097" y="1862525"/>
              <a:ext cx="14918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600" b="1" dirty="0">
                  <a:solidFill>
                    <a:schemeClr val="tx2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Δ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C80863-DDEB-9082-082E-B3AC780760A9}"/>
              </a:ext>
            </a:extLst>
          </p:cNvPr>
          <p:cNvSpPr txBox="1"/>
          <p:nvPr/>
        </p:nvSpPr>
        <p:spPr>
          <a:xfrm>
            <a:off x="1696560" y="4581758"/>
            <a:ext cx="11971314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Δελτία Αναλυτικά</a:t>
            </a:r>
            <a:endParaRPr lang="el-G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D689A-22C6-A06A-E873-D4E0D38BC4EB}"/>
              </a:ext>
            </a:extLst>
          </p:cNvPr>
          <p:cNvSpPr txBox="1"/>
          <p:nvPr/>
        </p:nvSpPr>
        <p:spPr>
          <a:xfrm>
            <a:off x="1229098" y="5654675"/>
            <a:ext cx="4427784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ΤΔΕ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 ΔΩΕ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ΠΡΟΕΓΚΡΙΣΗ</a:t>
            </a:r>
            <a:endParaRPr lang="el-GR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DB8AB3-AC6D-1630-53A4-FF673B3D3E26}"/>
              </a:ext>
            </a:extLst>
          </p:cNvPr>
          <p:cNvSpPr txBox="1"/>
          <p:nvPr/>
        </p:nvSpPr>
        <p:spPr>
          <a:xfrm>
            <a:off x="5783017" y="5652095"/>
            <a:ext cx="7111573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ΤΔΣ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ΔΕΛΤΙΟ ΠΑΡΑΚΟΛΟΥΘΗΣΗΣ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ΔΕΛΤΙΟ ΕΠΙΤΕΥΞΗΣ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68647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178F3AB4-3ADE-53DD-E14E-7B5C68D18216}"/>
              </a:ext>
            </a:extLst>
          </p:cNvPr>
          <p:cNvGrpSpPr/>
          <p:nvPr/>
        </p:nvGrpSpPr>
        <p:grpSpPr>
          <a:xfrm>
            <a:off x="3503440" y="2411933"/>
            <a:ext cx="15626122" cy="2377046"/>
            <a:chOff x="0" y="15991"/>
            <a:chExt cx="11691257" cy="1118812"/>
          </a:xfrm>
        </p:grpSpPr>
        <p:sp>
          <p:nvSpPr>
            <p:cNvPr id="20" name="Ορθογώνιο: Στρογγύλεμα γωνιών 19">
              <a:extLst>
                <a:ext uri="{FF2B5EF4-FFF2-40B4-BE49-F238E27FC236}">
                  <a16:creationId xmlns:a16="http://schemas.microsoft.com/office/drawing/2014/main" id="{2B563FA5-43EA-6CC5-4123-98DDD09B66B8}"/>
                </a:ext>
              </a:extLst>
            </p:cNvPr>
            <p:cNvSpPr/>
            <p:nvPr/>
          </p:nvSpPr>
          <p:spPr>
            <a:xfrm>
              <a:off x="0" y="15991"/>
              <a:ext cx="11691257" cy="11188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Ορθογώνιο: Στρογγύλεμα γωνιών 4">
              <a:extLst>
                <a:ext uri="{FF2B5EF4-FFF2-40B4-BE49-F238E27FC236}">
                  <a16:creationId xmlns:a16="http://schemas.microsoft.com/office/drawing/2014/main" id="{C891FE19-2C40-C36A-C0E7-75494A1888D1}"/>
                </a:ext>
              </a:extLst>
            </p:cNvPr>
            <p:cNvSpPr txBox="1"/>
            <p:nvPr/>
          </p:nvSpPr>
          <p:spPr>
            <a:xfrm>
              <a:off x="54616" y="70607"/>
              <a:ext cx="11582025" cy="100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l-GR" sz="3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Δημιουργείται από τον </a:t>
              </a:r>
              <a:r>
                <a:rPr lang="el-GR" sz="3600" b="1" kern="1200" dirty="0">
                  <a:latin typeface="Arial Black" panose="020B0A04020102020204" pitchFamily="34" charset="0"/>
                </a:rPr>
                <a:t>Φορέα Υλοποίησης (ΦΥ) </a:t>
              </a:r>
            </a:p>
            <a:p>
              <a:pPr marL="0" lvl="0" indent="0" algn="ctr" defTabSz="889000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l-GR" sz="3600" dirty="0">
                  <a:latin typeface="Arial" panose="020B0604020202020204" pitchFamily="34" charset="0"/>
                  <a:cs typeface="Arial" panose="020B0604020202020204" pitchFamily="34" charset="0"/>
                </a:rPr>
                <a:t>Υποβάλλεται από το </a:t>
              </a:r>
              <a:r>
                <a:rPr lang="el-GR" sz="3600" b="1" dirty="0">
                  <a:solidFill>
                    <a:srgbClr val="00B0F0"/>
                  </a:solidFill>
                  <a:effectLst>
                    <a:glow rad="101600">
                      <a:srgbClr val="FF0000">
                        <a:alpha val="40000"/>
                      </a:srgbClr>
                    </a:glow>
                  </a:effectLst>
                  <a:latin typeface="Arial Black" panose="020B0A04020102020204" pitchFamily="34" charset="0"/>
                </a:rPr>
                <a:t>Υπουργείο Ευθύνης (ΥΕ)</a:t>
              </a:r>
            </a:p>
            <a:p>
              <a:pPr marL="0" lvl="0" indent="0" algn="ctr" defTabSz="889000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l-GR" sz="3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κατά την </a:t>
              </a:r>
              <a:r>
                <a:rPr lang="el-GR" sz="3600" kern="1200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ένταξη του έργου </a:t>
              </a:r>
              <a:r>
                <a:rPr lang="el-GR" sz="3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και μέχρι την υπογραφή της Σύμβασης </a:t>
              </a:r>
            </a:p>
          </p:txBody>
        </p:sp>
      </p:grp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9074E0DB-F435-8A25-7AC0-774BAD39C3BA}"/>
              </a:ext>
            </a:extLst>
          </p:cNvPr>
          <p:cNvGrpSpPr/>
          <p:nvPr/>
        </p:nvGrpSpPr>
        <p:grpSpPr>
          <a:xfrm>
            <a:off x="2154264" y="6033770"/>
            <a:ext cx="5379812" cy="2577130"/>
            <a:chOff x="488382" y="329083"/>
            <a:chExt cx="3116770" cy="1979149"/>
          </a:xfrm>
        </p:grpSpPr>
        <p:sp>
          <p:nvSpPr>
            <p:cNvPr id="23" name="Ορθογώνιο: Στρογγύλεμα γωνιών 22">
              <a:extLst>
                <a:ext uri="{FF2B5EF4-FFF2-40B4-BE49-F238E27FC236}">
                  <a16:creationId xmlns:a16="http://schemas.microsoft.com/office/drawing/2014/main" id="{54F37D4E-9BAB-28CA-281A-BC734D5DA43F}"/>
                </a:ext>
              </a:extLst>
            </p:cNvPr>
            <p:cNvSpPr/>
            <p:nvPr/>
          </p:nvSpPr>
          <p:spPr>
            <a:xfrm>
              <a:off x="488382" y="329083"/>
              <a:ext cx="3116770" cy="197914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Ορθογώνιο: Στρογγύλεμα γωνιών 4">
              <a:extLst>
                <a:ext uri="{FF2B5EF4-FFF2-40B4-BE49-F238E27FC236}">
                  <a16:creationId xmlns:a16="http://schemas.microsoft.com/office/drawing/2014/main" id="{424C4F84-E00A-DF5E-8635-68D9BE13D690}"/>
                </a:ext>
              </a:extLst>
            </p:cNvPr>
            <p:cNvSpPr txBox="1"/>
            <p:nvPr/>
          </p:nvSpPr>
          <p:spPr>
            <a:xfrm>
              <a:off x="546349" y="387050"/>
              <a:ext cx="3000836" cy="186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Ο ΦΥ ενημερώνει το ΔΩΕ </a:t>
              </a:r>
            </a:p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b="1" kern="120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μια φορά τον μήνα</a:t>
              </a:r>
              <a:r>
                <a:rPr lang="el-GR" sz="2800" kern="1200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αλλά και </a:t>
              </a:r>
              <a:r>
                <a:rPr lang="el-GR" sz="2800" b="1" kern="1200" dirty="0">
                  <a:latin typeface="Arial Black" panose="020B0A04020102020204" pitchFamily="34" charset="0"/>
                  <a:cs typeface="Arial" panose="020B0604020202020204" pitchFamily="34" charset="0"/>
                </a:rPr>
                <a:t>κάθε φορά που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… </a:t>
              </a:r>
              <a:endParaRPr lang="en-US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3D97DF72-CDD5-D917-5FA2-E15A3185273E}"/>
              </a:ext>
            </a:extLst>
          </p:cNvPr>
          <p:cNvGrpSpPr/>
          <p:nvPr/>
        </p:nvGrpSpPr>
        <p:grpSpPr>
          <a:xfrm>
            <a:off x="8138612" y="5238178"/>
            <a:ext cx="10525787" cy="2325298"/>
            <a:chOff x="4516566" y="329174"/>
            <a:chExt cx="3116770" cy="1979149"/>
          </a:xfrm>
        </p:grpSpPr>
        <p:sp>
          <p:nvSpPr>
            <p:cNvPr id="26" name="Ορθογώνιο: Στρογγύλεμα γωνιών 25">
              <a:extLst>
                <a:ext uri="{FF2B5EF4-FFF2-40B4-BE49-F238E27FC236}">
                  <a16:creationId xmlns:a16="http://schemas.microsoft.com/office/drawing/2014/main" id="{91923D03-BB3F-447A-AA11-E34CF81AE644}"/>
                </a:ext>
              </a:extLst>
            </p:cNvPr>
            <p:cNvSpPr/>
            <p:nvPr/>
          </p:nvSpPr>
          <p:spPr>
            <a:xfrm>
              <a:off x="4516566" y="329174"/>
              <a:ext cx="3116770" cy="1979149"/>
            </a:xfrm>
            <a:prstGeom prst="roundRect">
              <a:avLst>
                <a:gd name="adj" fmla="val 10000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Ορθογώνιο: Στρογγύλεμα γωνιών 4">
              <a:extLst>
                <a:ext uri="{FF2B5EF4-FFF2-40B4-BE49-F238E27FC236}">
                  <a16:creationId xmlns:a16="http://schemas.microsoft.com/office/drawing/2014/main" id="{5EBE9340-3ECA-0F25-3AE5-5CAF09B8E029}"/>
                </a:ext>
              </a:extLst>
            </p:cNvPr>
            <p:cNvSpPr txBox="1"/>
            <p:nvPr/>
          </p:nvSpPr>
          <p:spPr>
            <a:xfrm>
              <a:off x="4574533" y="387141"/>
              <a:ext cx="3000836" cy="186321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✓ μία ενέργεια </a:t>
              </a:r>
              <a:r>
                <a:rPr lang="el-GR" sz="2800" b="1" kern="1200" dirty="0">
                  <a:latin typeface="Arial Black" panose="020B0A04020102020204" pitchFamily="34" charset="0"/>
                  <a:cs typeface="Arial" panose="020B0604020202020204" pitchFamily="34" charset="0"/>
                </a:rPr>
                <a:t>δεν επιτυγχάνεται 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εντός της προβλεπόμενης χρονικής προθεσμίας ώστε να δηλώνεται </a:t>
              </a:r>
            </a:p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η </a:t>
              </a:r>
              <a:r>
                <a:rPr lang="el-GR" sz="2800" b="1" kern="12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νέα εκτιμώμενη ημερομηνία ολοκλήρωσής 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της </a:t>
              </a:r>
              <a:endParaRPr lang="en-US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DA9E2421-E5CE-96B6-21F2-61527C76D33F}"/>
              </a:ext>
            </a:extLst>
          </p:cNvPr>
          <p:cNvGrpSpPr/>
          <p:nvPr/>
        </p:nvGrpSpPr>
        <p:grpSpPr>
          <a:xfrm>
            <a:off x="8138612" y="7882196"/>
            <a:ext cx="10525787" cy="2325298"/>
            <a:chOff x="4516566" y="329174"/>
            <a:chExt cx="3116770" cy="1979149"/>
          </a:xfrm>
        </p:grpSpPr>
        <p:sp>
          <p:nvSpPr>
            <p:cNvPr id="29" name="Ορθογώνιο: Στρογγύλεμα γωνιών 28">
              <a:extLst>
                <a:ext uri="{FF2B5EF4-FFF2-40B4-BE49-F238E27FC236}">
                  <a16:creationId xmlns:a16="http://schemas.microsoft.com/office/drawing/2014/main" id="{2A9EABD1-FC50-A3E5-14D3-A5D05515E64F}"/>
                </a:ext>
              </a:extLst>
            </p:cNvPr>
            <p:cNvSpPr/>
            <p:nvPr/>
          </p:nvSpPr>
          <p:spPr>
            <a:xfrm>
              <a:off x="4516566" y="329174"/>
              <a:ext cx="3116770" cy="1979149"/>
            </a:xfrm>
            <a:prstGeom prst="roundRect">
              <a:avLst>
                <a:gd name="adj" fmla="val 10000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Ορθογώνιο: Στρογγύλεμα γωνιών 4">
              <a:extLst>
                <a:ext uri="{FF2B5EF4-FFF2-40B4-BE49-F238E27FC236}">
                  <a16:creationId xmlns:a16="http://schemas.microsoft.com/office/drawing/2014/main" id="{CFA40064-807B-FA43-315D-8477D662C898}"/>
                </a:ext>
              </a:extLst>
            </p:cNvPr>
            <p:cNvSpPr txBox="1"/>
            <p:nvPr/>
          </p:nvSpPr>
          <p:spPr>
            <a:xfrm>
              <a:off x="4574533" y="387141"/>
              <a:ext cx="3000836" cy="186321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✓ 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μία ενέργεια </a:t>
              </a: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παρουσιάζει </a:t>
              </a:r>
              <a:r>
                <a:rPr lang="el-GR" sz="28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πρόβλημα ή εμπλοκή</a:t>
              </a:r>
              <a:r>
                <a:rPr lang="el-GR" sz="2800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 algn="ctr">
                <a:lnSpc>
                  <a:spcPct val="150000"/>
                </a:lnSpc>
              </a:pP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στην υλοποίησή της ώστε να δηλώνονται</a:t>
              </a:r>
            </a:p>
            <a:p>
              <a:pPr lvl="0" algn="ctr">
                <a:lnSpc>
                  <a:spcPct val="150000"/>
                </a:lnSpc>
              </a:pP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οι </a:t>
              </a:r>
              <a:r>
                <a:rPr lang="el-GR" sz="2800" b="1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προτεινόμενες διορθωτικές ενέργειες </a:t>
              </a: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της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ΔΩΕ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Πότε?</a:t>
            </a: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2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Βέλος: Κάτω 38">
            <a:extLst>
              <a:ext uri="{FF2B5EF4-FFF2-40B4-BE49-F238E27FC236}">
                <a16:creationId xmlns:a16="http://schemas.microsoft.com/office/drawing/2014/main" id="{AE7DF055-0520-DB90-5329-3D25008937DC}"/>
              </a:ext>
            </a:extLst>
          </p:cNvPr>
          <p:cNvSpPr/>
          <p:nvPr/>
        </p:nvSpPr>
        <p:spPr>
          <a:xfrm>
            <a:off x="4892566" y="5141997"/>
            <a:ext cx="1105278" cy="1416486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rgbClr val="FFC000"/>
              </a:gs>
              <a:gs pos="79000">
                <a:schemeClr val="tx2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B66833-5565-8D31-7B6F-B58801F33BDA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ΔΩΕ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(1/3)</a:t>
            </a: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B8AA3041-222E-479F-1212-EA4B4E186A18}"/>
              </a:ext>
            </a:extLst>
          </p:cNvPr>
          <p:cNvGrpSpPr>
            <a:grpSpLocks noChangeAspect="1"/>
          </p:cNvGrpSpPr>
          <p:nvPr/>
        </p:nvGrpSpPr>
        <p:grpSpPr>
          <a:xfrm>
            <a:off x="3832118" y="2594119"/>
            <a:ext cx="7484403" cy="2271984"/>
            <a:chOff x="3799286" y="2222149"/>
            <a:chExt cx="11880000" cy="3606324"/>
          </a:xfrm>
          <a:effectLst>
            <a:glow rad="139700">
              <a:schemeClr val="bg1">
                <a:alpha val="40000"/>
              </a:schemeClr>
            </a:glow>
          </a:effectLst>
        </p:grpSpPr>
        <p:pic>
          <p:nvPicPr>
            <p:cNvPr id="2" name="Εικόνα 1">
              <a:extLst>
                <a:ext uri="{FF2B5EF4-FFF2-40B4-BE49-F238E27FC236}">
                  <a16:creationId xmlns:a16="http://schemas.microsoft.com/office/drawing/2014/main" id="{9F905272-7213-6E3B-E78A-5C2630229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2792"/>
            <a:stretch/>
          </p:blipFill>
          <p:spPr>
            <a:xfrm>
              <a:off x="3799286" y="2222149"/>
              <a:ext cx="11880000" cy="1357934"/>
            </a:xfrm>
            <a:prstGeom prst="rect">
              <a:avLst/>
            </a:prstGeom>
            <a:effectLst/>
          </p:spPr>
        </p:pic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1EEBC8CA-85CC-7685-2029-BDC750375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34" r="3609" b="8289"/>
            <a:stretch/>
          </p:blipFill>
          <p:spPr>
            <a:xfrm>
              <a:off x="3799286" y="3580083"/>
              <a:ext cx="11880000" cy="2248390"/>
            </a:xfrm>
            <a:prstGeom prst="rect">
              <a:avLst/>
            </a:prstGeom>
          </p:spPr>
        </p:pic>
      </p:grpSp>
      <p:sp>
        <p:nvSpPr>
          <p:cNvPr id="42" name="Βέλος: Με γωνία προς τα επάνω 41">
            <a:extLst>
              <a:ext uri="{FF2B5EF4-FFF2-40B4-BE49-F238E27FC236}">
                <a16:creationId xmlns:a16="http://schemas.microsoft.com/office/drawing/2014/main" id="{ECBB859E-84B4-AA2C-7F4E-F3FB79AE74C0}"/>
              </a:ext>
            </a:extLst>
          </p:cNvPr>
          <p:cNvSpPr/>
          <p:nvPr/>
        </p:nvSpPr>
        <p:spPr>
          <a:xfrm>
            <a:off x="16335212" y="5889351"/>
            <a:ext cx="1952787" cy="2464230"/>
          </a:xfrm>
          <a:prstGeom prst="bentUpArrow">
            <a:avLst>
              <a:gd name="adj1" fmla="val 25000"/>
              <a:gd name="adj2" fmla="val 31843"/>
              <a:gd name="adj3" fmla="val 3763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rgbClr val="FFC000"/>
              </a:gs>
              <a:gs pos="79000">
                <a:schemeClr val="tx2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9" name="Ορθογώνιο: Στρογγύλεμα γωνιών 68">
            <a:extLst>
              <a:ext uri="{FF2B5EF4-FFF2-40B4-BE49-F238E27FC236}">
                <a16:creationId xmlns:a16="http://schemas.microsoft.com/office/drawing/2014/main" id="{4DDFC0FB-F6AF-4365-7DA4-BBC2EAC1FFE6}"/>
              </a:ext>
            </a:extLst>
          </p:cNvPr>
          <p:cNvSpPr/>
          <p:nvPr/>
        </p:nvSpPr>
        <p:spPr>
          <a:xfrm>
            <a:off x="4711485" y="3398296"/>
            <a:ext cx="1627322" cy="14164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AC45078E-7387-E9AE-9060-C305F6BC0C4B}"/>
              </a:ext>
            </a:extLst>
          </p:cNvPr>
          <p:cNvGrpSpPr/>
          <p:nvPr/>
        </p:nvGrpSpPr>
        <p:grpSpPr>
          <a:xfrm>
            <a:off x="2663591" y="6772008"/>
            <a:ext cx="13378044" cy="4241671"/>
            <a:chOff x="4259028" y="4129486"/>
            <a:chExt cx="13028978" cy="3960000"/>
          </a:xfrm>
        </p:grpSpPr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25E3DA9E-16CF-2F08-C33C-12C0B5B98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190" y="4129486"/>
              <a:ext cx="12825170" cy="396000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7" name="Ορθογώνιο: Στρογγύλεμα γωνιών 6">
              <a:extLst>
                <a:ext uri="{FF2B5EF4-FFF2-40B4-BE49-F238E27FC236}">
                  <a16:creationId xmlns:a16="http://schemas.microsoft.com/office/drawing/2014/main" id="{645E90FE-D6AB-C65F-05AD-116C21233948}"/>
                </a:ext>
              </a:extLst>
            </p:cNvPr>
            <p:cNvSpPr/>
            <p:nvPr/>
          </p:nvSpPr>
          <p:spPr>
            <a:xfrm>
              <a:off x="14726821" y="4470970"/>
              <a:ext cx="1319277" cy="55633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Ορθογώνιο: Στρογγύλεμα γωνιών 9">
              <a:extLst>
                <a:ext uri="{FF2B5EF4-FFF2-40B4-BE49-F238E27FC236}">
                  <a16:creationId xmlns:a16="http://schemas.microsoft.com/office/drawing/2014/main" id="{4952D51B-40EA-B1BC-5372-27F254AA7180}"/>
                </a:ext>
              </a:extLst>
            </p:cNvPr>
            <p:cNvSpPr/>
            <p:nvPr/>
          </p:nvSpPr>
          <p:spPr>
            <a:xfrm>
              <a:off x="16088663" y="4855762"/>
              <a:ext cx="1199343" cy="50575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Ορθογώνιο: Στρογγύλεμα γωνιών 10">
              <a:extLst>
                <a:ext uri="{FF2B5EF4-FFF2-40B4-BE49-F238E27FC236}">
                  <a16:creationId xmlns:a16="http://schemas.microsoft.com/office/drawing/2014/main" id="{045F3055-B836-DF25-84B8-311F695F9E2D}"/>
                </a:ext>
              </a:extLst>
            </p:cNvPr>
            <p:cNvSpPr/>
            <p:nvPr/>
          </p:nvSpPr>
          <p:spPr>
            <a:xfrm>
              <a:off x="4259028" y="7490012"/>
              <a:ext cx="991193" cy="50575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11DAF87D-7279-A7E8-19A1-901FBA12D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2738" y="3522537"/>
            <a:ext cx="7918546" cy="200403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0C2B551-69D6-609E-EF30-770CDD3277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E65F5B8E-8051-3021-D313-343574A4873A}"/>
              </a:ext>
            </a:extLst>
          </p:cNvPr>
          <p:cNvGrpSpPr/>
          <p:nvPr/>
        </p:nvGrpSpPr>
        <p:grpSpPr>
          <a:xfrm>
            <a:off x="3825758" y="2286317"/>
            <a:ext cx="15925526" cy="7291636"/>
            <a:chOff x="3825758" y="2286317"/>
            <a:chExt cx="15925526" cy="7291636"/>
          </a:xfrm>
        </p:grpSpPr>
        <p:pic>
          <p:nvPicPr>
            <p:cNvPr id="32" name="Εικόνα 31">
              <a:extLst>
                <a:ext uri="{FF2B5EF4-FFF2-40B4-BE49-F238E27FC236}">
                  <a16:creationId xmlns:a16="http://schemas.microsoft.com/office/drawing/2014/main" id="{A21B4DF2-1CAF-44D0-E53F-198F69B3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679" t="11001" r="16998" b="32502"/>
            <a:stretch/>
          </p:blipFill>
          <p:spPr>
            <a:xfrm>
              <a:off x="3825758" y="2867168"/>
              <a:ext cx="13563339" cy="6710785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37" name="Ορθογώνιο: Στρογγύλεμα γωνιών 36">
              <a:extLst>
                <a:ext uri="{FF2B5EF4-FFF2-40B4-BE49-F238E27FC236}">
                  <a16:creationId xmlns:a16="http://schemas.microsoft.com/office/drawing/2014/main" id="{9DC88C67-6828-D235-5942-601513EC3628}"/>
                </a:ext>
              </a:extLst>
            </p:cNvPr>
            <p:cNvSpPr/>
            <p:nvPr/>
          </p:nvSpPr>
          <p:spPr>
            <a:xfrm>
              <a:off x="15878007" y="2286317"/>
              <a:ext cx="3873277" cy="180334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Δημιουργία νέου ΔΩΕ </a:t>
              </a:r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με επιλογή του MIS</a:t>
              </a:r>
              <a:endPara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ΔΩΕ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(2/3)</a:t>
            </a:r>
          </a:p>
        </p:txBody>
      </p:sp>
      <p:sp>
        <p:nvSpPr>
          <p:cNvPr id="34" name="Ορθογώνιο: Στρογγύλεμα γωνιών 33">
            <a:extLst>
              <a:ext uri="{FF2B5EF4-FFF2-40B4-BE49-F238E27FC236}">
                <a16:creationId xmlns:a16="http://schemas.microsoft.com/office/drawing/2014/main" id="{34C6A4D2-D416-86BA-82C0-376E35F9C9B4}"/>
              </a:ext>
            </a:extLst>
          </p:cNvPr>
          <p:cNvSpPr/>
          <p:nvPr/>
        </p:nvSpPr>
        <p:spPr>
          <a:xfrm>
            <a:off x="4477393" y="3815628"/>
            <a:ext cx="10917663" cy="80529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35" name="Ορθογώνιο: Στρογγύλεμα γωνιών 34">
            <a:extLst>
              <a:ext uri="{FF2B5EF4-FFF2-40B4-BE49-F238E27FC236}">
                <a16:creationId xmlns:a16="http://schemas.microsoft.com/office/drawing/2014/main" id="{B3902475-1CAF-8388-128F-A02142128DB1}"/>
              </a:ext>
            </a:extLst>
          </p:cNvPr>
          <p:cNvSpPr/>
          <p:nvPr/>
        </p:nvSpPr>
        <p:spPr>
          <a:xfrm>
            <a:off x="3992613" y="6857849"/>
            <a:ext cx="13259525" cy="133470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Ορθογώνιο: Στρογγύλεμα γωνιών 35">
            <a:extLst>
              <a:ext uri="{FF2B5EF4-FFF2-40B4-BE49-F238E27FC236}">
                <a16:creationId xmlns:a16="http://schemas.microsoft.com/office/drawing/2014/main" id="{2141C0CA-65DA-EF43-E7C7-31A34BB2B510}"/>
              </a:ext>
            </a:extLst>
          </p:cNvPr>
          <p:cNvSpPr/>
          <p:nvPr/>
        </p:nvSpPr>
        <p:spPr>
          <a:xfrm>
            <a:off x="4477393" y="4992498"/>
            <a:ext cx="6291536" cy="1283748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9" name="Εικόνα 38">
            <a:extLst>
              <a:ext uri="{FF2B5EF4-FFF2-40B4-BE49-F238E27FC236}">
                <a16:creationId xmlns:a16="http://schemas.microsoft.com/office/drawing/2014/main" id="{633B388B-ED8F-BF1C-D9C6-3259B142B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ΔΩΕ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(3/3)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A0C1BF0-3942-7014-6F49-4B4E5A2FE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883" y="2390959"/>
            <a:ext cx="13298212" cy="652743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17" name="Ομάδα 16">
            <a:extLst>
              <a:ext uri="{FF2B5EF4-FFF2-40B4-BE49-F238E27FC236}">
                <a16:creationId xmlns:a16="http://schemas.microsoft.com/office/drawing/2014/main" id="{E192ABA2-8AF9-C9AD-CCEF-3896CA850742}"/>
              </a:ext>
            </a:extLst>
          </p:cNvPr>
          <p:cNvGrpSpPr/>
          <p:nvPr/>
        </p:nvGrpSpPr>
        <p:grpSpPr>
          <a:xfrm>
            <a:off x="4325426" y="9536438"/>
            <a:ext cx="12569125" cy="1383034"/>
            <a:chOff x="4325426" y="9536438"/>
            <a:chExt cx="12569125" cy="1383034"/>
          </a:xfrm>
        </p:grpSpPr>
        <p:grpSp>
          <p:nvGrpSpPr>
            <p:cNvPr id="15" name="Ομάδα 14">
              <a:extLst>
                <a:ext uri="{FF2B5EF4-FFF2-40B4-BE49-F238E27FC236}">
                  <a16:creationId xmlns:a16="http://schemas.microsoft.com/office/drawing/2014/main" id="{C56B2EFC-8765-5F2B-C944-0122080B1C18}"/>
                </a:ext>
              </a:extLst>
            </p:cNvPr>
            <p:cNvGrpSpPr/>
            <p:nvPr/>
          </p:nvGrpSpPr>
          <p:grpSpPr>
            <a:xfrm>
              <a:off x="4325426" y="9536438"/>
              <a:ext cx="12569125" cy="1383034"/>
              <a:chOff x="5517396" y="7739669"/>
              <a:chExt cx="12569125" cy="1143004"/>
            </a:xfrm>
          </p:grpSpPr>
          <p:sp>
            <p:nvSpPr>
              <p:cNvPr id="9" name="Ορθογώνιο: Στρογγύλεμα γωνιών 8">
                <a:extLst>
                  <a:ext uri="{FF2B5EF4-FFF2-40B4-BE49-F238E27FC236}">
                    <a16:creationId xmlns:a16="http://schemas.microsoft.com/office/drawing/2014/main" id="{393AA7D0-31C4-DE6C-3C54-803CF4D8E6AA}"/>
                  </a:ext>
                </a:extLst>
              </p:cNvPr>
              <p:cNvSpPr/>
              <p:nvPr/>
            </p:nvSpPr>
            <p:spPr>
              <a:xfrm>
                <a:off x="5517396" y="7739669"/>
                <a:ext cx="12569125" cy="114300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0" name="16 - Ορθογώνιο">
                <a:extLst>
                  <a:ext uri="{FF2B5EF4-FFF2-40B4-BE49-F238E27FC236}">
                    <a16:creationId xmlns:a16="http://schemas.microsoft.com/office/drawing/2014/main" id="{03264FD1-4023-0B92-FCA6-11FB4C1F2922}"/>
                  </a:ext>
                </a:extLst>
              </p:cNvPr>
              <p:cNvSpPr/>
              <p:nvPr/>
            </p:nvSpPr>
            <p:spPr>
              <a:xfrm>
                <a:off x="7048947" y="8021823"/>
                <a:ext cx="10602223" cy="7778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30000"/>
                  </a:lnSpc>
                </a:pPr>
                <a:r>
                  <a:rPr lang="el-GR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Προσοχή! </a:t>
                </a:r>
                <a:r>
                  <a:rPr lang="el-GR" sz="28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Το Τμήμα Β δεν συμπληρώνεται για έργα του ΤΑΑ</a:t>
                </a:r>
                <a:endParaRPr lang="el-GR" sz="2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Google Shape;769;p37">
              <a:extLst>
                <a:ext uri="{FF2B5EF4-FFF2-40B4-BE49-F238E27FC236}">
                  <a16:creationId xmlns:a16="http://schemas.microsoft.com/office/drawing/2014/main" id="{C3E9AADE-9765-3FB5-BA5F-532B2EEAAB6E}"/>
                </a:ext>
              </a:extLst>
            </p:cNvPr>
            <p:cNvSpPr/>
            <p:nvPr/>
          </p:nvSpPr>
          <p:spPr>
            <a:xfrm>
              <a:off x="4849259" y="9769693"/>
              <a:ext cx="880980" cy="780687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AB38B248-905A-4644-478E-F35BDF870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cxnSp>
        <p:nvCxnSpPr>
          <p:cNvPr id="34" name="Ευθεία γραμμή σύνδεσης 33">
            <a:extLst>
              <a:ext uri="{FF2B5EF4-FFF2-40B4-BE49-F238E27FC236}">
                <a16:creationId xmlns:a16="http://schemas.microsoft.com/office/drawing/2014/main" id="{B5DD6A6B-3C45-5C4F-1280-7313677E3163}"/>
              </a:ext>
            </a:extLst>
          </p:cNvPr>
          <p:cNvCxnSpPr/>
          <p:nvPr/>
        </p:nvCxnSpPr>
        <p:spPr>
          <a:xfrm>
            <a:off x="4684295" y="4973052"/>
            <a:ext cx="2839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76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ΔΩΕ – Τμήμα Δ. Αδειοδοτήσεις - Εγκρίσεις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75FA52B-894F-8793-828F-CE822BA46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352" y="2524089"/>
            <a:ext cx="14982318" cy="235560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71979758-1491-F291-E7F6-2BBAD8B35FAC}"/>
              </a:ext>
            </a:extLst>
          </p:cNvPr>
          <p:cNvSpPr/>
          <p:nvPr/>
        </p:nvSpPr>
        <p:spPr>
          <a:xfrm>
            <a:off x="17087284" y="3202839"/>
            <a:ext cx="1531420" cy="6050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D4EAD9B2-7EEC-A4D0-A855-6C1AA9250DF2}"/>
              </a:ext>
            </a:extLst>
          </p:cNvPr>
          <p:cNvSpPr/>
          <p:nvPr/>
        </p:nvSpPr>
        <p:spPr>
          <a:xfrm>
            <a:off x="2033323" y="6213171"/>
            <a:ext cx="5545348" cy="2355602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lvl="0" indent="0" algn="ctr" defTabSz="755650" rtl="0">
              <a:lnSpc>
                <a:spcPct val="150000"/>
              </a:lnSpc>
              <a:spcBef>
                <a:spcPct val="0"/>
              </a:spcBef>
              <a:buNone/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Ο ΦΥ ενημερώνει για τις </a:t>
            </a:r>
          </a:p>
          <a:p>
            <a:pPr marL="0" lvl="0" indent="0" algn="ctr" defTabSz="755650" rtl="0">
              <a:lnSpc>
                <a:spcPct val="150000"/>
              </a:lnSpc>
              <a:spcBef>
                <a:spcPct val="0"/>
              </a:spcBef>
              <a:buNone/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διαδοχικές Ενέργειες Ωρίμανσης </a:t>
            </a:r>
          </a:p>
          <a:p>
            <a:pPr marL="0" lvl="0" indent="0" algn="ctr" defTabSz="755650" rtl="0">
              <a:lnSpc>
                <a:spcPct val="150000"/>
              </a:lnSpc>
              <a:spcBef>
                <a:spcPct val="0"/>
              </a:spcBef>
              <a:buNone/>
            </a:pPr>
            <a:r>
              <a:rPr lang="el-GR" sz="2800" u="heavy" kern="12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</a:rPr>
              <a:t>του κάθε Υποέργου</a:t>
            </a:r>
            <a:r>
              <a:rPr lang="el-GR" sz="2800" u="heavy" kern="1200" dirty="0"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u="heavy" kern="1200" dirty="0">
              <a:uFill>
                <a:solidFill>
                  <a:srgbClr val="FF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l-GR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86F70E-01C3-1110-C7AF-2D683A6336BB}"/>
              </a:ext>
            </a:extLst>
          </p:cNvPr>
          <p:cNvSpPr txBox="1"/>
          <p:nvPr/>
        </p:nvSpPr>
        <p:spPr>
          <a:xfrm>
            <a:off x="7982761" y="5265951"/>
            <a:ext cx="9209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Ομάδες ΕΝΕΡΓΕΙΩΝ ΩΡΙΜΑΝΣΗΣ</a:t>
            </a:r>
          </a:p>
        </p:txBody>
      </p:sp>
      <p:sp>
        <p:nvSpPr>
          <p:cNvPr id="22" name="Ελεύθερη σχεδίαση: Σχήμα 21">
            <a:extLst>
              <a:ext uri="{FF2B5EF4-FFF2-40B4-BE49-F238E27FC236}">
                <a16:creationId xmlns:a16="http://schemas.microsoft.com/office/drawing/2014/main" id="{DD02BA90-D09A-BA0E-287A-5A4C693C1161}"/>
              </a:ext>
            </a:extLst>
          </p:cNvPr>
          <p:cNvSpPr/>
          <p:nvPr/>
        </p:nvSpPr>
        <p:spPr>
          <a:xfrm>
            <a:off x="8508577" y="6251612"/>
            <a:ext cx="8332848" cy="63648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rgbClr val="3694AE"/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1 -</a:t>
            </a: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 ΜΕΛΕΤΕΣ (ΠΡΟΕΤΟΙΜΑΣΙΑ - ΥΠΟΒΟΛΗ - ΕΓΚΡΙΣΗ)</a:t>
            </a:r>
          </a:p>
        </p:txBody>
      </p:sp>
      <p:sp>
        <p:nvSpPr>
          <p:cNvPr id="24" name="Ελεύθερη σχεδίαση: Σχήμα 23">
            <a:extLst>
              <a:ext uri="{FF2B5EF4-FFF2-40B4-BE49-F238E27FC236}">
                <a16:creationId xmlns:a16="http://schemas.microsoft.com/office/drawing/2014/main" id="{24AB5EAA-9B6F-3355-DD04-2B9A63356A3C}"/>
              </a:ext>
            </a:extLst>
          </p:cNvPr>
          <p:cNvSpPr/>
          <p:nvPr/>
        </p:nvSpPr>
        <p:spPr>
          <a:xfrm>
            <a:off x="8508577" y="7083335"/>
            <a:ext cx="10600842" cy="63648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rgbClr val="5A702C"/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2 - ΑΔΕΙΟΔΟΤΗΣΕΙΣ (ΠΡΟΕΤΟΙΜΑΣΙΑ - ΥΠΟΒΟΛΗ - ΕΓΚΡΙΣΗ/ΕΚΔΟΣΗ)</a:t>
            </a:r>
          </a:p>
        </p:txBody>
      </p:sp>
      <p:sp>
        <p:nvSpPr>
          <p:cNvPr id="26" name="Ελεύθερη σχεδίαση: Σχήμα 25">
            <a:extLst>
              <a:ext uri="{FF2B5EF4-FFF2-40B4-BE49-F238E27FC236}">
                <a16:creationId xmlns:a16="http://schemas.microsoft.com/office/drawing/2014/main" id="{BA5F3434-5B31-3884-2008-C27A8C2F9D78}"/>
              </a:ext>
            </a:extLst>
          </p:cNvPr>
          <p:cNvSpPr/>
          <p:nvPr/>
        </p:nvSpPr>
        <p:spPr>
          <a:xfrm>
            <a:off x="8508576" y="7915058"/>
            <a:ext cx="8332849" cy="63648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3 - ΔΙΟΙΚΗΤΙΚΕΣ ΕΝΕΡΓΕΙΕΣ ΔΙΚΑΙΟΥΧΟΥ-ΩΡΙΜΑΝΣΗ</a:t>
            </a:r>
          </a:p>
        </p:txBody>
      </p:sp>
      <p:sp>
        <p:nvSpPr>
          <p:cNvPr id="27" name="Ελεύθερη σχεδίαση: Σχήμα 26">
            <a:extLst>
              <a:ext uri="{FF2B5EF4-FFF2-40B4-BE49-F238E27FC236}">
                <a16:creationId xmlns:a16="http://schemas.microsoft.com/office/drawing/2014/main" id="{3200B207-14E1-DDE6-7B3B-4E6E8CF7837A}"/>
              </a:ext>
            </a:extLst>
          </p:cNvPr>
          <p:cNvSpPr/>
          <p:nvPr/>
        </p:nvSpPr>
        <p:spPr>
          <a:xfrm>
            <a:off x="8508577" y="8746780"/>
            <a:ext cx="8332848" cy="63648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rgbClr val="8E3B00"/>
              </a:gs>
              <a:gs pos="50000">
                <a:srgbClr val="CD5900"/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4 -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ΕΝΕΡΓΕΙΕΣ ΝΟΜΙΚΗΣ ΔΕΣΜΕΥΣΗΣ</a:t>
            </a:r>
            <a:endParaRPr lang="el-GR" sz="2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Ομάδα 31">
            <a:extLst>
              <a:ext uri="{FF2B5EF4-FFF2-40B4-BE49-F238E27FC236}">
                <a16:creationId xmlns:a16="http://schemas.microsoft.com/office/drawing/2014/main" id="{AF484B91-88CD-5120-F4B3-6A8DDB79FEBB}"/>
              </a:ext>
            </a:extLst>
          </p:cNvPr>
          <p:cNvGrpSpPr/>
          <p:nvPr/>
        </p:nvGrpSpPr>
        <p:grpSpPr>
          <a:xfrm>
            <a:off x="10123349" y="9404846"/>
            <a:ext cx="6917447" cy="1759909"/>
            <a:chOff x="10278329" y="9404846"/>
            <a:chExt cx="6917447" cy="1759909"/>
          </a:xfrm>
        </p:grpSpPr>
        <p:sp>
          <p:nvSpPr>
            <p:cNvPr id="29" name="Ελεύθερη σχεδίαση: Σχήμα 28">
              <a:extLst>
                <a:ext uri="{FF2B5EF4-FFF2-40B4-BE49-F238E27FC236}">
                  <a16:creationId xmlns:a16="http://schemas.microsoft.com/office/drawing/2014/main" id="{36757715-5394-1B34-43DC-AD99BE0CFA8E}"/>
                </a:ext>
              </a:extLst>
            </p:cNvPr>
            <p:cNvSpPr/>
            <p:nvPr/>
          </p:nvSpPr>
          <p:spPr>
            <a:xfrm>
              <a:off x="10278329" y="10140431"/>
              <a:ext cx="5802716" cy="654431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ΔΕ17 - ΥΠΟΓΡΑΦΗ ΣΥΜΒΑΣΗΣ ΜΕ ΑΝΑΔΟΧΟ </a:t>
              </a:r>
              <a:endParaRPr lang="el-GR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Εικόνα 29" descr="Καλή δουλειά Μπρόκολο">
              <a:extLst>
                <a:ext uri="{FF2B5EF4-FFF2-40B4-BE49-F238E27FC236}">
                  <a16:creationId xmlns:a16="http://schemas.microsoft.com/office/drawing/2014/main" id="{7D592739-FE11-1EFC-3DA2-79459BFB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3988" y="9404846"/>
              <a:ext cx="1801788" cy="1759909"/>
            </a:xfrm>
            <a:prstGeom prst="rect">
              <a:avLst/>
            </a:prstGeom>
          </p:spPr>
        </p:pic>
      </p:grpSp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FCE47658-FEDC-3470-E50B-523BD7600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0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/>
      <p:bldP spid="22" grpId="0" animBg="1"/>
      <p:bldP spid="24" grpId="0" animBg="1"/>
      <p:bldP spid="26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ΔΩΕ – Τμήμα Δ. Αδειοδοτήσεις – Εγκρίσεις</a:t>
            </a:r>
          </a:p>
          <a:p>
            <a:r>
              <a:rPr lang="el-G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Συμπλήρωση ενεργειών ωρίμανσης (1/4)</a:t>
            </a:r>
            <a:endParaRPr lang="el-GR" sz="4000" b="1" dirty="0">
              <a:solidFill>
                <a:srgbClr val="FFC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438D705A-13B7-9393-F00E-E8DBE5C877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57" t="10247" r="15079" b="55101"/>
          <a:stretch/>
        </p:blipFill>
        <p:spPr>
          <a:xfrm>
            <a:off x="4056116" y="2518786"/>
            <a:ext cx="15470265" cy="3990497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512C43AB-0627-4029-DE9A-21B157CBC0D9}"/>
              </a:ext>
            </a:extLst>
          </p:cNvPr>
          <p:cNvGrpSpPr/>
          <p:nvPr/>
        </p:nvGrpSpPr>
        <p:grpSpPr>
          <a:xfrm>
            <a:off x="1828800" y="3425121"/>
            <a:ext cx="17697581" cy="4792775"/>
            <a:chOff x="1828800" y="3208149"/>
            <a:chExt cx="17697581" cy="4792775"/>
          </a:xfrm>
        </p:grpSpPr>
        <p:sp>
          <p:nvSpPr>
            <p:cNvPr id="10" name="Ορθογώνιο: Στρογγύλεμα γωνιών 9">
              <a:extLst>
                <a:ext uri="{FF2B5EF4-FFF2-40B4-BE49-F238E27FC236}">
                  <a16:creationId xmlns:a16="http://schemas.microsoft.com/office/drawing/2014/main" id="{60D2954B-E238-05FA-8F1D-3481A85D93E3}"/>
                </a:ext>
              </a:extLst>
            </p:cNvPr>
            <p:cNvSpPr/>
            <p:nvPr/>
          </p:nvSpPr>
          <p:spPr>
            <a:xfrm>
              <a:off x="4441190" y="3208149"/>
              <a:ext cx="7523502" cy="44945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8" name="Ορθογώνιο: Στρογγύλεμα γωνιών 17">
              <a:extLst>
                <a:ext uri="{FF2B5EF4-FFF2-40B4-BE49-F238E27FC236}">
                  <a16:creationId xmlns:a16="http://schemas.microsoft.com/office/drawing/2014/main" id="{B439A7B4-B784-0012-EBCA-72CC2BD8D568}"/>
                </a:ext>
              </a:extLst>
            </p:cNvPr>
            <p:cNvSpPr/>
            <p:nvPr/>
          </p:nvSpPr>
          <p:spPr>
            <a:xfrm>
              <a:off x="1828800" y="7082719"/>
              <a:ext cx="17697581" cy="918205"/>
            </a:xfrm>
            <a:prstGeom prst="roundRect">
              <a:avLst>
                <a:gd name="adj" fmla="val 10000"/>
              </a:avLst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lvl="0" indent="0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Επιλέγει την </a:t>
              </a:r>
              <a:r>
                <a:rPr lang="el-GR" sz="2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Ενέργεια Ωρίμανσης 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από λίστα για </a:t>
              </a:r>
              <a:r>
                <a:rPr lang="el-GR" sz="2000" kern="12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ΔΗΜΟΣΙΑ ΕΡΓΑ </a:t>
              </a:r>
              <a:r>
                <a:rPr lang="el-GR" sz="2000" kern="1200" dirty="0">
                  <a:latin typeface="Arial Black" panose="020B0A04020102020204" pitchFamily="34" charset="0"/>
                  <a:cs typeface="Arial" panose="020B0604020202020204" pitchFamily="34" charset="0"/>
                </a:rPr>
                <a:t>| </a:t>
              </a:r>
              <a:r>
                <a:rPr lang="el-GR" sz="2000" kern="1200" dirty="0">
                  <a:solidFill>
                    <a:srgbClr val="00B05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ΠΡΟΣΚΛΗΣΕΙΣ ΕΝΙΣΧΥΣΕΩΝ </a:t>
              </a:r>
              <a:r>
                <a:rPr lang="el-GR" sz="2000" kern="1200" dirty="0">
                  <a:latin typeface="Arial Black" panose="020B0A04020102020204" pitchFamily="34" charset="0"/>
                  <a:cs typeface="Arial" panose="020B0604020202020204" pitchFamily="34" charset="0"/>
                </a:rPr>
                <a:t>| </a:t>
              </a:r>
              <a:r>
                <a:rPr lang="el-GR" sz="2000" kern="1200" dirty="0">
                  <a:solidFill>
                    <a:schemeClr val="accent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ΜΕΤΑΡΡΥΘΜΙΣΕΙΣ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FF05375C-E8CB-09EA-34EF-1653C37090B8}"/>
              </a:ext>
            </a:extLst>
          </p:cNvPr>
          <p:cNvGrpSpPr/>
          <p:nvPr/>
        </p:nvGrpSpPr>
        <p:grpSpPr>
          <a:xfrm>
            <a:off x="4441190" y="4494503"/>
            <a:ext cx="11151737" cy="4889567"/>
            <a:chOff x="4441190" y="4277531"/>
            <a:chExt cx="11151737" cy="4889567"/>
          </a:xfrm>
        </p:grpSpPr>
        <p:grpSp>
          <p:nvGrpSpPr>
            <p:cNvPr id="17" name="Ομάδα 16">
              <a:extLst>
                <a:ext uri="{FF2B5EF4-FFF2-40B4-BE49-F238E27FC236}">
                  <a16:creationId xmlns:a16="http://schemas.microsoft.com/office/drawing/2014/main" id="{A63E439B-513C-C8B6-F435-F7A0B0D4D5EC}"/>
                </a:ext>
              </a:extLst>
            </p:cNvPr>
            <p:cNvGrpSpPr/>
            <p:nvPr/>
          </p:nvGrpSpPr>
          <p:grpSpPr>
            <a:xfrm>
              <a:off x="4441190" y="4277531"/>
              <a:ext cx="5679202" cy="1983784"/>
              <a:chOff x="4441190" y="4277531"/>
              <a:chExt cx="5679202" cy="1983784"/>
            </a:xfrm>
          </p:grpSpPr>
          <p:sp>
            <p:nvSpPr>
              <p:cNvPr id="11" name="Ορθογώνιο: Στρογγύλεμα γωνιών 10">
                <a:extLst>
                  <a:ext uri="{FF2B5EF4-FFF2-40B4-BE49-F238E27FC236}">
                    <a16:creationId xmlns:a16="http://schemas.microsoft.com/office/drawing/2014/main" id="{ECB55FE6-5F71-ED01-1174-260A91A9CA17}"/>
                  </a:ext>
                </a:extLst>
              </p:cNvPr>
              <p:cNvSpPr/>
              <p:nvPr/>
            </p:nvSpPr>
            <p:spPr>
              <a:xfrm>
                <a:off x="7020731" y="4293029"/>
                <a:ext cx="3099661" cy="1968286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Ορθογώνιο: Στρογγύλεμα γωνιών 14">
                <a:extLst>
                  <a:ext uri="{FF2B5EF4-FFF2-40B4-BE49-F238E27FC236}">
                    <a16:creationId xmlns:a16="http://schemas.microsoft.com/office/drawing/2014/main" id="{4D57593D-4779-D4FE-1320-EA3AF4A8DFD1}"/>
                  </a:ext>
                </a:extLst>
              </p:cNvPr>
              <p:cNvSpPr/>
              <p:nvPr/>
            </p:nvSpPr>
            <p:spPr>
              <a:xfrm>
                <a:off x="4441190" y="4277531"/>
                <a:ext cx="2579541" cy="449452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Ορθογώνιο: Στρογγύλεμα γωνιών 19">
              <a:extLst>
                <a:ext uri="{FF2B5EF4-FFF2-40B4-BE49-F238E27FC236}">
                  <a16:creationId xmlns:a16="http://schemas.microsoft.com/office/drawing/2014/main" id="{59E23AF4-2A17-F18F-E8E5-399F66C39B4C}"/>
                </a:ext>
              </a:extLst>
            </p:cNvPr>
            <p:cNvSpPr/>
            <p:nvPr/>
          </p:nvSpPr>
          <p:spPr>
            <a:xfrm>
              <a:off x="5656610" y="8248893"/>
              <a:ext cx="9936317" cy="91820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lvl="0" indent="0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Επιλέγει την συγκεκριμένη </a:t>
              </a:r>
              <a:r>
                <a:rPr lang="el-GR" sz="2400" b="1" kern="1200" dirty="0">
                  <a:latin typeface="Arial Black" panose="020B0A04020102020204" pitchFamily="34" charset="0"/>
                  <a:cs typeface="Arial" panose="020B0604020202020204" pitchFamily="34" charset="0"/>
                </a:rPr>
                <a:t>ΣΥΜΒΑΣΗ / ΥΠΟΕΡΓΟ 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του έργου </a:t>
              </a:r>
            </a:p>
          </p:txBody>
        </p:sp>
      </p:grpSp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1A47943C-7B63-7C4F-D486-7D85BC964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1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ΔΩΕ – Τμήμα Δ. Αδειοδοτήσεις – Εγκρίσεις</a:t>
            </a:r>
          </a:p>
          <a:p>
            <a:r>
              <a:rPr lang="el-G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Συμπλήρωση ενεργειών ωρίμανσης (2/4)</a:t>
            </a:r>
            <a:endParaRPr lang="el-GR" sz="4000" b="1" dirty="0">
              <a:solidFill>
                <a:srgbClr val="FFC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56A2759-84B0-7CB7-32F5-3C14F6AC32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56" t="10549" r="14796" b="44103"/>
          <a:stretch/>
        </p:blipFill>
        <p:spPr>
          <a:xfrm>
            <a:off x="3976210" y="2510725"/>
            <a:ext cx="15532284" cy="5223707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32" name="Ομάδα 31">
            <a:extLst>
              <a:ext uri="{FF2B5EF4-FFF2-40B4-BE49-F238E27FC236}">
                <a16:creationId xmlns:a16="http://schemas.microsoft.com/office/drawing/2014/main" id="{9CAD0EC0-0884-9E2C-61AF-65E902E5AD58}"/>
              </a:ext>
            </a:extLst>
          </p:cNvPr>
          <p:cNvGrpSpPr/>
          <p:nvPr/>
        </p:nvGrpSpPr>
        <p:grpSpPr>
          <a:xfrm>
            <a:off x="2235548" y="4804475"/>
            <a:ext cx="17214825" cy="4482079"/>
            <a:chOff x="2235548" y="4804475"/>
            <a:chExt cx="17214825" cy="4482079"/>
          </a:xfrm>
        </p:grpSpPr>
        <p:sp>
          <p:nvSpPr>
            <p:cNvPr id="8" name="Ορθογώνιο: Στρογγύλεμα γωνιών 7">
              <a:extLst>
                <a:ext uri="{FF2B5EF4-FFF2-40B4-BE49-F238E27FC236}">
                  <a16:creationId xmlns:a16="http://schemas.microsoft.com/office/drawing/2014/main" id="{CA2DC797-73DF-7B41-D705-ADF3CE151324}"/>
                </a:ext>
              </a:extLst>
            </p:cNvPr>
            <p:cNvSpPr/>
            <p:nvPr/>
          </p:nvSpPr>
          <p:spPr>
            <a:xfrm>
              <a:off x="7980601" y="4804475"/>
              <a:ext cx="11469772" cy="74391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30" name="Ορθογώνιο: Στρογγύλεμα γωνιών 29">
              <a:extLst>
                <a:ext uri="{FF2B5EF4-FFF2-40B4-BE49-F238E27FC236}">
                  <a16:creationId xmlns:a16="http://schemas.microsoft.com/office/drawing/2014/main" id="{B2A4844A-93BE-61BE-05C9-C242BAED2EB1}"/>
                </a:ext>
              </a:extLst>
            </p:cNvPr>
            <p:cNvSpPr/>
            <p:nvPr/>
          </p:nvSpPr>
          <p:spPr>
            <a:xfrm>
              <a:off x="2235548" y="8368349"/>
              <a:ext cx="17057379" cy="91820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lvl="0" indent="0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Συμπληρώνει τις τρέχουσες </a:t>
              </a:r>
              <a:r>
                <a:rPr lang="el-GR" sz="2800" kern="1200" dirty="0">
                  <a:solidFill>
                    <a:srgbClr val="00B0F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εκτιμήσεις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ως προς την </a:t>
              </a:r>
              <a:r>
                <a:rPr lang="el-GR" sz="2800" b="1" kern="120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Έναρξη &amp; Λήξη 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της κάθε ενέργειας ωρίμανσης </a:t>
              </a:r>
            </a:p>
          </p:txBody>
        </p:sp>
      </p:grpSp>
      <p:grpSp>
        <p:nvGrpSpPr>
          <p:cNvPr id="35" name="Ομάδα 34">
            <a:extLst>
              <a:ext uri="{FF2B5EF4-FFF2-40B4-BE49-F238E27FC236}">
                <a16:creationId xmlns:a16="http://schemas.microsoft.com/office/drawing/2014/main" id="{3492BBBA-B3CB-9A3F-0AEF-FED6FA305013}"/>
              </a:ext>
            </a:extLst>
          </p:cNvPr>
          <p:cNvGrpSpPr/>
          <p:nvPr/>
        </p:nvGrpSpPr>
        <p:grpSpPr>
          <a:xfrm>
            <a:off x="1685658" y="6385301"/>
            <a:ext cx="13890140" cy="4127233"/>
            <a:chOff x="1685658" y="6385301"/>
            <a:chExt cx="13890140" cy="4127233"/>
          </a:xfrm>
        </p:grpSpPr>
        <p:grpSp>
          <p:nvGrpSpPr>
            <p:cNvPr id="22" name="Ομάδα 21">
              <a:extLst>
                <a:ext uri="{FF2B5EF4-FFF2-40B4-BE49-F238E27FC236}">
                  <a16:creationId xmlns:a16="http://schemas.microsoft.com/office/drawing/2014/main" id="{60B71503-3EDC-D2DB-A90C-8BC6693DFC74}"/>
                </a:ext>
              </a:extLst>
            </p:cNvPr>
            <p:cNvGrpSpPr/>
            <p:nvPr/>
          </p:nvGrpSpPr>
          <p:grpSpPr>
            <a:xfrm>
              <a:off x="4503249" y="6385301"/>
              <a:ext cx="8623814" cy="1162374"/>
              <a:chOff x="4503249" y="6385301"/>
              <a:chExt cx="8623814" cy="1162374"/>
            </a:xfrm>
          </p:grpSpPr>
          <p:sp>
            <p:nvSpPr>
              <p:cNvPr id="19" name="Ορθογώνιο: Στρογγύλεμα γωνιών 18">
                <a:extLst>
                  <a:ext uri="{FF2B5EF4-FFF2-40B4-BE49-F238E27FC236}">
                    <a16:creationId xmlns:a16="http://schemas.microsoft.com/office/drawing/2014/main" id="{C0DB0444-818D-8442-7ABF-A3C09A74DE4F}"/>
                  </a:ext>
                </a:extLst>
              </p:cNvPr>
              <p:cNvSpPr/>
              <p:nvPr/>
            </p:nvSpPr>
            <p:spPr>
              <a:xfrm>
                <a:off x="4503249" y="6385301"/>
                <a:ext cx="2579476" cy="449451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Ορθογώνιο: Στρογγύλεμα γωνιών 20">
                <a:extLst>
                  <a:ext uri="{FF2B5EF4-FFF2-40B4-BE49-F238E27FC236}">
                    <a16:creationId xmlns:a16="http://schemas.microsoft.com/office/drawing/2014/main" id="{BB54E30A-E957-C458-37A0-76680C015D43}"/>
                  </a:ext>
                </a:extLst>
              </p:cNvPr>
              <p:cNvSpPr/>
              <p:nvPr/>
            </p:nvSpPr>
            <p:spPr>
              <a:xfrm>
                <a:off x="7082724" y="6726264"/>
                <a:ext cx="6044339" cy="821411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Ορθογώνιο: Στρογγύλεμα γωνιών 33">
              <a:extLst>
                <a:ext uri="{FF2B5EF4-FFF2-40B4-BE49-F238E27FC236}">
                  <a16:creationId xmlns:a16="http://schemas.microsoft.com/office/drawing/2014/main" id="{04F35120-7773-9684-A7D2-AD53E4AE6183}"/>
                </a:ext>
              </a:extLst>
            </p:cNvPr>
            <p:cNvSpPr/>
            <p:nvPr/>
          </p:nvSpPr>
          <p:spPr>
            <a:xfrm>
              <a:off x="1685658" y="9594329"/>
              <a:ext cx="13890140" cy="91820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lvl="0" indent="0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Συμπληρώνει το τρέχον </a:t>
              </a:r>
              <a:r>
                <a:rPr lang="el-GR" sz="280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στάδιο εξέλιξης 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που βρίσκεται η κάθε ενέργειας ωρίμανσης </a:t>
              </a:r>
            </a:p>
          </p:txBody>
        </p:sp>
      </p:grpSp>
      <p:pic>
        <p:nvPicPr>
          <p:cNvPr id="36" name="Εικόνα 35">
            <a:extLst>
              <a:ext uri="{FF2B5EF4-FFF2-40B4-BE49-F238E27FC236}">
                <a16:creationId xmlns:a16="http://schemas.microsoft.com/office/drawing/2014/main" id="{39C86987-CCE0-B49E-4397-32DABBAC7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028DD27B-7F20-37B9-9BFB-86A838CC26DE}"/>
              </a:ext>
            </a:extLst>
          </p:cNvPr>
          <p:cNvGrpSpPr/>
          <p:nvPr/>
        </p:nvGrpSpPr>
        <p:grpSpPr>
          <a:xfrm>
            <a:off x="152400" y="152083"/>
            <a:ext cx="19271297" cy="10463092"/>
            <a:chOff x="152400" y="152083"/>
            <a:chExt cx="19271297" cy="10463092"/>
          </a:xfrm>
        </p:grpSpPr>
        <p:grpSp>
          <p:nvGrpSpPr>
            <p:cNvPr id="4" name="Ομάδα 3">
              <a:extLst>
                <a:ext uri="{FF2B5EF4-FFF2-40B4-BE49-F238E27FC236}">
                  <a16:creationId xmlns:a16="http://schemas.microsoft.com/office/drawing/2014/main" id="{DAD180D3-4023-D836-B427-E79F131C8980}"/>
                </a:ext>
              </a:extLst>
            </p:cNvPr>
            <p:cNvGrpSpPr/>
            <p:nvPr/>
          </p:nvGrpSpPr>
          <p:grpSpPr>
            <a:xfrm>
              <a:off x="152400" y="152083"/>
              <a:ext cx="19271297" cy="10463092"/>
              <a:chOff x="152400" y="152083"/>
              <a:chExt cx="19271297" cy="10463092"/>
            </a:xfrm>
          </p:grpSpPr>
          <p:sp>
            <p:nvSpPr>
              <p:cNvPr id="13" name="Διαγώνια ρίγα 12">
                <a:extLst>
                  <a:ext uri="{FF2B5EF4-FFF2-40B4-BE49-F238E27FC236}">
                    <a16:creationId xmlns:a16="http://schemas.microsoft.com/office/drawing/2014/main" id="{FE17CC41-A834-300B-870C-4F7C5DF80D53}"/>
                  </a:ext>
                </a:extLst>
              </p:cNvPr>
              <p:cNvSpPr/>
              <p:nvPr/>
            </p:nvSpPr>
            <p:spPr>
              <a:xfrm>
                <a:off x="152400" y="152083"/>
                <a:ext cx="4288790" cy="10463092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object 6">
                <a:extLst>
                  <a:ext uri="{FF2B5EF4-FFF2-40B4-BE49-F238E27FC236}">
                    <a16:creationId xmlns:a16="http://schemas.microsoft.com/office/drawing/2014/main" id="{8BECACD1-8D69-82D9-2BB5-4A79D569B4DD}"/>
                  </a:ext>
                </a:extLst>
              </p:cNvPr>
              <p:cNvGrpSpPr/>
              <p:nvPr/>
            </p:nvGrpSpPr>
            <p:grpSpPr>
              <a:xfrm>
                <a:off x="680402" y="10311010"/>
                <a:ext cx="18743295" cy="304165"/>
                <a:chOff x="680607" y="7633275"/>
                <a:chExt cx="18743295" cy="304165"/>
              </a:xfrm>
            </p:grpSpPr>
            <p:sp>
              <p:nvSpPr>
                <p:cNvPr id="8" name="object 7">
                  <a:extLst>
                    <a:ext uri="{FF2B5EF4-FFF2-40B4-BE49-F238E27FC236}">
                      <a16:creationId xmlns:a16="http://schemas.microsoft.com/office/drawing/2014/main" id="{1FDC37FB-FDBF-5839-2DA4-9619F5F04FBB}"/>
                    </a:ext>
                  </a:extLst>
                </p:cNvPr>
                <p:cNvSpPr/>
                <p:nvPr/>
              </p:nvSpPr>
              <p:spPr>
                <a:xfrm>
                  <a:off x="680607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4BB8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" name="object 8">
                  <a:extLst>
                    <a:ext uri="{FF2B5EF4-FFF2-40B4-BE49-F238E27FC236}">
                      <a16:creationId xmlns:a16="http://schemas.microsoft.com/office/drawing/2014/main" id="{428ACA25-5370-D412-D6F3-F7DB7916D807}"/>
                    </a:ext>
                  </a:extLst>
                </p:cNvPr>
                <p:cNvSpPr/>
                <p:nvPr/>
              </p:nvSpPr>
              <p:spPr>
                <a:xfrm>
                  <a:off x="5366328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13DC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9">
                  <a:extLst>
                    <a:ext uri="{FF2B5EF4-FFF2-40B4-BE49-F238E27FC236}">
                      <a16:creationId xmlns:a16="http://schemas.microsoft.com/office/drawing/2014/main" id="{F6F159EB-9AB6-1ADA-7D7E-3451D1C41867}"/>
                    </a:ext>
                  </a:extLst>
                </p:cNvPr>
                <p:cNvSpPr/>
                <p:nvPr/>
              </p:nvSpPr>
              <p:spPr>
                <a:xfrm>
                  <a:off x="10052050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FFC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2C1920FE-3392-4D65-5E34-840CAFCBFE88}"/>
                    </a:ext>
                  </a:extLst>
                </p:cNvPr>
                <p:cNvSpPr/>
                <p:nvPr/>
              </p:nvSpPr>
              <p:spPr>
                <a:xfrm>
                  <a:off x="14737771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E04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" name="Παραλληλόγραμμο 1">
              <a:extLst>
                <a:ext uri="{FF2B5EF4-FFF2-40B4-BE49-F238E27FC236}">
                  <a16:creationId xmlns:a16="http://schemas.microsoft.com/office/drawing/2014/main" id="{E13DE76D-58F8-ED89-B638-87E92D758920}"/>
                </a:ext>
              </a:extLst>
            </p:cNvPr>
            <p:cNvSpPr/>
            <p:nvPr/>
          </p:nvSpPr>
          <p:spPr>
            <a:xfrm>
              <a:off x="152400" y="4434840"/>
              <a:ext cx="14371320" cy="3231515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4D722C-6489-953D-33A8-FC4FD574B9B3}"/>
                </a:ext>
              </a:extLst>
            </p:cNvPr>
            <p:cNvSpPr txBox="1"/>
            <p:nvPr/>
          </p:nvSpPr>
          <p:spPr>
            <a:xfrm>
              <a:off x="1229097" y="1862525"/>
              <a:ext cx="14918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600" b="1" dirty="0">
                  <a:solidFill>
                    <a:schemeClr val="tx2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Α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C80863-DDEB-9082-082E-B3AC780760A9}"/>
              </a:ext>
            </a:extLst>
          </p:cNvPr>
          <p:cNvSpPr txBox="1"/>
          <p:nvPr/>
        </p:nvSpPr>
        <p:spPr>
          <a:xfrm>
            <a:off x="1696560" y="4581758"/>
            <a:ext cx="11971314" cy="1466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Υλοποίηση Έργων Γενικά</a:t>
            </a:r>
            <a:endParaRPr lang="el-G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endParaRPr lang="el-G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82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ΔΩΕ – Τμήμα Δ. Αδειοδοτήσεις – Εγκρίσεις</a:t>
            </a:r>
          </a:p>
          <a:p>
            <a:r>
              <a:rPr lang="el-G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Συμπλήρωση ενεργειών ωρίμανσης (3/4)</a:t>
            </a:r>
            <a:endParaRPr lang="el-GR" sz="4000" b="1" dirty="0">
              <a:solidFill>
                <a:srgbClr val="FFC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AFFC5EBD-F1B9-5FAC-C9D5-2D66A7DD0E6C}"/>
              </a:ext>
            </a:extLst>
          </p:cNvPr>
          <p:cNvGrpSpPr/>
          <p:nvPr/>
        </p:nvGrpSpPr>
        <p:grpSpPr>
          <a:xfrm>
            <a:off x="4002831" y="2230837"/>
            <a:ext cx="13084453" cy="6034052"/>
            <a:chOff x="4002831" y="2230837"/>
            <a:chExt cx="13084453" cy="6034052"/>
          </a:xfrm>
        </p:grpSpPr>
        <p:pic>
          <p:nvPicPr>
            <p:cNvPr id="24" name="Εικόνα 23">
              <a:extLst>
                <a:ext uri="{FF2B5EF4-FFF2-40B4-BE49-F238E27FC236}">
                  <a16:creationId xmlns:a16="http://schemas.microsoft.com/office/drawing/2014/main" id="{7AEDED05-907C-1431-F12B-949BD65A5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2831" y="3044460"/>
              <a:ext cx="12098438" cy="522042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8" name="Ορθογώνιο: Στρογγύλεμα γωνιών 7">
              <a:extLst>
                <a:ext uri="{FF2B5EF4-FFF2-40B4-BE49-F238E27FC236}">
                  <a16:creationId xmlns:a16="http://schemas.microsoft.com/office/drawing/2014/main" id="{E87985E0-BA23-54E2-EDF7-E4B697B2E61A}"/>
                </a:ext>
              </a:extLst>
            </p:cNvPr>
            <p:cNvSpPr/>
            <p:nvPr/>
          </p:nvSpPr>
          <p:spPr>
            <a:xfrm>
              <a:off x="13214007" y="2230837"/>
              <a:ext cx="3873277" cy="109902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Σε </a:t>
              </a:r>
              <a:r>
                <a:rPr lang="el-G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επόμενα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ΔΩΕ…</a:t>
              </a:r>
            </a:p>
          </p:txBody>
        </p:sp>
      </p:grpSp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0CE74112-E57C-261E-2DB2-4CDB459F10B2}"/>
              </a:ext>
            </a:extLst>
          </p:cNvPr>
          <p:cNvGrpSpPr/>
          <p:nvPr/>
        </p:nvGrpSpPr>
        <p:grpSpPr>
          <a:xfrm>
            <a:off x="1828799" y="6616332"/>
            <a:ext cx="15498306" cy="2921283"/>
            <a:chOff x="1828799" y="6616332"/>
            <a:chExt cx="15498306" cy="2921283"/>
          </a:xfrm>
        </p:grpSpPr>
        <p:sp>
          <p:nvSpPr>
            <p:cNvPr id="21" name="Ορθογώνιο: Στρογγύλεμα γωνιών 20">
              <a:extLst>
                <a:ext uri="{FF2B5EF4-FFF2-40B4-BE49-F238E27FC236}">
                  <a16:creationId xmlns:a16="http://schemas.microsoft.com/office/drawing/2014/main" id="{2260D068-349F-690B-3C89-A278F424B735}"/>
                </a:ext>
              </a:extLst>
            </p:cNvPr>
            <p:cNvSpPr/>
            <p:nvPr/>
          </p:nvSpPr>
          <p:spPr>
            <a:xfrm>
              <a:off x="1828799" y="8619410"/>
              <a:ext cx="15498306" cy="91820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lvl="0" indent="0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… εμφανίζεται το </a:t>
              </a:r>
              <a:r>
                <a:rPr lang="el-GR" sz="2800" kern="1200" dirty="0">
                  <a:solidFill>
                    <a:srgbClr val="00B0F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Ιστορικό Σταδίων 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της κάθε ενέργειας ωρίμανσης από προηγούμενα ΔΩΕ </a:t>
              </a:r>
            </a:p>
          </p:txBody>
        </p:sp>
        <p:sp>
          <p:nvSpPr>
            <p:cNvPr id="27" name="Ορθογώνιο: Στρογγύλεμα γωνιών 26">
              <a:extLst>
                <a:ext uri="{FF2B5EF4-FFF2-40B4-BE49-F238E27FC236}">
                  <a16:creationId xmlns:a16="http://schemas.microsoft.com/office/drawing/2014/main" id="{041FF3CD-4D99-6902-3CBB-7F9FE138F88A}"/>
                </a:ext>
              </a:extLst>
            </p:cNvPr>
            <p:cNvSpPr/>
            <p:nvPr/>
          </p:nvSpPr>
          <p:spPr>
            <a:xfrm>
              <a:off x="4121523" y="6616332"/>
              <a:ext cx="11979746" cy="1582271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Ομάδα 31">
            <a:extLst>
              <a:ext uri="{FF2B5EF4-FFF2-40B4-BE49-F238E27FC236}">
                <a16:creationId xmlns:a16="http://schemas.microsoft.com/office/drawing/2014/main" id="{EB3E1A24-E9F3-0CD6-D635-2FBD4D4EAB5D}"/>
              </a:ext>
            </a:extLst>
          </p:cNvPr>
          <p:cNvGrpSpPr/>
          <p:nvPr/>
        </p:nvGrpSpPr>
        <p:grpSpPr>
          <a:xfrm>
            <a:off x="1096720" y="5313395"/>
            <a:ext cx="14944026" cy="5465152"/>
            <a:chOff x="1096720" y="5313395"/>
            <a:chExt cx="14944026" cy="5465152"/>
          </a:xfrm>
        </p:grpSpPr>
        <p:sp>
          <p:nvSpPr>
            <p:cNvPr id="28" name="Ορθογώνιο: Στρογγύλεμα γωνιών 27">
              <a:extLst>
                <a:ext uri="{FF2B5EF4-FFF2-40B4-BE49-F238E27FC236}">
                  <a16:creationId xmlns:a16="http://schemas.microsoft.com/office/drawing/2014/main" id="{ECEEE05D-5268-750D-3A43-0FFADB3CC1B3}"/>
                </a:ext>
              </a:extLst>
            </p:cNvPr>
            <p:cNvSpPr/>
            <p:nvPr/>
          </p:nvSpPr>
          <p:spPr>
            <a:xfrm>
              <a:off x="1096720" y="9860342"/>
              <a:ext cx="14262099" cy="91820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lvl="0" indent="0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… ε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νημερώνουμε με τα </a:t>
              </a:r>
              <a:r>
                <a:rPr lang="el-GR" sz="2800" kern="120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τρέχοντα δεδομένα εξέλιξης 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της κάθε ενέργειας ωρίμανσης</a:t>
              </a:r>
            </a:p>
          </p:txBody>
        </p:sp>
        <p:sp>
          <p:nvSpPr>
            <p:cNvPr id="29" name="Ορθογώνιο: Στρογγύλεμα γωνιών 28">
              <a:extLst>
                <a:ext uri="{FF2B5EF4-FFF2-40B4-BE49-F238E27FC236}">
                  <a16:creationId xmlns:a16="http://schemas.microsoft.com/office/drawing/2014/main" id="{B0D6F671-B480-2F0E-1D04-A42C15917566}"/>
                </a:ext>
              </a:extLst>
            </p:cNvPr>
            <p:cNvSpPr/>
            <p:nvPr/>
          </p:nvSpPr>
          <p:spPr>
            <a:xfrm>
              <a:off x="14475417" y="5313395"/>
              <a:ext cx="1565329" cy="53272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CFB06831-5FBB-C64C-A952-0C1FC8D7D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3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ΔΩΕ – Τμήμα Δ. Αδειοδοτήσεις – Εγκρίσεις</a:t>
            </a:r>
          </a:p>
          <a:p>
            <a:r>
              <a:rPr lang="el-G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Συμπλήρωση ενεργειών ωρίμανσης (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l-G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/4)</a:t>
            </a:r>
            <a:endParaRPr lang="el-GR" sz="4000" b="1" dirty="0">
              <a:solidFill>
                <a:srgbClr val="FFC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Ομάδα 16">
            <a:extLst>
              <a:ext uri="{FF2B5EF4-FFF2-40B4-BE49-F238E27FC236}">
                <a16:creationId xmlns:a16="http://schemas.microsoft.com/office/drawing/2014/main" id="{457D7FA3-2E27-CB4F-B5EB-E299135E5D62}"/>
              </a:ext>
            </a:extLst>
          </p:cNvPr>
          <p:cNvGrpSpPr/>
          <p:nvPr/>
        </p:nvGrpSpPr>
        <p:grpSpPr>
          <a:xfrm>
            <a:off x="2964311" y="2286317"/>
            <a:ext cx="16719803" cy="6904174"/>
            <a:chOff x="2964311" y="2286317"/>
            <a:chExt cx="16719803" cy="6904174"/>
          </a:xfrm>
        </p:grpSpPr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F6F4C18E-0FEE-D0CE-7126-B36F1959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4311" y="4551910"/>
              <a:ext cx="16719803" cy="4638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11" name="Ορθογώνιο: Στρογγύλεμα γωνιών 10">
              <a:extLst>
                <a:ext uri="{FF2B5EF4-FFF2-40B4-BE49-F238E27FC236}">
                  <a16:creationId xmlns:a16="http://schemas.microsoft.com/office/drawing/2014/main" id="{A9817EF6-FDA6-5E61-2992-6D39E3B5CD2E}"/>
                </a:ext>
              </a:extLst>
            </p:cNvPr>
            <p:cNvSpPr/>
            <p:nvPr/>
          </p:nvSpPr>
          <p:spPr>
            <a:xfrm>
              <a:off x="6482764" y="2286317"/>
              <a:ext cx="10151308" cy="22655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Όταν μια ενέργεια ωρίμανσης </a:t>
              </a:r>
            </a:p>
            <a:p>
              <a:pPr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φτάσει σε Στάδιο Εξέλιξης </a:t>
              </a:r>
              <a:r>
                <a:rPr lang="el-GR" sz="28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«Ολοκληρωμένη» </a:t>
              </a:r>
            </a:p>
            <a:p>
              <a:pPr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θα πάψει να εμφανίζεται στα επόμενα ΔΩΕ</a:t>
              </a:r>
            </a:p>
          </p:txBody>
        </p:sp>
        <p:sp>
          <p:nvSpPr>
            <p:cNvPr id="15" name="Ορθογώνιο: Στρογγύλεμα γωνιών 14">
              <a:extLst>
                <a:ext uri="{FF2B5EF4-FFF2-40B4-BE49-F238E27FC236}">
                  <a16:creationId xmlns:a16="http://schemas.microsoft.com/office/drawing/2014/main" id="{6B8EFF04-4B23-38A8-4280-0BE6BA83EF0F}"/>
                </a:ext>
              </a:extLst>
            </p:cNvPr>
            <p:cNvSpPr/>
            <p:nvPr/>
          </p:nvSpPr>
          <p:spPr>
            <a:xfrm>
              <a:off x="14041465" y="6920952"/>
              <a:ext cx="1565329" cy="219205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p:sp>
        <p:nvSpPr>
          <p:cNvPr id="22" name="16 - Ορθογώνιο">
            <a:extLst>
              <a:ext uri="{FF2B5EF4-FFF2-40B4-BE49-F238E27FC236}">
                <a16:creationId xmlns:a16="http://schemas.microsoft.com/office/drawing/2014/main" id="{C85879C7-C9EB-BA06-DC35-84044644E215}"/>
              </a:ext>
            </a:extLst>
          </p:cNvPr>
          <p:cNvSpPr/>
          <p:nvPr/>
        </p:nvSpPr>
        <p:spPr>
          <a:xfrm>
            <a:off x="7048947" y="7932165"/>
            <a:ext cx="7078967" cy="2621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endParaRPr lang="el-GR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Ομάδα 35">
            <a:extLst>
              <a:ext uri="{FF2B5EF4-FFF2-40B4-BE49-F238E27FC236}">
                <a16:creationId xmlns:a16="http://schemas.microsoft.com/office/drawing/2014/main" id="{C4BAA1D3-A543-6E86-4187-A0AB2F59E5B7}"/>
              </a:ext>
            </a:extLst>
          </p:cNvPr>
          <p:cNvGrpSpPr/>
          <p:nvPr/>
        </p:nvGrpSpPr>
        <p:grpSpPr>
          <a:xfrm>
            <a:off x="1363743" y="7932165"/>
            <a:ext cx="13879711" cy="3135810"/>
            <a:chOff x="1363743" y="7932165"/>
            <a:chExt cx="13879711" cy="3135810"/>
          </a:xfrm>
        </p:grpSpPr>
        <p:grpSp>
          <p:nvGrpSpPr>
            <p:cNvPr id="25" name="Ομάδα 24">
              <a:extLst>
                <a:ext uri="{FF2B5EF4-FFF2-40B4-BE49-F238E27FC236}">
                  <a16:creationId xmlns:a16="http://schemas.microsoft.com/office/drawing/2014/main" id="{3924009A-8346-6BD0-B4B2-ED1C593189E4}"/>
                </a:ext>
              </a:extLst>
            </p:cNvPr>
            <p:cNvGrpSpPr/>
            <p:nvPr/>
          </p:nvGrpSpPr>
          <p:grpSpPr>
            <a:xfrm>
              <a:off x="1363743" y="9702571"/>
              <a:ext cx="13879711" cy="1365404"/>
              <a:chOff x="2805086" y="9611594"/>
              <a:chExt cx="13879711" cy="1365404"/>
            </a:xfrm>
          </p:grpSpPr>
          <p:sp>
            <p:nvSpPr>
              <p:cNvPr id="20" name="Ορθογώνιο: Στρογγύλεμα γωνιών 19">
                <a:extLst>
                  <a:ext uri="{FF2B5EF4-FFF2-40B4-BE49-F238E27FC236}">
                    <a16:creationId xmlns:a16="http://schemas.microsoft.com/office/drawing/2014/main" id="{EF63AE72-0F5E-9C7F-CB59-84046B3DB4A8}"/>
                  </a:ext>
                </a:extLst>
              </p:cNvPr>
              <p:cNvSpPr/>
              <p:nvPr/>
            </p:nvSpPr>
            <p:spPr>
              <a:xfrm>
                <a:off x="2805086" y="9611594"/>
                <a:ext cx="13879711" cy="136540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glow rad="228600">
                  <a:schemeClr val="bg1">
                    <a:alpha val="40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2000" algn="ctr"/>
                <a:r>
                  <a:rPr lang="el-G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Σε κάθε ενέργεια ωρίμανσης αποδίδεται ένα </a:t>
                </a:r>
                <a:r>
                  <a:rPr lang="el-GR" sz="2800" b="1" dirty="0">
                    <a:solidFill>
                      <a:srgbClr val="FF0000"/>
                    </a:solidFill>
                    <a:uFill>
                      <a:solidFill>
                        <a:srgbClr val="FF0000"/>
                      </a:solidFill>
                    </a:uFill>
                    <a:latin typeface="Arial" panose="020B0604020202020204" pitchFamily="34" charset="0"/>
                    <a:cs typeface="Arial" panose="020B0604020202020204" pitchFamily="34" charset="0"/>
                  </a:rPr>
                  <a:t>μοναδικό</a:t>
                </a:r>
                <a:r>
                  <a:rPr lang="el-G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l-GR" sz="2800" dirty="0">
                    <a:solidFill>
                      <a:schemeClr val="tx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ΑΑ Ενέργειας</a:t>
                </a:r>
              </a:p>
            </p:txBody>
          </p:sp>
          <p:sp>
            <p:nvSpPr>
              <p:cNvPr id="23" name="Google Shape;769;p37">
                <a:extLst>
                  <a:ext uri="{FF2B5EF4-FFF2-40B4-BE49-F238E27FC236}">
                    <a16:creationId xmlns:a16="http://schemas.microsoft.com/office/drawing/2014/main" id="{EB86EDBC-4C18-9D22-C026-309EF0F7F412}"/>
                  </a:ext>
                </a:extLst>
              </p:cNvPr>
              <p:cNvSpPr/>
              <p:nvPr/>
            </p:nvSpPr>
            <p:spPr>
              <a:xfrm>
                <a:off x="3119291" y="9843060"/>
                <a:ext cx="969078" cy="858756"/>
              </a:xfrm>
              <a:custGeom>
                <a:avLst/>
                <a:gdLst/>
                <a:ahLst/>
                <a:cxnLst/>
                <a:rect l="l" t="t" r="r" b="b"/>
                <a:pathLst>
                  <a:path w="16221" h="14176" fill="none" extrusionOk="0">
                    <a:moveTo>
                      <a:pt x="16075" y="12665"/>
                    </a:moveTo>
                    <a:lnTo>
                      <a:pt x="8987" y="488"/>
                    </a:lnTo>
                    <a:lnTo>
                      <a:pt x="8987" y="488"/>
                    </a:lnTo>
                    <a:lnTo>
                      <a:pt x="8914" y="390"/>
                    </a:lnTo>
                    <a:lnTo>
                      <a:pt x="8817" y="293"/>
                    </a:lnTo>
                    <a:lnTo>
                      <a:pt x="8720" y="196"/>
                    </a:lnTo>
                    <a:lnTo>
                      <a:pt x="8622" y="123"/>
                    </a:lnTo>
                    <a:lnTo>
                      <a:pt x="8500" y="74"/>
                    </a:lnTo>
                    <a:lnTo>
                      <a:pt x="8379" y="25"/>
                    </a:lnTo>
                    <a:lnTo>
                      <a:pt x="8232" y="1"/>
                    </a:lnTo>
                    <a:lnTo>
                      <a:pt x="8111" y="1"/>
                    </a:lnTo>
                    <a:lnTo>
                      <a:pt x="8111" y="1"/>
                    </a:lnTo>
                    <a:lnTo>
                      <a:pt x="7965" y="1"/>
                    </a:lnTo>
                    <a:lnTo>
                      <a:pt x="7843" y="25"/>
                    </a:lnTo>
                    <a:lnTo>
                      <a:pt x="7721" y="74"/>
                    </a:lnTo>
                    <a:lnTo>
                      <a:pt x="7599" y="123"/>
                    </a:lnTo>
                    <a:lnTo>
                      <a:pt x="7502" y="196"/>
                    </a:lnTo>
                    <a:lnTo>
                      <a:pt x="7404" y="293"/>
                    </a:lnTo>
                    <a:lnTo>
                      <a:pt x="7307" y="390"/>
                    </a:lnTo>
                    <a:lnTo>
                      <a:pt x="7234" y="488"/>
                    </a:lnTo>
                    <a:lnTo>
                      <a:pt x="147" y="12665"/>
                    </a:lnTo>
                    <a:lnTo>
                      <a:pt x="147" y="12665"/>
                    </a:lnTo>
                    <a:lnTo>
                      <a:pt x="74" y="12787"/>
                    </a:lnTo>
                    <a:lnTo>
                      <a:pt x="25" y="12909"/>
                    </a:lnTo>
                    <a:lnTo>
                      <a:pt x="0" y="13031"/>
                    </a:lnTo>
                    <a:lnTo>
                      <a:pt x="0" y="13177"/>
                    </a:lnTo>
                    <a:lnTo>
                      <a:pt x="0" y="13177"/>
                    </a:lnTo>
                    <a:lnTo>
                      <a:pt x="0" y="13299"/>
                    </a:lnTo>
                    <a:lnTo>
                      <a:pt x="25" y="13420"/>
                    </a:lnTo>
                    <a:lnTo>
                      <a:pt x="74" y="13567"/>
                    </a:lnTo>
                    <a:lnTo>
                      <a:pt x="147" y="13688"/>
                    </a:lnTo>
                    <a:lnTo>
                      <a:pt x="147" y="13688"/>
                    </a:lnTo>
                    <a:lnTo>
                      <a:pt x="220" y="13786"/>
                    </a:lnTo>
                    <a:lnTo>
                      <a:pt x="293" y="13883"/>
                    </a:lnTo>
                    <a:lnTo>
                      <a:pt x="390" y="13981"/>
                    </a:lnTo>
                    <a:lnTo>
                      <a:pt x="512" y="14054"/>
                    </a:lnTo>
                    <a:lnTo>
                      <a:pt x="634" y="14102"/>
                    </a:lnTo>
                    <a:lnTo>
                      <a:pt x="755" y="14151"/>
                    </a:lnTo>
                    <a:lnTo>
                      <a:pt x="877" y="14175"/>
                    </a:lnTo>
                    <a:lnTo>
                      <a:pt x="1023" y="14175"/>
                    </a:lnTo>
                    <a:lnTo>
                      <a:pt x="15198" y="14175"/>
                    </a:lnTo>
                    <a:lnTo>
                      <a:pt x="15198" y="14175"/>
                    </a:lnTo>
                    <a:lnTo>
                      <a:pt x="15344" y="14175"/>
                    </a:lnTo>
                    <a:lnTo>
                      <a:pt x="15466" y="14151"/>
                    </a:lnTo>
                    <a:lnTo>
                      <a:pt x="15588" y="14102"/>
                    </a:lnTo>
                    <a:lnTo>
                      <a:pt x="15709" y="14054"/>
                    </a:lnTo>
                    <a:lnTo>
                      <a:pt x="15831" y="13981"/>
                    </a:lnTo>
                    <a:lnTo>
                      <a:pt x="15929" y="13883"/>
                    </a:lnTo>
                    <a:lnTo>
                      <a:pt x="16002" y="13786"/>
                    </a:lnTo>
                    <a:lnTo>
                      <a:pt x="16075" y="13688"/>
                    </a:lnTo>
                    <a:lnTo>
                      <a:pt x="16075" y="13688"/>
                    </a:lnTo>
                    <a:lnTo>
                      <a:pt x="16148" y="13567"/>
                    </a:lnTo>
                    <a:lnTo>
                      <a:pt x="16197" y="13420"/>
                    </a:lnTo>
                    <a:lnTo>
                      <a:pt x="16221" y="13299"/>
                    </a:lnTo>
                    <a:lnTo>
                      <a:pt x="16221" y="13177"/>
                    </a:lnTo>
                    <a:lnTo>
                      <a:pt x="16221" y="13177"/>
                    </a:lnTo>
                    <a:lnTo>
                      <a:pt x="16221" y="13031"/>
                    </a:lnTo>
                    <a:lnTo>
                      <a:pt x="16197" y="12909"/>
                    </a:lnTo>
                    <a:lnTo>
                      <a:pt x="16148" y="12787"/>
                    </a:lnTo>
                    <a:lnTo>
                      <a:pt x="16075" y="12665"/>
                    </a:lnTo>
                    <a:lnTo>
                      <a:pt x="16075" y="12665"/>
                    </a:lnTo>
                    <a:close/>
                    <a:moveTo>
                      <a:pt x="8111" y="12349"/>
                    </a:moveTo>
                    <a:lnTo>
                      <a:pt x="8111" y="12349"/>
                    </a:lnTo>
                    <a:lnTo>
                      <a:pt x="7916" y="12324"/>
                    </a:lnTo>
                    <a:lnTo>
                      <a:pt x="7721" y="12276"/>
                    </a:lnTo>
                    <a:lnTo>
                      <a:pt x="7575" y="12178"/>
                    </a:lnTo>
                    <a:lnTo>
                      <a:pt x="7429" y="12057"/>
                    </a:lnTo>
                    <a:lnTo>
                      <a:pt x="7307" y="11910"/>
                    </a:lnTo>
                    <a:lnTo>
                      <a:pt x="7210" y="11764"/>
                    </a:lnTo>
                    <a:lnTo>
                      <a:pt x="7161" y="11569"/>
                    </a:lnTo>
                    <a:lnTo>
                      <a:pt x="7136" y="11375"/>
                    </a:lnTo>
                    <a:lnTo>
                      <a:pt x="7136" y="11375"/>
                    </a:lnTo>
                    <a:lnTo>
                      <a:pt x="7161" y="11180"/>
                    </a:lnTo>
                    <a:lnTo>
                      <a:pt x="7210" y="11009"/>
                    </a:lnTo>
                    <a:lnTo>
                      <a:pt x="7307" y="10839"/>
                    </a:lnTo>
                    <a:lnTo>
                      <a:pt x="7429" y="10693"/>
                    </a:lnTo>
                    <a:lnTo>
                      <a:pt x="7575" y="10571"/>
                    </a:lnTo>
                    <a:lnTo>
                      <a:pt x="7721" y="10473"/>
                    </a:lnTo>
                    <a:lnTo>
                      <a:pt x="7916" y="10425"/>
                    </a:lnTo>
                    <a:lnTo>
                      <a:pt x="8111" y="10400"/>
                    </a:lnTo>
                    <a:lnTo>
                      <a:pt x="8111" y="10400"/>
                    </a:lnTo>
                    <a:lnTo>
                      <a:pt x="8306" y="10425"/>
                    </a:lnTo>
                    <a:lnTo>
                      <a:pt x="8476" y="10473"/>
                    </a:lnTo>
                    <a:lnTo>
                      <a:pt x="8646" y="10571"/>
                    </a:lnTo>
                    <a:lnTo>
                      <a:pt x="8793" y="10693"/>
                    </a:lnTo>
                    <a:lnTo>
                      <a:pt x="8914" y="10839"/>
                    </a:lnTo>
                    <a:lnTo>
                      <a:pt x="9012" y="11009"/>
                    </a:lnTo>
                    <a:lnTo>
                      <a:pt x="9061" y="11180"/>
                    </a:lnTo>
                    <a:lnTo>
                      <a:pt x="9085" y="11375"/>
                    </a:lnTo>
                    <a:lnTo>
                      <a:pt x="9085" y="11375"/>
                    </a:lnTo>
                    <a:lnTo>
                      <a:pt x="9061" y="11569"/>
                    </a:lnTo>
                    <a:lnTo>
                      <a:pt x="9012" y="11764"/>
                    </a:lnTo>
                    <a:lnTo>
                      <a:pt x="8914" y="11910"/>
                    </a:lnTo>
                    <a:lnTo>
                      <a:pt x="8793" y="12057"/>
                    </a:lnTo>
                    <a:lnTo>
                      <a:pt x="8646" y="12178"/>
                    </a:lnTo>
                    <a:lnTo>
                      <a:pt x="8476" y="12276"/>
                    </a:lnTo>
                    <a:lnTo>
                      <a:pt x="8306" y="12324"/>
                    </a:lnTo>
                    <a:lnTo>
                      <a:pt x="8111" y="12349"/>
                    </a:lnTo>
                    <a:lnTo>
                      <a:pt x="8111" y="12349"/>
                    </a:lnTo>
                    <a:close/>
                    <a:moveTo>
                      <a:pt x="9231" y="5091"/>
                    </a:moveTo>
                    <a:lnTo>
                      <a:pt x="8939" y="8915"/>
                    </a:lnTo>
                    <a:lnTo>
                      <a:pt x="8939" y="8915"/>
                    </a:lnTo>
                    <a:lnTo>
                      <a:pt x="8914" y="9061"/>
                    </a:lnTo>
                    <a:lnTo>
                      <a:pt x="8866" y="9207"/>
                    </a:lnTo>
                    <a:lnTo>
                      <a:pt x="8793" y="9304"/>
                    </a:lnTo>
                    <a:lnTo>
                      <a:pt x="8695" y="9426"/>
                    </a:lnTo>
                    <a:lnTo>
                      <a:pt x="8573" y="9499"/>
                    </a:lnTo>
                    <a:lnTo>
                      <a:pt x="8452" y="9572"/>
                    </a:lnTo>
                    <a:lnTo>
                      <a:pt x="8330" y="9621"/>
                    </a:lnTo>
                    <a:lnTo>
                      <a:pt x="8184" y="9621"/>
                    </a:lnTo>
                    <a:lnTo>
                      <a:pt x="8038" y="9621"/>
                    </a:lnTo>
                    <a:lnTo>
                      <a:pt x="8038" y="9621"/>
                    </a:lnTo>
                    <a:lnTo>
                      <a:pt x="7891" y="9621"/>
                    </a:lnTo>
                    <a:lnTo>
                      <a:pt x="7770" y="9572"/>
                    </a:lnTo>
                    <a:lnTo>
                      <a:pt x="7648" y="9499"/>
                    </a:lnTo>
                    <a:lnTo>
                      <a:pt x="7526" y="9426"/>
                    </a:lnTo>
                    <a:lnTo>
                      <a:pt x="7429" y="9304"/>
                    </a:lnTo>
                    <a:lnTo>
                      <a:pt x="7356" y="9207"/>
                    </a:lnTo>
                    <a:lnTo>
                      <a:pt x="7307" y="9061"/>
                    </a:lnTo>
                    <a:lnTo>
                      <a:pt x="7283" y="8915"/>
                    </a:lnTo>
                    <a:lnTo>
                      <a:pt x="6990" y="5091"/>
                    </a:lnTo>
                    <a:lnTo>
                      <a:pt x="6990" y="5091"/>
                    </a:lnTo>
                    <a:lnTo>
                      <a:pt x="7015" y="4945"/>
                    </a:lnTo>
                    <a:lnTo>
                      <a:pt x="7039" y="4823"/>
                    </a:lnTo>
                    <a:lnTo>
                      <a:pt x="7088" y="4701"/>
                    </a:lnTo>
                    <a:lnTo>
                      <a:pt x="7161" y="4604"/>
                    </a:lnTo>
                    <a:lnTo>
                      <a:pt x="7258" y="4506"/>
                    </a:lnTo>
                    <a:lnTo>
                      <a:pt x="7380" y="4433"/>
                    </a:lnTo>
                    <a:lnTo>
                      <a:pt x="7526" y="4409"/>
                    </a:lnTo>
                    <a:lnTo>
                      <a:pt x="7648" y="4385"/>
                    </a:lnTo>
                    <a:lnTo>
                      <a:pt x="8573" y="4385"/>
                    </a:lnTo>
                    <a:lnTo>
                      <a:pt x="8573" y="4385"/>
                    </a:lnTo>
                    <a:lnTo>
                      <a:pt x="8695" y="4409"/>
                    </a:lnTo>
                    <a:lnTo>
                      <a:pt x="8841" y="4433"/>
                    </a:lnTo>
                    <a:lnTo>
                      <a:pt x="8963" y="4506"/>
                    </a:lnTo>
                    <a:lnTo>
                      <a:pt x="9061" y="4604"/>
                    </a:lnTo>
                    <a:lnTo>
                      <a:pt x="9134" y="4701"/>
                    </a:lnTo>
                    <a:lnTo>
                      <a:pt x="9182" y="4823"/>
                    </a:lnTo>
                    <a:lnTo>
                      <a:pt x="9207" y="4945"/>
                    </a:lnTo>
                    <a:lnTo>
                      <a:pt x="9231" y="5091"/>
                    </a:lnTo>
                    <a:lnTo>
                      <a:pt x="9231" y="509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4" name="Ορθογώνιο: Στρογγύλεμα γωνιών 33">
              <a:extLst>
                <a:ext uri="{FF2B5EF4-FFF2-40B4-BE49-F238E27FC236}">
                  <a16:creationId xmlns:a16="http://schemas.microsoft.com/office/drawing/2014/main" id="{0EF76F99-DCEF-34AB-2099-3118E3FBA6C8}"/>
                </a:ext>
              </a:extLst>
            </p:cNvPr>
            <p:cNvSpPr/>
            <p:nvPr/>
          </p:nvSpPr>
          <p:spPr>
            <a:xfrm>
              <a:off x="3188045" y="7932165"/>
              <a:ext cx="1207277" cy="3887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35" name="Ορθογώνιο: Στρογγύλεμα γωνιών 34">
              <a:extLst>
                <a:ext uri="{FF2B5EF4-FFF2-40B4-BE49-F238E27FC236}">
                  <a16:creationId xmlns:a16="http://schemas.microsoft.com/office/drawing/2014/main" id="{1866FA29-FFCB-6CFC-4F33-D41CB3FCFCF2}"/>
                </a:ext>
              </a:extLst>
            </p:cNvPr>
            <p:cNvSpPr/>
            <p:nvPr/>
          </p:nvSpPr>
          <p:spPr>
            <a:xfrm>
              <a:off x="3210979" y="8561328"/>
              <a:ext cx="1207277" cy="3887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p:pic>
        <p:nvPicPr>
          <p:cNvPr id="37" name="Εικόνα 36">
            <a:extLst>
              <a:ext uri="{FF2B5EF4-FFF2-40B4-BE49-F238E27FC236}">
                <a16:creationId xmlns:a16="http://schemas.microsoft.com/office/drawing/2014/main" id="{36F6B853-61C6-1A07-E652-572C781DF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6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ΔΩΕ – Τμήμα Ε. Προβλήματα και Εμπλοκές</a:t>
            </a:r>
          </a:p>
          <a:p>
            <a:r>
              <a:rPr lang="el-G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Συμπλήρωση προβλημάτων &amp; εμπλοκών (1/2)</a:t>
            </a:r>
            <a:endParaRPr lang="el-G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16 - Ορθογώνιο">
            <a:extLst>
              <a:ext uri="{FF2B5EF4-FFF2-40B4-BE49-F238E27FC236}">
                <a16:creationId xmlns:a16="http://schemas.microsoft.com/office/drawing/2014/main" id="{C85879C7-C9EB-BA06-DC35-84044644E215}"/>
              </a:ext>
            </a:extLst>
          </p:cNvPr>
          <p:cNvSpPr/>
          <p:nvPr/>
        </p:nvSpPr>
        <p:spPr>
          <a:xfrm>
            <a:off x="7048947" y="7932165"/>
            <a:ext cx="7078967" cy="2621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endParaRPr lang="el-GR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553A80D0-6A4B-42EE-92D4-97C1674DA984}"/>
              </a:ext>
            </a:extLst>
          </p:cNvPr>
          <p:cNvGrpSpPr/>
          <p:nvPr/>
        </p:nvGrpSpPr>
        <p:grpSpPr>
          <a:xfrm>
            <a:off x="2754360" y="2261420"/>
            <a:ext cx="16975365" cy="6761613"/>
            <a:chOff x="2754360" y="2261420"/>
            <a:chExt cx="16975365" cy="6761613"/>
          </a:xfrm>
        </p:grpSpPr>
        <p:sp>
          <p:nvSpPr>
            <p:cNvPr id="4" name="Ορθογώνιο: Στρογγύλεμα γωνιών 3">
              <a:extLst>
                <a:ext uri="{FF2B5EF4-FFF2-40B4-BE49-F238E27FC236}">
                  <a16:creationId xmlns:a16="http://schemas.microsoft.com/office/drawing/2014/main" id="{CE5D53E2-5BF1-203F-F4AA-374371FDEC2D}"/>
                </a:ext>
              </a:extLst>
            </p:cNvPr>
            <p:cNvSpPr/>
            <p:nvPr/>
          </p:nvSpPr>
          <p:spPr>
            <a:xfrm>
              <a:off x="7601954" y="2261420"/>
              <a:ext cx="7280177" cy="277584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Παρομοίως ο ΦΥ ενημερώνει για </a:t>
              </a:r>
            </a:p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τυχόν </a:t>
              </a:r>
              <a:r>
                <a:rPr lang="el-GR" sz="2800" kern="120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Προβλήματα &amp; Εμπλοκές </a:t>
              </a:r>
            </a:p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που παρουσιάζονται στην πορεία </a:t>
              </a:r>
            </a:p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σε </a:t>
              </a:r>
              <a:r>
                <a:rPr lang="el-GR" sz="2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συγκεκριμένες Ενέργειες Ωρίμανσης </a:t>
              </a:r>
            </a:p>
          </p:txBody>
        </p:sp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164D33F4-5589-AED1-D42F-3BF40CFB2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4360" y="5321560"/>
              <a:ext cx="16975365" cy="370147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</p:grpSp>
      <p:grpSp>
        <p:nvGrpSpPr>
          <p:cNvPr id="27" name="Ομάδα 26">
            <a:extLst>
              <a:ext uri="{FF2B5EF4-FFF2-40B4-BE49-F238E27FC236}">
                <a16:creationId xmlns:a16="http://schemas.microsoft.com/office/drawing/2014/main" id="{34CB28AA-893A-5B06-D284-159BB23FD39B}"/>
              </a:ext>
            </a:extLst>
          </p:cNvPr>
          <p:cNvGrpSpPr/>
          <p:nvPr/>
        </p:nvGrpSpPr>
        <p:grpSpPr>
          <a:xfrm>
            <a:off x="1053885" y="7629402"/>
            <a:ext cx="15471700" cy="3032345"/>
            <a:chOff x="1053885" y="7629402"/>
            <a:chExt cx="15471700" cy="3032345"/>
          </a:xfrm>
        </p:grpSpPr>
        <p:grpSp>
          <p:nvGrpSpPr>
            <p:cNvPr id="21" name="Ομάδα 20">
              <a:extLst>
                <a:ext uri="{FF2B5EF4-FFF2-40B4-BE49-F238E27FC236}">
                  <a16:creationId xmlns:a16="http://schemas.microsoft.com/office/drawing/2014/main" id="{7E3DDAC3-7719-D70A-1F9E-9F8CC9DD10A1}"/>
                </a:ext>
              </a:extLst>
            </p:cNvPr>
            <p:cNvGrpSpPr/>
            <p:nvPr/>
          </p:nvGrpSpPr>
          <p:grpSpPr>
            <a:xfrm>
              <a:off x="1053885" y="9717115"/>
              <a:ext cx="15471700" cy="944632"/>
              <a:chOff x="728421" y="9484271"/>
              <a:chExt cx="15471700" cy="944632"/>
            </a:xfrm>
          </p:grpSpPr>
          <p:sp>
            <p:nvSpPr>
              <p:cNvPr id="9" name="Ορθογώνιο: Στρογγύλεμα γωνιών 8">
                <a:extLst>
                  <a:ext uri="{FF2B5EF4-FFF2-40B4-BE49-F238E27FC236}">
                    <a16:creationId xmlns:a16="http://schemas.microsoft.com/office/drawing/2014/main" id="{9829EF0D-1C30-653A-E231-BB6561F903FE}"/>
                  </a:ext>
                </a:extLst>
              </p:cNvPr>
              <p:cNvSpPr/>
              <p:nvPr/>
            </p:nvSpPr>
            <p:spPr>
              <a:xfrm>
                <a:off x="728421" y="9484271"/>
                <a:ext cx="15471700" cy="94463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noFill/>
              </a:ln>
              <a:effectLst>
                <a:glow rad="228600">
                  <a:schemeClr val="bg1">
                    <a:alpha val="40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2000" algn="r"/>
                <a:r>
                  <a:rPr lang="el-GR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Το κάθε </a:t>
                </a:r>
                <a:r>
                  <a:rPr lang="el-GR" sz="2600" b="1" dirty="0">
                    <a:solidFill>
                      <a:srgbClr val="FF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Πρόβλημα &amp; Εμπλοκή </a:t>
                </a:r>
                <a:r>
                  <a:rPr lang="el-GR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συσχετίζεται με συγκεκριμένο </a:t>
                </a:r>
                <a:r>
                  <a:rPr lang="el-GR" sz="2600" dirty="0">
                    <a:solidFill>
                      <a:schemeClr val="tx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ΑΑ Ενέργειας Ωρίμανσης</a:t>
                </a:r>
              </a:p>
            </p:txBody>
          </p:sp>
          <p:sp>
            <p:nvSpPr>
              <p:cNvPr id="19" name="Google Shape;769;p37">
                <a:extLst>
                  <a:ext uri="{FF2B5EF4-FFF2-40B4-BE49-F238E27FC236}">
                    <a16:creationId xmlns:a16="http://schemas.microsoft.com/office/drawing/2014/main" id="{6C0C26F7-346E-4966-5714-F6338E7A63C8}"/>
                  </a:ext>
                </a:extLst>
              </p:cNvPr>
              <p:cNvSpPr/>
              <p:nvPr/>
            </p:nvSpPr>
            <p:spPr>
              <a:xfrm>
                <a:off x="1038818" y="9528661"/>
                <a:ext cx="880980" cy="780687"/>
              </a:xfrm>
              <a:custGeom>
                <a:avLst/>
                <a:gdLst/>
                <a:ahLst/>
                <a:cxnLst/>
                <a:rect l="l" t="t" r="r" b="b"/>
                <a:pathLst>
                  <a:path w="16221" h="14176" fill="none" extrusionOk="0">
                    <a:moveTo>
                      <a:pt x="16075" y="12665"/>
                    </a:moveTo>
                    <a:lnTo>
                      <a:pt x="8987" y="488"/>
                    </a:lnTo>
                    <a:lnTo>
                      <a:pt x="8987" y="488"/>
                    </a:lnTo>
                    <a:lnTo>
                      <a:pt x="8914" y="390"/>
                    </a:lnTo>
                    <a:lnTo>
                      <a:pt x="8817" y="293"/>
                    </a:lnTo>
                    <a:lnTo>
                      <a:pt x="8720" y="196"/>
                    </a:lnTo>
                    <a:lnTo>
                      <a:pt x="8622" y="123"/>
                    </a:lnTo>
                    <a:lnTo>
                      <a:pt x="8500" y="74"/>
                    </a:lnTo>
                    <a:lnTo>
                      <a:pt x="8379" y="25"/>
                    </a:lnTo>
                    <a:lnTo>
                      <a:pt x="8232" y="1"/>
                    </a:lnTo>
                    <a:lnTo>
                      <a:pt x="8111" y="1"/>
                    </a:lnTo>
                    <a:lnTo>
                      <a:pt x="8111" y="1"/>
                    </a:lnTo>
                    <a:lnTo>
                      <a:pt x="7965" y="1"/>
                    </a:lnTo>
                    <a:lnTo>
                      <a:pt x="7843" y="25"/>
                    </a:lnTo>
                    <a:lnTo>
                      <a:pt x="7721" y="74"/>
                    </a:lnTo>
                    <a:lnTo>
                      <a:pt x="7599" y="123"/>
                    </a:lnTo>
                    <a:lnTo>
                      <a:pt x="7502" y="196"/>
                    </a:lnTo>
                    <a:lnTo>
                      <a:pt x="7404" y="293"/>
                    </a:lnTo>
                    <a:lnTo>
                      <a:pt x="7307" y="390"/>
                    </a:lnTo>
                    <a:lnTo>
                      <a:pt x="7234" y="488"/>
                    </a:lnTo>
                    <a:lnTo>
                      <a:pt x="147" y="12665"/>
                    </a:lnTo>
                    <a:lnTo>
                      <a:pt x="147" y="12665"/>
                    </a:lnTo>
                    <a:lnTo>
                      <a:pt x="74" y="12787"/>
                    </a:lnTo>
                    <a:lnTo>
                      <a:pt x="25" y="12909"/>
                    </a:lnTo>
                    <a:lnTo>
                      <a:pt x="0" y="13031"/>
                    </a:lnTo>
                    <a:lnTo>
                      <a:pt x="0" y="13177"/>
                    </a:lnTo>
                    <a:lnTo>
                      <a:pt x="0" y="13177"/>
                    </a:lnTo>
                    <a:lnTo>
                      <a:pt x="0" y="13299"/>
                    </a:lnTo>
                    <a:lnTo>
                      <a:pt x="25" y="13420"/>
                    </a:lnTo>
                    <a:lnTo>
                      <a:pt x="74" y="13567"/>
                    </a:lnTo>
                    <a:lnTo>
                      <a:pt x="147" y="13688"/>
                    </a:lnTo>
                    <a:lnTo>
                      <a:pt x="147" y="13688"/>
                    </a:lnTo>
                    <a:lnTo>
                      <a:pt x="220" y="13786"/>
                    </a:lnTo>
                    <a:lnTo>
                      <a:pt x="293" y="13883"/>
                    </a:lnTo>
                    <a:lnTo>
                      <a:pt x="390" y="13981"/>
                    </a:lnTo>
                    <a:lnTo>
                      <a:pt x="512" y="14054"/>
                    </a:lnTo>
                    <a:lnTo>
                      <a:pt x="634" y="14102"/>
                    </a:lnTo>
                    <a:lnTo>
                      <a:pt x="755" y="14151"/>
                    </a:lnTo>
                    <a:lnTo>
                      <a:pt x="877" y="14175"/>
                    </a:lnTo>
                    <a:lnTo>
                      <a:pt x="1023" y="14175"/>
                    </a:lnTo>
                    <a:lnTo>
                      <a:pt x="15198" y="14175"/>
                    </a:lnTo>
                    <a:lnTo>
                      <a:pt x="15198" y="14175"/>
                    </a:lnTo>
                    <a:lnTo>
                      <a:pt x="15344" y="14175"/>
                    </a:lnTo>
                    <a:lnTo>
                      <a:pt x="15466" y="14151"/>
                    </a:lnTo>
                    <a:lnTo>
                      <a:pt x="15588" y="14102"/>
                    </a:lnTo>
                    <a:lnTo>
                      <a:pt x="15709" y="14054"/>
                    </a:lnTo>
                    <a:lnTo>
                      <a:pt x="15831" y="13981"/>
                    </a:lnTo>
                    <a:lnTo>
                      <a:pt x="15929" y="13883"/>
                    </a:lnTo>
                    <a:lnTo>
                      <a:pt x="16002" y="13786"/>
                    </a:lnTo>
                    <a:lnTo>
                      <a:pt x="16075" y="13688"/>
                    </a:lnTo>
                    <a:lnTo>
                      <a:pt x="16075" y="13688"/>
                    </a:lnTo>
                    <a:lnTo>
                      <a:pt x="16148" y="13567"/>
                    </a:lnTo>
                    <a:lnTo>
                      <a:pt x="16197" y="13420"/>
                    </a:lnTo>
                    <a:lnTo>
                      <a:pt x="16221" y="13299"/>
                    </a:lnTo>
                    <a:lnTo>
                      <a:pt x="16221" y="13177"/>
                    </a:lnTo>
                    <a:lnTo>
                      <a:pt x="16221" y="13177"/>
                    </a:lnTo>
                    <a:lnTo>
                      <a:pt x="16221" y="13031"/>
                    </a:lnTo>
                    <a:lnTo>
                      <a:pt x="16197" y="12909"/>
                    </a:lnTo>
                    <a:lnTo>
                      <a:pt x="16148" y="12787"/>
                    </a:lnTo>
                    <a:lnTo>
                      <a:pt x="16075" y="12665"/>
                    </a:lnTo>
                    <a:lnTo>
                      <a:pt x="16075" y="12665"/>
                    </a:lnTo>
                    <a:close/>
                    <a:moveTo>
                      <a:pt x="8111" y="12349"/>
                    </a:moveTo>
                    <a:lnTo>
                      <a:pt x="8111" y="12349"/>
                    </a:lnTo>
                    <a:lnTo>
                      <a:pt x="7916" y="12324"/>
                    </a:lnTo>
                    <a:lnTo>
                      <a:pt x="7721" y="12276"/>
                    </a:lnTo>
                    <a:lnTo>
                      <a:pt x="7575" y="12178"/>
                    </a:lnTo>
                    <a:lnTo>
                      <a:pt x="7429" y="12057"/>
                    </a:lnTo>
                    <a:lnTo>
                      <a:pt x="7307" y="11910"/>
                    </a:lnTo>
                    <a:lnTo>
                      <a:pt x="7210" y="11764"/>
                    </a:lnTo>
                    <a:lnTo>
                      <a:pt x="7161" y="11569"/>
                    </a:lnTo>
                    <a:lnTo>
                      <a:pt x="7136" y="11375"/>
                    </a:lnTo>
                    <a:lnTo>
                      <a:pt x="7136" y="11375"/>
                    </a:lnTo>
                    <a:lnTo>
                      <a:pt x="7161" y="11180"/>
                    </a:lnTo>
                    <a:lnTo>
                      <a:pt x="7210" y="11009"/>
                    </a:lnTo>
                    <a:lnTo>
                      <a:pt x="7307" y="10839"/>
                    </a:lnTo>
                    <a:lnTo>
                      <a:pt x="7429" y="10693"/>
                    </a:lnTo>
                    <a:lnTo>
                      <a:pt x="7575" y="10571"/>
                    </a:lnTo>
                    <a:lnTo>
                      <a:pt x="7721" y="10473"/>
                    </a:lnTo>
                    <a:lnTo>
                      <a:pt x="7916" y="10425"/>
                    </a:lnTo>
                    <a:lnTo>
                      <a:pt x="8111" y="10400"/>
                    </a:lnTo>
                    <a:lnTo>
                      <a:pt x="8111" y="10400"/>
                    </a:lnTo>
                    <a:lnTo>
                      <a:pt x="8306" y="10425"/>
                    </a:lnTo>
                    <a:lnTo>
                      <a:pt x="8476" y="10473"/>
                    </a:lnTo>
                    <a:lnTo>
                      <a:pt x="8646" y="10571"/>
                    </a:lnTo>
                    <a:lnTo>
                      <a:pt x="8793" y="10693"/>
                    </a:lnTo>
                    <a:lnTo>
                      <a:pt x="8914" y="10839"/>
                    </a:lnTo>
                    <a:lnTo>
                      <a:pt x="9012" y="11009"/>
                    </a:lnTo>
                    <a:lnTo>
                      <a:pt x="9061" y="11180"/>
                    </a:lnTo>
                    <a:lnTo>
                      <a:pt x="9085" y="11375"/>
                    </a:lnTo>
                    <a:lnTo>
                      <a:pt x="9085" y="11375"/>
                    </a:lnTo>
                    <a:lnTo>
                      <a:pt x="9061" y="11569"/>
                    </a:lnTo>
                    <a:lnTo>
                      <a:pt x="9012" y="11764"/>
                    </a:lnTo>
                    <a:lnTo>
                      <a:pt x="8914" y="11910"/>
                    </a:lnTo>
                    <a:lnTo>
                      <a:pt x="8793" y="12057"/>
                    </a:lnTo>
                    <a:lnTo>
                      <a:pt x="8646" y="12178"/>
                    </a:lnTo>
                    <a:lnTo>
                      <a:pt x="8476" y="12276"/>
                    </a:lnTo>
                    <a:lnTo>
                      <a:pt x="8306" y="12324"/>
                    </a:lnTo>
                    <a:lnTo>
                      <a:pt x="8111" y="12349"/>
                    </a:lnTo>
                    <a:lnTo>
                      <a:pt x="8111" y="12349"/>
                    </a:lnTo>
                    <a:close/>
                    <a:moveTo>
                      <a:pt x="9231" y="5091"/>
                    </a:moveTo>
                    <a:lnTo>
                      <a:pt x="8939" y="8915"/>
                    </a:lnTo>
                    <a:lnTo>
                      <a:pt x="8939" y="8915"/>
                    </a:lnTo>
                    <a:lnTo>
                      <a:pt x="8914" y="9061"/>
                    </a:lnTo>
                    <a:lnTo>
                      <a:pt x="8866" y="9207"/>
                    </a:lnTo>
                    <a:lnTo>
                      <a:pt x="8793" y="9304"/>
                    </a:lnTo>
                    <a:lnTo>
                      <a:pt x="8695" y="9426"/>
                    </a:lnTo>
                    <a:lnTo>
                      <a:pt x="8573" y="9499"/>
                    </a:lnTo>
                    <a:lnTo>
                      <a:pt x="8452" y="9572"/>
                    </a:lnTo>
                    <a:lnTo>
                      <a:pt x="8330" y="9621"/>
                    </a:lnTo>
                    <a:lnTo>
                      <a:pt x="8184" y="9621"/>
                    </a:lnTo>
                    <a:lnTo>
                      <a:pt x="8038" y="9621"/>
                    </a:lnTo>
                    <a:lnTo>
                      <a:pt x="8038" y="9621"/>
                    </a:lnTo>
                    <a:lnTo>
                      <a:pt x="7891" y="9621"/>
                    </a:lnTo>
                    <a:lnTo>
                      <a:pt x="7770" y="9572"/>
                    </a:lnTo>
                    <a:lnTo>
                      <a:pt x="7648" y="9499"/>
                    </a:lnTo>
                    <a:lnTo>
                      <a:pt x="7526" y="9426"/>
                    </a:lnTo>
                    <a:lnTo>
                      <a:pt x="7429" y="9304"/>
                    </a:lnTo>
                    <a:lnTo>
                      <a:pt x="7356" y="9207"/>
                    </a:lnTo>
                    <a:lnTo>
                      <a:pt x="7307" y="9061"/>
                    </a:lnTo>
                    <a:lnTo>
                      <a:pt x="7283" y="8915"/>
                    </a:lnTo>
                    <a:lnTo>
                      <a:pt x="6990" y="5091"/>
                    </a:lnTo>
                    <a:lnTo>
                      <a:pt x="6990" y="5091"/>
                    </a:lnTo>
                    <a:lnTo>
                      <a:pt x="7015" y="4945"/>
                    </a:lnTo>
                    <a:lnTo>
                      <a:pt x="7039" y="4823"/>
                    </a:lnTo>
                    <a:lnTo>
                      <a:pt x="7088" y="4701"/>
                    </a:lnTo>
                    <a:lnTo>
                      <a:pt x="7161" y="4604"/>
                    </a:lnTo>
                    <a:lnTo>
                      <a:pt x="7258" y="4506"/>
                    </a:lnTo>
                    <a:lnTo>
                      <a:pt x="7380" y="4433"/>
                    </a:lnTo>
                    <a:lnTo>
                      <a:pt x="7526" y="4409"/>
                    </a:lnTo>
                    <a:lnTo>
                      <a:pt x="7648" y="4385"/>
                    </a:lnTo>
                    <a:lnTo>
                      <a:pt x="8573" y="4385"/>
                    </a:lnTo>
                    <a:lnTo>
                      <a:pt x="8573" y="4385"/>
                    </a:lnTo>
                    <a:lnTo>
                      <a:pt x="8695" y="4409"/>
                    </a:lnTo>
                    <a:lnTo>
                      <a:pt x="8841" y="4433"/>
                    </a:lnTo>
                    <a:lnTo>
                      <a:pt x="8963" y="4506"/>
                    </a:lnTo>
                    <a:lnTo>
                      <a:pt x="9061" y="4604"/>
                    </a:lnTo>
                    <a:lnTo>
                      <a:pt x="9134" y="4701"/>
                    </a:lnTo>
                    <a:lnTo>
                      <a:pt x="9182" y="4823"/>
                    </a:lnTo>
                    <a:lnTo>
                      <a:pt x="9207" y="4945"/>
                    </a:lnTo>
                    <a:lnTo>
                      <a:pt x="9231" y="5091"/>
                    </a:lnTo>
                    <a:lnTo>
                      <a:pt x="9231" y="509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4" name="Ορθογώνιο: Στρογγύλεμα γωνιών 23">
              <a:extLst>
                <a:ext uri="{FF2B5EF4-FFF2-40B4-BE49-F238E27FC236}">
                  <a16:creationId xmlns:a16="http://schemas.microsoft.com/office/drawing/2014/main" id="{F6171E69-BB66-7CD6-291D-18961B62A4D3}"/>
                </a:ext>
              </a:extLst>
            </p:cNvPr>
            <p:cNvSpPr/>
            <p:nvPr/>
          </p:nvSpPr>
          <p:spPr>
            <a:xfrm rot="10800000">
              <a:off x="10511638" y="7629402"/>
              <a:ext cx="1887006" cy="1359613"/>
            </a:xfrm>
            <a:prstGeom prst="roundRect">
              <a:avLst/>
            </a:prstGeom>
            <a:solidFill>
              <a:srgbClr val="FFFF00">
                <a:alpha val="26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19E3B101-9DC0-8196-327C-15F5B9004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2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ΔΩΕ – Τμήμα Ε. Προβλήματα και Εμπλοκές</a:t>
            </a:r>
          </a:p>
          <a:p>
            <a:r>
              <a:rPr lang="el-G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Συμπλήρωση προβλημάτων &amp; εμπλοκών (2/2)</a:t>
            </a:r>
            <a:endParaRPr lang="el-G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DBBB514-7C16-F32F-7BF1-4BE9CA207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483" y="2605638"/>
            <a:ext cx="16009801" cy="381066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D801861F-9AB3-81D2-E8F2-559204E5A689}"/>
              </a:ext>
            </a:extLst>
          </p:cNvPr>
          <p:cNvGrpSpPr/>
          <p:nvPr/>
        </p:nvGrpSpPr>
        <p:grpSpPr>
          <a:xfrm>
            <a:off x="2235549" y="3998562"/>
            <a:ext cx="16532898" cy="4253708"/>
            <a:chOff x="2235549" y="3998562"/>
            <a:chExt cx="16532898" cy="4253708"/>
          </a:xfrm>
        </p:grpSpPr>
        <p:sp>
          <p:nvSpPr>
            <p:cNvPr id="11" name="Ορθογώνιο: Στρογγύλεμα γωνιών 10">
              <a:extLst>
                <a:ext uri="{FF2B5EF4-FFF2-40B4-BE49-F238E27FC236}">
                  <a16:creationId xmlns:a16="http://schemas.microsoft.com/office/drawing/2014/main" id="{EE9D04EF-2531-4E29-D5AD-8E3CF9D68712}"/>
                </a:ext>
              </a:extLst>
            </p:cNvPr>
            <p:cNvSpPr/>
            <p:nvPr/>
          </p:nvSpPr>
          <p:spPr>
            <a:xfrm>
              <a:off x="2235549" y="7334065"/>
              <a:ext cx="16532898" cy="91820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lvl="0" indent="0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Ο ΦΥ υποχρεωτικά </a:t>
              </a:r>
              <a:r>
                <a:rPr lang="el-GR" sz="2800" kern="120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συσχετίζει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κάθε </a:t>
              </a:r>
              <a:r>
                <a:rPr lang="el-GR" sz="2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Πρόβλημα &amp; Εμπλοκή 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με συγκεκριμένη ενέργειας ωρίμανσης </a:t>
              </a:r>
            </a:p>
          </p:txBody>
        </p:sp>
        <p:sp>
          <p:nvSpPr>
            <p:cNvPr id="15" name="Ορθογώνιο: Στρογγύλεμα γωνιών 14">
              <a:extLst>
                <a:ext uri="{FF2B5EF4-FFF2-40B4-BE49-F238E27FC236}">
                  <a16:creationId xmlns:a16="http://schemas.microsoft.com/office/drawing/2014/main" id="{08DDCE73-743E-6A78-9C45-9B0954981D5B}"/>
                </a:ext>
              </a:extLst>
            </p:cNvPr>
            <p:cNvSpPr/>
            <p:nvPr/>
          </p:nvSpPr>
          <p:spPr>
            <a:xfrm rot="10800000">
              <a:off x="4064343" y="3998562"/>
              <a:ext cx="9202206" cy="449451"/>
            </a:xfrm>
            <a:prstGeom prst="roundRect">
              <a:avLst/>
            </a:prstGeom>
            <a:solidFill>
              <a:srgbClr val="FFFF00">
                <a:alpha val="26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CCE3F616-1D0E-7380-FC87-65273D12E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59E627EE-B5FF-4C1C-FA0D-EDA214E298BA}"/>
              </a:ext>
            </a:extLst>
          </p:cNvPr>
          <p:cNvGrpSpPr/>
          <p:nvPr/>
        </p:nvGrpSpPr>
        <p:grpSpPr>
          <a:xfrm>
            <a:off x="2235550" y="5067946"/>
            <a:ext cx="17400803" cy="5751146"/>
            <a:chOff x="2235550" y="5067946"/>
            <a:chExt cx="17400803" cy="5751146"/>
          </a:xfrm>
        </p:grpSpPr>
        <p:grpSp>
          <p:nvGrpSpPr>
            <p:cNvPr id="23" name="Ομάδα 22">
              <a:extLst>
                <a:ext uri="{FF2B5EF4-FFF2-40B4-BE49-F238E27FC236}">
                  <a16:creationId xmlns:a16="http://schemas.microsoft.com/office/drawing/2014/main" id="{A06849A6-C28D-31D7-BD2B-4572FC6D1B0F}"/>
                </a:ext>
              </a:extLst>
            </p:cNvPr>
            <p:cNvGrpSpPr/>
            <p:nvPr/>
          </p:nvGrpSpPr>
          <p:grpSpPr>
            <a:xfrm>
              <a:off x="2235550" y="5067946"/>
              <a:ext cx="17400803" cy="5751146"/>
              <a:chOff x="2235550" y="5067946"/>
              <a:chExt cx="17400803" cy="5751146"/>
            </a:xfrm>
          </p:grpSpPr>
          <p:sp>
            <p:nvSpPr>
              <p:cNvPr id="17" name="Ορθογώνιο: Στρογγύλεμα γωνιών 16">
                <a:extLst>
                  <a:ext uri="{FF2B5EF4-FFF2-40B4-BE49-F238E27FC236}">
                    <a16:creationId xmlns:a16="http://schemas.microsoft.com/office/drawing/2014/main" id="{63351379-2B8D-AFE9-007B-D8E749FB8100}"/>
                  </a:ext>
                </a:extLst>
              </p:cNvPr>
              <p:cNvSpPr/>
              <p:nvPr/>
            </p:nvSpPr>
            <p:spPr>
              <a:xfrm rot="10800000">
                <a:off x="4064343" y="5067946"/>
                <a:ext cx="15572010" cy="542440"/>
              </a:xfrm>
              <a:prstGeom prst="roundRect">
                <a:avLst/>
              </a:prstGeom>
              <a:solidFill>
                <a:srgbClr val="FFFF00">
                  <a:alpha val="26000"/>
                </a:srgbClr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Ορθογώνιο: Στρογγύλεμα γωνιών 17">
                <a:extLst>
                  <a:ext uri="{FF2B5EF4-FFF2-40B4-BE49-F238E27FC236}">
                    <a16:creationId xmlns:a16="http://schemas.microsoft.com/office/drawing/2014/main" id="{99FE62EC-A5DF-CE92-77D0-FBF299B6D3DF}"/>
                  </a:ext>
                </a:extLst>
              </p:cNvPr>
              <p:cNvSpPr/>
              <p:nvPr/>
            </p:nvSpPr>
            <p:spPr>
              <a:xfrm>
                <a:off x="2235550" y="8586062"/>
                <a:ext cx="10860518" cy="223303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lvl="0" defTabSz="755650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l-GR" sz="28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Ο ΦΥ για κάθε </a:t>
                </a:r>
                <a:r>
                  <a:rPr lang="el-GR" sz="2800" b="1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Πρόβλημα &amp; Εμπλοκή </a:t>
                </a:r>
                <a:r>
                  <a:rPr lang="el-GR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υποχρεωτικά συμπληρώνει </a:t>
                </a:r>
                <a:endParaRPr lang="el-GR" sz="2800" b="1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0" indent="0" defTabSz="755650" rtl="0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l-GR" sz="28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την </a:t>
                </a:r>
                <a:r>
                  <a:rPr lang="el-GR" sz="2800" b="1" kern="1200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προτεινόμενη </a:t>
                </a:r>
                <a:r>
                  <a:rPr lang="el-GR" sz="2800" b="1" kern="1200" dirty="0">
                    <a:solidFill>
                      <a:schemeClr val="accent6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Διορθωτική Ενέργεια </a:t>
                </a:r>
                <a:r>
                  <a:rPr lang="el-GR" sz="28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και </a:t>
                </a:r>
                <a:endParaRPr lang="en-US" sz="28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0" indent="0" defTabSz="755650" rtl="0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l-GR" sz="28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την </a:t>
                </a:r>
                <a:r>
                  <a:rPr lang="el-GR" sz="2800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εκτιμώμενη</a:t>
                </a:r>
                <a:r>
                  <a:rPr lang="el-GR" sz="2800" kern="1200" dirty="0">
                    <a:latin typeface="Arial Black" panose="020B0A040201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l-GR" sz="2800" kern="120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Ημερομηνία Διόρθωσης</a:t>
                </a:r>
              </a:p>
            </p:txBody>
          </p:sp>
        </p:grpSp>
        <p:sp>
          <p:nvSpPr>
            <p:cNvPr id="28" name="Ορθογώνιο: Στρογγύλεμα γωνιών 27">
              <a:extLst>
                <a:ext uri="{FF2B5EF4-FFF2-40B4-BE49-F238E27FC236}">
                  <a16:creationId xmlns:a16="http://schemas.microsoft.com/office/drawing/2014/main" id="{FC61A878-83A7-E300-8919-655F138175A2}"/>
                </a:ext>
              </a:extLst>
            </p:cNvPr>
            <p:cNvSpPr/>
            <p:nvPr/>
          </p:nvSpPr>
          <p:spPr>
            <a:xfrm rot="10800000">
              <a:off x="4064343" y="5749869"/>
              <a:ext cx="9202206" cy="557940"/>
            </a:xfrm>
            <a:prstGeom prst="roundRect">
              <a:avLst/>
            </a:prstGeom>
            <a:solidFill>
              <a:srgbClr val="FFFF00">
                <a:alpha val="26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40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028DD27B-7F20-37B9-9BFB-86A838CC26DE}"/>
              </a:ext>
            </a:extLst>
          </p:cNvPr>
          <p:cNvGrpSpPr/>
          <p:nvPr/>
        </p:nvGrpSpPr>
        <p:grpSpPr>
          <a:xfrm>
            <a:off x="200526" y="159473"/>
            <a:ext cx="19271297" cy="10463092"/>
            <a:chOff x="152400" y="152083"/>
            <a:chExt cx="19271297" cy="10463092"/>
          </a:xfrm>
        </p:grpSpPr>
        <p:grpSp>
          <p:nvGrpSpPr>
            <p:cNvPr id="4" name="Ομάδα 3">
              <a:extLst>
                <a:ext uri="{FF2B5EF4-FFF2-40B4-BE49-F238E27FC236}">
                  <a16:creationId xmlns:a16="http://schemas.microsoft.com/office/drawing/2014/main" id="{DAD180D3-4023-D836-B427-E79F131C8980}"/>
                </a:ext>
              </a:extLst>
            </p:cNvPr>
            <p:cNvGrpSpPr/>
            <p:nvPr/>
          </p:nvGrpSpPr>
          <p:grpSpPr>
            <a:xfrm>
              <a:off x="152400" y="152083"/>
              <a:ext cx="19271297" cy="10463092"/>
              <a:chOff x="152400" y="152083"/>
              <a:chExt cx="19271297" cy="10463092"/>
            </a:xfrm>
          </p:grpSpPr>
          <p:sp>
            <p:nvSpPr>
              <p:cNvPr id="13" name="Διαγώνια ρίγα 12">
                <a:extLst>
                  <a:ext uri="{FF2B5EF4-FFF2-40B4-BE49-F238E27FC236}">
                    <a16:creationId xmlns:a16="http://schemas.microsoft.com/office/drawing/2014/main" id="{FE17CC41-A834-300B-870C-4F7C5DF80D53}"/>
                  </a:ext>
                </a:extLst>
              </p:cNvPr>
              <p:cNvSpPr/>
              <p:nvPr/>
            </p:nvSpPr>
            <p:spPr>
              <a:xfrm>
                <a:off x="152400" y="152083"/>
                <a:ext cx="4288790" cy="10463092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object 6">
                <a:extLst>
                  <a:ext uri="{FF2B5EF4-FFF2-40B4-BE49-F238E27FC236}">
                    <a16:creationId xmlns:a16="http://schemas.microsoft.com/office/drawing/2014/main" id="{8BECACD1-8D69-82D9-2BB5-4A79D569B4DD}"/>
                  </a:ext>
                </a:extLst>
              </p:cNvPr>
              <p:cNvGrpSpPr/>
              <p:nvPr/>
            </p:nvGrpSpPr>
            <p:grpSpPr>
              <a:xfrm>
                <a:off x="680402" y="10311010"/>
                <a:ext cx="18743295" cy="304165"/>
                <a:chOff x="680607" y="7633275"/>
                <a:chExt cx="18743295" cy="304165"/>
              </a:xfrm>
            </p:grpSpPr>
            <p:sp>
              <p:nvSpPr>
                <p:cNvPr id="8" name="object 7">
                  <a:extLst>
                    <a:ext uri="{FF2B5EF4-FFF2-40B4-BE49-F238E27FC236}">
                      <a16:creationId xmlns:a16="http://schemas.microsoft.com/office/drawing/2014/main" id="{1FDC37FB-FDBF-5839-2DA4-9619F5F04FBB}"/>
                    </a:ext>
                  </a:extLst>
                </p:cNvPr>
                <p:cNvSpPr/>
                <p:nvPr/>
              </p:nvSpPr>
              <p:spPr>
                <a:xfrm>
                  <a:off x="680607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4BB8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" name="object 8">
                  <a:extLst>
                    <a:ext uri="{FF2B5EF4-FFF2-40B4-BE49-F238E27FC236}">
                      <a16:creationId xmlns:a16="http://schemas.microsoft.com/office/drawing/2014/main" id="{428ACA25-5370-D412-D6F3-F7DB7916D807}"/>
                    </a:ext>
                  </a:extLst>
                </p:cNvPr>
                <p:cNvSpPr/>
                <p:nvPr/>
              </p:nvSpPr>
              <p:spPr>
                <a:xfrm>
                  <a:off x="5366328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13DC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9">
                  <a:extLst>
                    <a:ext uri="{FF2B5EF4-FFF2-40B4-BE49-F238E27FC236}">
                      <a16:creationId xmlns:a16="http://schemas.microsoft.com/office/drawing/2014/main" id="{F6F159EB-9AB6-1ADA-7D7E-3451D1C41867}"/>
                    </a:ext>
                  </a:extLst>
                </p:cNvPr>
                <p:cNvSpPr/>
                <p:nvPr/>
              </p:nvSpPr>
              <p:spPr>
                <a:xfrm>
                  <a:off x="10052050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FFC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2C1920FE-3392-4D65-5E34-840CAFCBFE88}"/>
                    </a:ext>
                  </a:extLst>
                </p:cNvPr>
                <p:cNvSpPr/>
                <p:nvPr/>
              </p:nvSpPr>
              <p:spPr>
                <a:xfrm>
                  <a:off x="14737771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E04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" name="Παραλληλόγραμμο 1">
              <a:extLst>
                <a:ext uri="{FF2B5EF4-FFF2-40B4-BE49-F238E27FC236}">
                  <a16:creationId xmlns:a16="http://schemas.microsoft.com/office/drawing/2014/main" id="{E13DE76D-58F8-ED89-B638-87E92D758920}"/>
                </a:ext>
              </a:extLst>
            </p:cNvPr>
            <p:cNvSpPr/>
            <p:nvPr/>
          </p:nvSpPr>
          <p:spPr>
            <a:xfrm>
              <a:off x="152400" y="4434840"/>
              <a:ext cx="14371320" cy="3231515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4D722C-6489-953D-33A8-FC4FD574B9B3}"/>
                </a:ext>
              </a:extLst>
            </p:cNvPr>
            <p:cNvSpPr txBox="1"/>
            <p:nvPr/>
          </p:nvSpPr>
          <p:spPr>
            <a:xfrm>
              <a:off x="1399575" y="1734254"/>
              <a:ext cx="14918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600" b="1" dirty="0">
                  <a:solidFill>
                    <a:schemeClr val="tx2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Ε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C80863-DDEB-9082-082E-B3AC780760A9}"/>
              </a:ext>
            </a:extLst>
          </p:cNvPr>
          <p:cNvSpPr txBox="1"/>
          <p:nvPr/>
        </p:nvSpPr>
        <p:spPr>
          <a:xfrm>
            <a:off x="1696560" y="4581758"/>
            <a:ext cx="11971314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Δελτία Αναλυτικά</a:t>
            </a:r>
            <a:endParaRPr lang="el-G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D689A-22C6-A06A-E873-D4E0D38BC4EB}"/>
              </a:ext>
            </a:extLst>
          </p:cNvPr>
          <p:cNvSpPr txBox="1"/>
          <p:nvPr/>
        </p:nvSpPr>
        <p:spPr>
          <a:xfrm>
            <a:off x="1229098" y="5654675"/>
            <a:ext cx="4427784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ΤΔΕ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 ΔΩΕ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ΠΡΟΕΓΚΡΙΣΗ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DB8AB3-AC6D-1630-53A4-FF673B3D3E26}"/>
              </a:ext>
            </a:extLst>
          </p:cNvPr>
          <p:cNvSpPr txBox="1"/>
          <p:nvPr/>
        </p:nvSpPr>
        <p:spPr>
          <a:xfrm>
            <a:off x="5783017" y="5652095"/>
            <a:ext cx="7111573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ΤΔΣ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ΔΕΛΤΙΟ ΠΑΡΑΚΟΛΟΥΘΗΣΗΣ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ΔΕΛΤΙΟ ΕΠΙΤΕΥΞΗΣ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731013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2B563FA5-43EA-6CC5-4123-98DDD09B66B8}"/>
              </a:ext>
            </a:extLst>
          </p:cNvPr>
          <p:cNvSpPr/>
          <p:nvPr/>
        </p:nvSpPr>
        <p:spPr>
          <a:xfrm>
            <a:off x="3792196" y="2411933"/>
            <a:ext cx="14697282" cy="253202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30000"/>
              </a:lnSpc>
            </a:pPr>
            <a:r>
              <a:rPr lang="el-GR" sz="3600" dirty="0">
                <a:latin typeface="Arial" panose="020B0604020202020204" pitchFamily="34" charset="0"/>
                <a:cs typeface="Arial" panose="020B0604020202020204" pitchFamily="34" charset="0"/>
              </a:rPr>
              <a:t>Δημιουργείται και υποβάλλεται από τον </a:t>
            </a:r>
            <a:r>
              <a:rPr lang="el-GR" sz="3600" dirty="0"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Φορέα Υλοποίησης (ΦΥ)</a:t>
            </a:r>
            <a:r>
              <a:rPr lang="el-GR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l-G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μετά την </a:t>
            </a:r>
            <a:r>
              <a:rPr lang="el-GR" sz="3600" dirty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ένταξη του έργου</a:t>
            </a:r>
          </a:p>
          <a:p>
            <a:pPr algn="ctr">
              <a:lnSpc>
                <a:spcPct val="130000"/>
              </a:lnSpc>
            </a:pPr>
            <a:r>
              <a:rPr lang="el-GR" sz="3600" dirty="0">
                <a:latin typeface="Arial" panose="020B0604020202020204" pitchFamily="34" charset="0"/>
                <a:cs typeface="Arial" panose="020B0604020202020204" pitchFamily="34" charset="0"/>
              </a:rPr>
              <a:t>προκειμένου να διασφαλιστεί η </a:t>
            </a:r>
            <a:r>
              <a:rPr lang="el-GR" sz="3600" b="1" dirty="0"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νομιμότητα</a:t>
            </a:r>
            <a:r>
              <a:rPr lang="el-GR" sz="36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91923D03-BB3F-447A-AA11-E34CF81AE644}"/>
              </a:ext>
            </a:extLst>
          </p:cNvPr>
          <p:cNvSpPr/>
          <p:nvPr/>
        </p:nvSpPr>
        <p:spPr>
          <a:xfrm>
            <a:off x="5634876" y="5372171"/>
            <a:ext cx="11011922" cy="1501739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…της 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διακήρυξης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για την ανάθεση </a:t>
            </a:r>
            <a:r>
              <a:rPr lang="el-GR" sz="2800" b="1" kern="12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δημοσίων συμβάσεων 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έργων, προμηθειών και υπηρεσιών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ΠΡΟΕΓΚΡΙΣΗ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Πότε?</a:t>
            </a:r>
            <a:r>
              <a:rPr lang="en-US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(1/3)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C184A20-1EC6-277D-1163-41C0585B5819}"/>
              </a:ext>
            </a:extLst>
          </p:cNvPr>
          <p:cNvSpPr/>
          <p:nvPr/>
        </p:nvSpPr>
        <p:spPr>
          <a:xfrm>
            <a:off x="5634877" y="7172935"/>
            <a:ext cx="11011921" cy="1501739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…της 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σύναψης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kern="12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δημοσίων συμβάσεων </a:t>
            </a:r>
          </a:p>
          <a:p>
            <a:pPr algn="ctr"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έργων, προμηθειών και υπηρεσιών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620F9DBE-06CF-3DB5-63C4-9C114D505861}"/>
              </a:ext>
            </a:extLst>
          </p:cNvPr>
          <p:cNvSpPr/>
          <p:nvPr/>
        </p:nvSpPr>
        <p:spPr>
          <a:xfrm>
            <a:off x="5634877" y="8973699"/>
            <a:ext cx="11011920" cy="1501739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…των 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προσκλήσεων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kern="12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έργων/δράσεων ενισχύσεων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προς φυσικά και νομικά πρόσωπα Ιδιωτικού &amp; Δημοσίου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ικαίου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D57DB8E-3217-9FBC-2D22-1669BE128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4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583FF7EC-AC46-1D59-9E8E-DC882C21220B}"/>
              </a:ext>
            </a:extLst>
          </p:cNvPr>
          <p:cNvSpPr/>
          <p:nvPr/>
        </p:nvSpPr>
        <p:spPr>
          <a:xfrm>
            <a:off x="9588825" y="3246875"/>
            <a:ext cx="10047528" cy="2314981"/>
          </a:xfrm>
          <a:prstGeom prst="roundRect">
            <a:avLst>
              <a:gd name="adj" fmla="val 10000"/>
            </a:avLst>
          </a:prstGeom>
          <a:solidFill>
            <a:schemeClr val="lt1">
              <a:hueOff val="0"/>
              <a:satOff val="0"/>
              <a:lumOff val="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800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Δημόσιες Συμβάσεις ΚΑΤΩ των ορίων της ΕΕ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ια σκοπούς </a:t>
            </a:r>
            <a:r>
              <a:rPr lang="en-US" sz="2800" kern="1200" dirty="0">
                <a:solidFill>
                  <a:srgbClr val="FF0000"/>
                </a:solidFill>
                <a:effectLst>
                  <a:glow rad="101600">
                    <a:srgbClr val="00B0F0">
                      <a:alpha val="40000"/>
                    </a:srgb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Ex Ante </a:t>
            </a:r>
            <a:r>
              <a:rPr lang="el-GR" sz="2800" dirty="0">
                <a:solidFill>
                  <a:srgbClr val="FF0000"/>
                </a:solidFill>
                <a:effectLst>
                  <a:glow rad="101600">
                    <a:srgbClr val="00B0F0">
                      <a:alpha val="40000"/>
                    </a:srgb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Ελέγχων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διασφάλισης της 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Μη-Σύγκρουσης Συμφερόντων</a:t>
            </a:r>
            <a:endParaRPr lang="el-G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ΠΡΟΕΓΚΡΙΣΗ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Πότε?</a:t>
            </a:r>
            <a:r>
              <a:rPr lang="en-US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(2/3)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D57DB8E-3217-9FBC-2D22-1669BE128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38B65DD-1F15-DE7D-F1AF-9D782BCD937D}"/>
              </a:ext>
            </a:extLst>
          </p:cNvPr>
          <p:cNvSpPr/>
          <p:nvPr/>
        </p:nvSpPr>
        <p:spPr>
          <a:xfrm>
            <a:off x="3697591" y="2458497"/>
            <a:ext cx="6298818" cy="1615440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Επίσης το </a:t>
            </a:r>
            <a:r>
              <a:rPr lang="el-GR" sz="2800" dirty="0">
                <a:latin typeface="Arial Black" panose="020B0A04020102020204" pitchFamily="34" charset="0"/>
                <a:cs typeface="Arial" panose="020B0604020202020204" pitchFamily="34" charset="0"/>
              </a:rPr>
              <a:t>δελτίο ΠΡΟΕΓΚΡΙΣΗΣ 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δημιουργείται…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685B9BE-3B37-01D9-5B48-64FF8001815F}"/>
              </a:ext>
            </a:extLst>
          </p:cNvPr>
          <p:cNvSpPr/>
          <p:nvPr/>
        </p:nvSpPr>
        <p:spPr>
          <a:xfrm>
            <a:off x="9477753" y="7235414"/>
            <a:ext cx="10158600" cy="2314981"/>
          </a:xfrm>
          <a:prstGeom prst="roundRect">
            <a:avLst>
              <a:gd name="adj" fmla="val 10000"/>
            </a:avLst>
          </a:prstGeom>
          <a:solidFill>
            <a:schemeClr val="lt1">
              <a:hueOff val="0"/>
              <a:satOff val="0"/>
              <a:lumOff val="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Αποφάσεις Εκτέλεσης Έργου με Ίδια Μέσα (ΑΥΙΜ)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…για οποιουδήποτε είδους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Αυτεπιστασίες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…για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Ιδιωτικές Συμβάσεις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C7CAF489-5AFE-9FD5-96C3-3BF470CDDCF5}"/>
              </a:ext>
            </a:extLst>
          </p:cNvPr>
          <p:cNvSpPr/>
          <p:nvPr/>
        </p:nvSpPr>
        <p:spPr>
          <a:xfrm>
            <a:off x="3586519" y="6447036"/>
            <a:ext cx="6298818" cy="1615440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800" dirty="0">
                <a:latin typeface="Arial Black" panose="020B0A04020102020204" pitchFamily="34" charset="0"/>
                <a:cs typeface="Arial" panose="020B0604020202020204" pitchFamily="34" charset="0"/>
              </a:rPr>
              <a:t>δελτίο ΠΡΟΕΓΚΡΙΣΗΣ </a:t>
            </a:r>
          </a:p>
          <a:p>
            <a:pPr algn="ctr">
              <a:lnSpc>
                <a:spcPct val="150000"/>
              </a:lnSpc>
            </a:pPr>
            <a:r>
              <a:rPr lang="el-GR" sz="28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ΔΕΝ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δημιουργείται…</a:t>
            </a:r>
          </a:p>
        </p:txBody>
      </p:sp>
    </p:spTree>
    <p:extLst>
      <p:ext uri="{BB962C8B-B14F-4D97-AF65-F5344CB8AC3E}">
        <p14:creationId xmlns:p14="http://schemas.microsoft.com/office/powerpoint/2010/main" val="25481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ΠΡΟΕΓΚΡΙΣΗ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Πότε?</a:t>
            </a:r>
            <a:r>
              <a:rPr lang="en-US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(3/3)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D57DB8E-3217-9FBC-2D22-1669BE128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15" name="Ελεύθερη σχεδίαση: Σχήμα 14">
            <a:extLst>
              <a:ext uri="{FF2B5EF4-FFF2-40B4-BE49-F238E27FC236}">
                <a16:creationId xmlns:a16="http://schemas.microsoft.com/office/drawing/2014/main" id="{F1E7AB4E-3F13-9CB6-DFC5-F143C25F454F}"/>
              </a:ext>
            </a:extLst>
          </p:cNvPr>
          <p:cNvSpPr/>
          <p:nvPr/>
        </p:nvSpPr>
        <p:spPr>
          <a:xfrm>
            <a:off x="4010903" y="3752667"/>
            <a:ext cx="4335290" cy="1627983"/>
          </a:xfrm>
          <a:custGeom>
            <a:avLst/>
            <a:gdLst>
              <a:gd name="connsiteX0" fmla="*/ 0 w 4335290"/>
              <a:gd name="connsiteY0" fmla="*/ 0 h 1627983"/>
              <a:gd name="connsiteX1" fmla="*/ 4335290 w 4335290"/>
              <a:gd name="connsiteY1" fmla="*/ 0 h 1627983"/>
              <a:gd name="connsiteX2" fmla="*/ 4335290 w 4335290"/>
              <a:gd name="connsiteY2" fmla="*/ 1627983 h 1627983"/>
              <a:gd name="connsiteX3" fmla="*/ 0 w 4335290"/>
              <a:gd name="connsiteY3" fmla="*/ 1627983 h 1627983"/>
              <a:gd name="connsiteX4" fmla="*/ 0 w 4335290"/>
              <a:gd name="connsiteY4" fmla="*/ 0 h 162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5290" h="1627983">
                <a:moveTo>
                  <a:pt x="0" y="0"/>
                </a:moveTo>
                <a:lnTo>
                  <a:pt x="4335290" y="0"/>
                </a:lnTo>
                <a:lnTo>
                  <a:pt x="4335290" y="1627983"/>
                </a:lnTo>
                <a:lnTo>
                  <a:pt x="0" y="162798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76200">
            <a:solidFill>
              <a:schemeClr val="bg1"/>
            </a:solidFill>
          </a:ln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360" tIns="213360" rIns="213360" bIns="213360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3000" b="1" kern="1200" dirty="0"/>
              <a:t>Προετοιμασία – Σύνταξη Τευχών Δημοπράτησης</a:t>
            </a:r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EAE8F07A-6E4C-78AC-6500-B2A458A5DD1B}"/>
              </a:ext>
            </a:extLst>
          </p:cNvPr>
          <p:cNvGrpSpPr/>
          <p:nvPr/>
        </p:nvGrpSpPr>
        <p:grpSpPr>
          <a:xfrm>
            <a:off x="8344394" y="3752667"/>
            <a:ext cx="5197103" cy="1627983"/>
            <a:chOff x="8344394" y="3752667"/>
            <a:chExt cx="5197103" cy="1627983"/>
          </a:xfrm>
        </p:grpSpPr>
        <p:sp>
          <p:nvSpPr>
            <p:cNvPr id="14" name="Ελεύθερη σχεδίαση: Σχήμα 13">
              <a:extLst>
                <a:ext uri="{FF2B5EF4-FFF2-40B4-BE49-F238E27FC236}">
                  <a16:creationId xmlns:a16="http://schemas.microsoft.com/office/drawing/2014/main" id="{773191E1-6FAE-40F2-6CC4-27BD0D73F569}"/>
                </a:ext>
              </a:extLst>
            </p:cNvPr>
            <p:cNvSpPr/>
            <p:nvPr/>
          </p:nvSpPr>
          <p:spPr>
            <a:xfrm>
              <a:off x="8344394" y="4520938"/>
              <a:ext cx="829413" cy="91440"/>
            </a:xfrm>
            <a:custGeom>
              <a:avLst/>
              <a:gdLst>
                <a:gd name="connsiteX0" fmla="*/ 0 w 829413"/>
                <a:gd name="connsiteY0" fmla="*/ 45720 h 91440"/>
                <a:gd name="connsiteX1" fmla="*/ 829413 w 829413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413" h="91440">
                  <a:moveTo>
                    <a:pt x="0" y="45720"/>
                  </a:moveTo>
                  <a:lnTo>
                    <a:pt x="829413" y="45720"/>
                  </a:lnTo>
                </a:path>
              </a:pathLst>
            </a:custGeom>
            <a:noFill/>
            <a:ln w="57150">
              <a:solidFill>
                <a:srgbClr val="00B0F0"/>
              </a:solidFill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5906" tIns="41420" rIns="405907" bIns="4142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500" kern="1200"/>
            </a:p>
          </p:txBody>
        </p:sp>
        <p:sp>
          <p:nvSpPr>
            <p:cNvPr id="18" name="Ελεύθερη σχεδίαση: Σχήμα 17">
              <a:extLst>
                <a:ext uri="{FF2B5EF4-FFF2-40B4-BE49-F238E27FC236}">
                  <a16:creationId xmlns:a16="http://schemas.microsoft.com/office/drawing/2014/main" id="{B0D91215-A5DE-2497-4970-714111268AB8}"/>
                </a:ext>
              </a:extLst>
            </p:cNvPr>
            <p:cNvSpPr/>
            <p:nvPr/>
          </p:nvSpPr>
          <p:spPr>
            <a:xfrm>
              <a:off x="9206207" y="3752667"/>
              <a:ext cx="4335290" cy="1627983"/>
            </a:xfrm>
            <a:custGeom>
              <a:avLst/>
              <a:gdLst>
                <a:gd name="connsiteX0" fmla="*/ 0 w 4335290"/>
                <a:gd name="connsiteY0" fmla="*/ 0 h 1627983"/>
                <a:gd name="connsiteX1" fmla="*/ 4335290 w 4335290"/>
                <a:gd name="connsiteY1" fmla="*/ 0 h 1627983"/>
                <a:gd name="connsiteX2" fmla="*/ 4335290 w 4335290"/>
                <a:gd name="connsiteY2" fmla="*/ 1627983 h 1627983"/>
                <a:gd name="connsiteX3" fmla="*/ 0 w 4335290"/>
                <a:gd name="connsiteY3" fmla="*/ 1627983 h 1627983"/>
                <a:gd name="connsiteX4" fmla="*/ 0 w 4335290"/>
                <a:gd name="connsiteY4" fmla="*/ 0 h 162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5290" h="1627983">
                  <a:moveTo>
                    <a:pt x="0" y="0"/>
                  </a:moveTo>
                  <a:lnTo>
                    <a:pt x="4335290" y="0"/>
                  </a:lnTo>
                  <a:lnTo>
                    <a:pt x="4335290" y="1627983"/>
                  </a:lnTo>
                  <a:lnTo>
                    <a:pt x="0" y="1627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76200">
              <a:solidFill>
                <a:srgbClr val="FF0000"/>
              </a:solidFill>
              <a:prstDash val="dash"/>
            </a:ln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3000" b="1" kern="1200" dirty="0"/>
                <a:t>Προέγκριση Δημοπράτησης</a:t>
              </a:r>
            </a:p>
          </p:txBody>
        </p:sp>
      </p:grp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D56A342F-2117-23C0-8530-D4ACE69FDDF5}"/>
              </a:ext>
            </a:extLst>
          </p:cNvPr>
          <p:cNvGrpSpPr/>
          <p:nvPr/>
        </p:nvGrpSpPr>
        <p:grpSpPr>
          <a:xfrm>
            <a:off x="13539698" y="3752667"/>
            <a:ext cx="5197103" cy="1627983"/>
            <a:chOff x="13539698" y="3752667"/>
            <a:chExt cx="5197103" cy="1627983"/>
          </a:xfrm>
        </p:grpSpPr>
        <p:sp>
          <p:nvSpPr>
            <p:cNvPr id="17" name="Ελεύθερη σχεδίαση: Σχήμα 16">
              <a:extLst>
                <a:ext uri="{FF2B5EF4-FFF2-40B4-BE49-F238E27FC236}">
                  <a16:creationId xmlns:a16="http://schemas.microsoft.com/office/drawing/2014/main" id="{5F36AEBB-4399-85AF-7EBA-BF64FDC6B463}"/>
                </a:ext>
              </a:extLst>
            </p:cNvPr>
            <p:cNvSpPr/>
            <p:nvPr/>
          </p:nvSpPr>
          <p:spPr>
            <a:xfrm>
              <a:off x="13539698" y="4520938"/>
              <a:ext cx="829413" cy="91440"/>
            </a:xfrm>
            <a:custGeom>
              <a:avLst/>
              <a:gdLst>
                <a:gd name="connsiteX0" fmla="*/ 0 w 829413"/>
                <a:gd name="connsiteY0" fmla="*/ 45720 h 91440"/>
                <a:gd name="connsiteX1" fmla="*/ 829413 w 829413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413" h="91440">
                  <a:moveTo>
                    <a:pt x="0" y="45720"/>
                  </a:moveTo>
                  <a:lnTo>
                    <a:pt x="829413" y="45720"/>
                  </a:lnTo>
                </a:path>
              </a:pathLst>
            </a:custGeom>
            <a:noFill/>
            <a:ln w="57150">
              <a:solidFill>
                <a:srgbClr val="00B0F0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5906" tIns="41420" rIns="405907" bIns="4142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500" kern="1200"/>
            </a:p>
          </p:txBody>
        </p:sp>
        <p:sp>
          <p:nvSpPr>
            <p:cNvPr id="20" name="Ελεύθερη σχεδίαση: Σχήμα 19">
              <a:extLst>
                <a:ext uri="{FF2B5EF4-FFF2-40B4-BE49-F238E27FC236}">
                  <a16:creationId xmlns:a16="http://schemas.microsoft.com/office/drawing/2014/main" id="{6AD84B12-0FC9-7A4B-A1DA-2B64ED6D06CD}"/>
                </a:ext>
              </a:extLst>
            </p:cNvPr>
            <p:cNvSpPr/>
            <p:nvPr/>
          </p:nvSpPr>
          <p:spPr>
            <a:xfrm>
              <a:off x="14401511" y="3752667"/>
              <a:ext cx="4335290" cy="1627983"/>
            </a:xfrm>
            <a:custGeom>
              <a:avLst/>
              <a:gdLst>
                <a:gd name="connsiteX0" fmla="*/ 0 w 4335290"/>
                <a:gd name="connsiteY0" fmla="*/ 0 h 1627983"/>
                <a:gd name="connsiteX1" fmla="*/ 4335290 w 4335290"/>
                <a:gd name="connsiteY1" fmla="*/ 0 h 1627983"/>
                <a:gd name="connsiteX2" fmla="*/ 4335290 w 4335290"/>
                <a:gd name="connsiteY2" fmla="*/ 1627983 h 1627983"/>
                <a:gd name="connsiteX3" fmla="*/ 0 w 4335290"/>
                <a:gd name="connsiteY3" fmla="*/ 1627983 h 1627983"/>
                <a:gd name="connsiteX4" fmla="*/ 0 w 4335290"/>
                <a:gd name="connsiteY4" fmla="*/ 0 h 162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5290" h="1627983">
                  <a:moveTo>
                    <a:pt x="0" y="0"/>
                  </a:moveTo>
                  <a:lnTo>
                    <a:pt x="4335290" y="0"/>
                  </a:lnTo>
                  <a:lnTo>
                    <a:pt x="4335290" y="1627983"/>
                  </a:lnTo>
                  <a:lnTo>
                    <a:pt x="0" y="1627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6200">
              <a:solidFill>
                <a:schemeClr val="bg1"/>
              </a:solidFill>
            </a:ln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3000" b="1" kern="1200" dirty="0"/>
                <a:t>Δημοσίευση Διακήρυξης</a:t>
              </a:r>
            </a:p>
          </p:txBody>
        </p:sp>
      </p:grp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C6A9C2DE-4539-1EAB-99D0-20C7C7AD6C8F}"/>
              </a:ext>
            </a:extLst>
          </p:cNvPr>
          <p:cNvGrpSpPr/>
          <p:nvPr/>
        </p:nvGrpSpPr>
        <p:grpSpPr>
          <a:xfrm>
            <a:off x="4010903" y="5378850"/>
            <a:ext cx="12558253" cy="2489796"/>
            <a:chOff x="4010903" y="5378850"/>
            <a:chExt cx="12558253" cy="2489796"/>
          </a:xfrm>
        </p:grpSpPr>
        <p:sp>
          <p:nvSpPr>
            <p:cNvPr id="19" name="Ελεύθερη σχεδίαση: Σχήμα 18">
              <a:extLst>
                <a:ext uri="{FF2B5EF4-FFF2-40B4-BE49-F238E27FC236}">
                  <a16:creationId xmlns:a16="http://schemas.microsoft.com/office/drawing/2014/main" id="{D682182C-3549-2846-30A4-0357BF060E97}"/>
                </a:ext>
              </a:extLst>
            </p:cNvPr>
            <p:cNvSpPr/>
            <p:nvPr/>
          </p:nvSpPr>
          <p:spPr>
            <a:xfrm>
              <a:off x="6178549" y="5378850"/>
              <a:ext cx="10390607" cy="829413"/>
            </a:xfrm>
            <a:custGeom>
              <a:avLst/>
              <a:gdLst>
                <a:gd name="connsiteX0" fmla="*/ 10390607 w 10390607"/>
                <a:gd name="connsiteY0" fmla="*/ 0 h 829413"/>
                <a:gd name="connsiteX1" fmla="*/ 10390607 w 10390607"/>
                <a:gd name="connsiteY1" fmla="*/ 431806 h 829413"/>
                <a:gd name="connsiteX2" fmla="*/ 0 w 10390607"/>
                <a:gd name="connsiteY2" fmla="*/ 431806 h 829413"/>
                <a:gd name="connsiteX3" fmla="*/ 0 w 10390607"/>
                <a:gd name="connsiteY3" fmla="*/ 829413 h 82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607" h="829413">
                  <a:moveTo>
                    <a:pt x="10390607" y="0"/>
                  </a:moveTo>
                  <a:lnTo>
                    <a:pt x="10390607" y="431806"/>
                  </a:lnTo>
                  <a:lnTo>
                    <a:pt x="0" y="431806"/>
                  </a:lnTo>
                  <a:lnTo>
                    <a:pt x="0" y="829413"/>
                  </a:lnTo>
                </a:path>
              </a:pathLst>
            </a:custGeom>
            <a:noFill/>
            <a:ln w="57150">
              <a:solidFill>
                <a:srgbClr val="00B0F0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47350" tIns="410407" rIns="4947351" bIns="410406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500" kern="1200"/>
            </a:p>
          </p:txBody>
        </p:sp>
        <p:sp>
          <p:nvSpPr>
            <p:cNvPr id="22" name="Ελεύθερη σχεδίαση: Σχήμα 21">
              <a:extLst>
                <a:ext uri="{FF2B5EF4-FFF2-40B4-BE49-F238E27FC236}">
                  <a16:creationId xmlns:a16="http://schemas.microsoft.com/office/drawing/2014/main" id="{DDB6DC78-5FD3-5618-0E48-D4F3C4EA492D}"/>
                </a:ext>
              </a:extLst>
            </p:cNvPr>
            <p:cNvSpPr/>
            <p:nvPr/>
          </p:nvSpPr>
          <p:spPr>
            <a:xfrm>
              <a:off x="4010903" y="6240663"/>
              <a:ext cx="4335290" cy="1627983"/>
            </a:xfrm>
            <a:custGeom>
              <a:avLst/>
              <a:gdLst>
                <a:gd name="connsiteX0" fmla="*/ 0 w 4335290"/>
                <a:gd name="connsiteY0" fmla="*/ 0 h 1627983"/>
                <a:gd name="connsiteX1" fmla="*/ 4335290 w 4335290"/>
                <a:gd name="connsiteY1" fmla="*/ 0 h 1627983"/>
                <a:gd name="connsiteX2" fmla="*/ 4335290 w 4335290"/>
                <a:gd name="connsiteY2" fmla="*/ 1627983 h 1627983"/>
                <a:gd name="connsiteX3" fmla="*/ 0 w 4335290"/>
                <a:gd name="connsiteY3" fmla="*/ 1627983 h 1627983"/>
                <a:gd name="connsiteX4" fmla="*/ 0 w 4335290"/>
                <a:gd name="connsiteY4" fmla="*/ 0 h 162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5290" h="1627983">
                  <a:moveTo>
                    <a:pt x="0" y="0"/>
                  </a:moveTo>
                  <a:lnTo>
                    <a:pt x="4335290" y="0"/>
                  </a:lnTo>
                  <a:lnTo>
                    <a:pt x="4335290" y="1627983"/>
                  </a:lnTo>
                  <a:lnTo>
                    <a:pt x="0" y="1627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6200">
              <a:solidFill>
                <a:schemeClr val="bg1"/>
              </a:solidFill>
            </a:ln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3000" b="1" kern="1200" dirty="0"/>
                <a:t>Διενέργεια Διαγωνισμού</a:t>
              </a:r>
            </a:p>
          </p:txBody>
        </p:sp>
      </p:grp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AAD5D6BC-2E09-54EE-B63B-B98CE6AD961B}"/>
              </a:ext>
            </a:extLst>
          </p:cNvPr>
          <p:cNvGrpSpPr/>
          <p:nvPr/>
        </p:nvGrpSpPr>
        <p:grpSpPr>
          <a:xfrm>
            <a:off x="8344394" y="6240663"/>
            <a:ext cx="5197103" cy="1627983"/>
            <a:chOff x="8344394" y="6240663"/>
            <a:chExt cx="5197103" cy="1627983"/>
          </a:xfrm>
        </p:grpSpPr>
        <p:sp>
          <p:nvSpPr>
            <p:cNvPr id="21" name="Ελεύθερη σχεδίαση: Σχήμα 20">
              <a:extLst>
                <a:ext uri="{FF2B5EF4-FFF2-40B4-BE49-F238E27FC236}">
                  <a16:creationId xmlns:a16="http://schemas.microsoft.com/office/drawing/2014/main" id="{4AE08163-5C1C-7C36-21DC-6DF9C7ECDCD8}"/>
                </a:ext>
              </a:extLst>
            </p:cNvPr>
            <p:cNvSpPr/>
            <p:nvPr/>
          </p:nvSpPr>
          <p:spPr>
            <a:xfrm>
              <a:off x="8344394" y="7008935"/>
              <a:ext cx="829413" cy="91440"/>
            </a:xfrm>
            <a:custGeom>
              <a:avLst/>
              <a:gdLst>
                <a:gd name="connsiteX0" fmla="*/ 0 w 829413"/>
                <a:gd name="connsiteY0" fmla="*/ 45720 h 91440"/>
                <a:gd name="connsiteX1" fmla="*/ 829413 w 829413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413" h="91440">
                  <a:moveTo>
                    <a:pt x="0" y="45720"/>
                  </a:moveTo>
                  <a:lnTo>
                    <a:pt x="829413" y="45720"/>
                  </a:lnTo>
                </a:path>
              </a:pathLst>
            </a:custGeom>
            <a:noFill/>
            <a:ln w="57150">
              <a:solidFill>
                <a:srgbClr val="00B0F0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5906" tIns="41420" rIns="405907" bIns="4142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500" kern="1200"/>
            </a:p>
          </p:txBody>
        </p:sp>
        <p:sp>
          <p:nvSpPr>
            <p:cNvPr id="24" name="Ελεύθερη σχεδίαση: Σχήμα 23">
              <a:extLst>
                <a:ext uri="{FF2B5EF4-FFF2-40B4-BE49-F238E27FC236}">
                  <a16:creationId xmlns:a16="http://schemas.microsoft.com/office/drawing/2014/main" id="{4CFBB918-9D24-A1A4-6CFA-FDAB7393AB15}"/>
                </a:ext>
              </a:extLst>
            </p:cNvPr>
            <p:cNvSpPr/>
            <p:nvPr/>
          </p:nvSpPr>
          <p:spPr>
            <a:xfrm>
              <a:off x="9206207" y="6240663"/>
              <a:ext cx="4335290" cy="1627983"/>
            </a:xfrm>
            <a:custGeom>
              <a:avLst/>
              <a:gdLst>
                <a:gd name="connsiteX0" fmla="*/ 0 w 4335290"/>
                <a:gd name="connsiteY0" fmla="*/ 0 h 1627983"/>
                <a:gd name="connsiteX1" fmla="*/ 4335290 w 4335290"/>
                <a:gd name="connsiteY1" fmla="*/ 0 h 1627983"/>
                <a:gd name="connsiteX2" fmla="*/ 4335290 w 4335290"/>
                <a:gd name="connsiteY2" fmla="*/ 1627983 h 1627983"/>
                <a:gd name="connsiteX3" fmla="*/ 0 w 4335290"/>
                <a:gd name="connsiteY3" fmla="*/ 1627983 h 1627983"/>
                <a:gd name="connsiteX4" fmla="*/ 0 w 4335290"/>
                <a:gd name="connsiteY4" fmla="*/ 0 h 162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5290" h="1627983">
                  <a:moveTo>
                    <a:pt x="0" y="0"/>
                  </a:moveTo>
                  <a:lnTo>
                    <a:pt x="4335290" y="0"/>
                  </a:lnTo>
                  <a:lnTo>
                    <a:pt x="4335290" y="1627983"/>
                  </a:lnTo>
                  <a:lnTo>
                    <a:pt x="0" y="1627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76200">
              <a:solidFill>
                <a:srgbClr val="FF0000"/>
              </a:solidFill>
              <a:prstDash val="dash"/>
            </a:ln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3000" b="1" kern="1200" dirty="0"/>
                <a:t>Προέγκριση </a:t>
              </a:r>
              <a:br>
                <a:rPr lang="el-GR" sz="3000" b="1" kern="1200" dirty="0"/>
              </a:br>
              <a:r>
                <a:rPr lang="el-GR" sz="3000" b="1" kern="1200" dirty="0"/>
                <a:t>Σύμβασης</a:t>
              </a:r>
            </a:p>
          </p:txBody>
        </p:sp>
      </p:grp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9D0A7F12-4E3B-C83A-2094-A5B937F4D200}"/>
              </a:ext>
            </a:extLst>
          </p:cNvPr>
          <p:cNvGrpSpPr/>
          <p:nvPr/>
        </p:nvGrpSpPr>
        <p:grpSpPr>
          <a:xfrm>
            <a:off x="13539698" y="6240663"/>
            <a:ext cx="5197103" cy="1627983"/>
            <a:chOff x="13539698" y="6240663"/>
            <a:chExt cx="5197103" cy="1627983"/>
          </a:xfrm>
        </p:grpSpPr>
        <p:sp>
          <p:nvSpPr>
            <p:cNvPr id="23" name="Ελεύθερη σχεδίαση: Σχήμα 22">
              <a:extLst>
                <a:ext uri="{FF2B5EF4-FFF2-40B4-BE49-F238E27FC236}">
                  <a16:creationId xmlns:a16="http://schemas.microsoft.com/office/drawing/2014/main" id="{DD044161-80D1-5B17-30EE-38893430AB55}"/>
                </a:ext>
              </a:extLst>
            </p:cNvPr>
            <p:cNvSpPr/>
            <p:nvPr/>
          </p:nvSpPr>
          <p:spPr>
            <a:xfrm>
              <a:off x="13539698" y="7008935"/>
              <a:ext cx="829413" cy="91440"/>
            </a:xfrm>
            <a:custGeom>
              <a:avLst/>
              <a:gdLst>
                <a:gd name="connsiteX0" fmla="*/ 0 w 829413"/>
                <a:gd name="connsiteY0" fmla="*/ 45720 h 91440"/>
                <a:gd name="connsiteX1" fmla="*/ 829413 w 829413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413" h="91440">
                  <a:moveTo>
                    <a:pt x="0" y="45720"/>
                  </a:moveTo>
                  <a:lnTo>
                    <a:pt x="829413" y="45720"/>
                  </a:lnTo>
                </a:path>
              </a:pathLst>
            </a:custGeom>
            <a:noFill/>
            <a:ln w="57150">
              <a:solidFill>
                <a:srgbClr val="00B0F0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5906" tIns="41420" rIns="405907" bIns="4142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500" kern="1200"/>
            </a:p>
          </p:txBody>
        </p:sp>
        <p:sp>
          <p:nvSpPr>
            <p:cNvPr id="26" name="Ελεύθερη σχεδίαση: Σχήμα 25">
              <a:extLst>
                <a:ext uri="{FF2B5EF4-FFF2-40B4-BE49-F238E27FC236}">
                  <a16:creationId xmlns:a16="http://schemas.microsoft.com/office/drawing/2014/main" id="{C622EBEC-0402-E304-EC32-EBBFA9D5580D}"/>
                </a:ext>
              </a:extLst>
            </p:cNvPr>
            <p:cNvSpPr/>
            <p:nvPr/>
          </p:nvSpPr>
          <p:spPr>
            <a:xfrm>
              <a:off x="14401511" y="6240663"/>
              <a:ext cx="4335290" cy="1627983"/>
            </a:xfrm>
            <a:custGeom>
              <a:avLst/>
              <a:gdLst>
                <a:gd name="connsiteX0" fmla="*/ 0 w 4335290"/>
                <a:gd name="connsiteY0" fmla="*/ 0 h 1627983"/>
                <a:gd name="connsiteX1" fmla="*/ 4335290 w 4335290"/>
                <a:gd name="connsiteY1" fmla="*/ 0 h 1627983"/>
                <a:gd name="connsiteX2" fmla="*/ 4335290 w 4335290"/>
                <a:gd name="connsiteY2" fmla="*/ 1627983 h 1627983"/>
                <a:gd name="connsiteX3" fmla="*/ 0 w 4335290"/>
                <a:gd name="connsiteY3" fmla="*/ 1627983 h 1627983"/>
                <a:gd name="connsiteX4" fmla="*/ 0 w 4335290"/>
                <a:gd name="connsiteY4" fmla="*/ 0 h 162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5290" h="1627983">
                  <a:moveTo>
                    <a:pt x="0" y="0"/>
                  </a:moveTo>
                  <a:lnTo>
                    <a:pt x="4335290" y="0"/>
                  </a:lnTo>
                  <a:lnTo>
                    <a:pt x="4335290" y="1627983"/>
                  </a:lnTo>
                  <a:lnTo>
                    <a:pt x="0" y="1627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6200">
              <a:solidFill>
                <a:schemeClr val="bg1"/>
              </a:solidFill>
            </a:ln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3000" b="1" kern="1200" dirty="0"/>
                <a:t>Υπογραφή Σύμβασης</a:t>
              </a:r>
            </a:p>
          </p:txBody>
        </p:sp>
      </p:grpSp>
      <p:sp>
        <p:nvSpPr>
          <p:cNvPr id="27" name="Ελεύθερη σχεδίαση: Σχήμα 26">
            <a:extLst>
              <a:ext uri="{FF2B5EF4-FFF2-40B4-BE49-F238E27FC236}">
                <a16:creationId xmlns:a16="http://schemas.microsoft.com/office/drawing/2014/main" id="{C2426FF3-524A-E138-FF9C-540AFA574213}"/>
              </a:ext>
            </a:extLst>
          </p:cNvPr>
          <p:cNvSpPr/>
          <p:nvPr/>
        </p:nvSpPr>
        <p:spPr>
          <a:xfrm>
            <a:off x="8344394" y="9496932"/>
            <a:ext cx="829413" cy="91440"/>
          </a:xfrm>
          <a:custGeom>
            <a:avLst/>
            <a:gdLst>
              <a:gd name="connsiteX0" fmla="*/ 0 w 829413"/>
              <a:gd name="connsiteY0" fmla="*/ 45720 h 91440"/>
              <a:gd name="connsiteX1" fmla="*/ 829413 w 829413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9413" h="91440">
                <a:moveTo>
                  <a:pt x="0" y="45720"/>
                </a:moveTo>
                <a:lnTo>
                  <a:pt x="829413" y="45720"/>
                </a:lnTo>
              </a:path>
            </a:pathLst>
          </a:custGeom>
          <a:noFill/>
          <a:ln w="57150">
            <a:solidFill>
              <a:srgbClr val="00B0F0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5906" tIns="41419" rIns="405907" bIns="41421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l-GR" sz="500" kern="1200"/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B884D606-4D0A-1909-6796-A76F0AD55F41}"/>
              </a:ext>
            </a:extLst>
          </p:cNvPr>
          <p:cNvGrpSpPr/>
          <p:nvPr/>
        </p:nvGrpSpPr>
        <p:grpSpPr>
          <a:xfrm>
            <a:off x="4010903" y="7866847"/>
            <a:ext cx="12558253" cy="2489796"/>
            <a:chOff x="4010903" y="7866847"/>
            <a:chExt cx="12558253" cy="2489796"/>
          </a:xfrm>
        </p:grpSpPr>
        <p:sp>
          <p:nvSpPr>
            <p:cNvPr id="25" name="Ελεύθερη σχεδίαση: Σχήμα 24">
              <a:extLst>
                <a:ext uri="{FF2B5EF4-FFF2-40B4-BE49-F238E27FC236}">
                  <a16:creationId xmlns:a16="http://schemas.microsoft.com/office/drawing/2014/main" id="{6556A9A2-4917-D639-644A-3092B6219E9F}"/>
                </a:ext>
              </a:extLst>
            </p:cNvPr>
            <p:cNvSpPr/>
            <p:nvPr/>
          </p:nvSpPr>
          <p:spPr>
            <a:xfrm>
              <a:off x="6178549" y="7866847"/>
              <a:ext cx="10390607" cy="829413"/>
            </a:xfrm>
            <a:custGeom>
              <a:avLst/>
              <a:gdLst>
                <a:gd name="connsiteX0" fmla="*/ 10390607 w 10390607"/>
                <a:gd name="connsiteY0" fmla="*/ 0 h 829413"/>
                <a:gd name="connsiteX1" fmla="*/ 10390607 w 10390607"/>
                <a:gd name="connsiteY1" fmla="*/ 431806 h 829413"/>
                <a:gd name="connsiteX2" fmla="*/ 0 w 10390607"/>
                <a:gd name="connsiteY2" fmla="*/ 431806 h 829413"/>
                <a:gd name="connsiteX3" fmla="*/ 0 w 10390607"/>
                <a:gd name="connsiteY3" fmla="*/ 829413 h 82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0607" h="829413">
                  <a:moveTo>
                    <a:pt x="10390607" y="0"/>
                  </a:moveTo>
                  <a:lnTo>
                    <a:pt x="10390607" y="431806"/>
                  </a:lnTo>
                  <a:lnTo>
                    <a:pt x="0" y="431806"/>
                  </a:lnTo>
                  <a:lnTo>
                    <a:pt x="0" y="829413"/>
                  </a:lnTo>
                </a:path>
              </a:pathLst>
            </a:custGeom>
            <a:noFill/>
            <a:ln w="57150">
              <a:solidFill>
                <a:srgbClr val="00B0F0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47350" tIns="410406" rIns="4947351" bIns="410407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500" kern="1200"/>
            </a:p>
          </p:txBody>
        </p:sp>
        <p:sp>
          <p:nvSpPr>
            <p:cNvPr id="28" name="Ελεύθερη σχεδίαση: Σχήμα 27">
              <a:extLst>
                <a:ext uri="{FF2B5EF4-FFF2-40B4-BE49-F238E27FC236}">
                  <a16:creationId xmlns:a16="http://schemas.microsoft.com/office/drawing/2014/main" id="{FE2DEC52-C52E-5F46-2484-E3CD126C4763}"/>
                </a:ext>
              </a:extLst>
            </p:cNvPr>
            <p:cNvSpPr/>
            <p:nvPr/>
          </p:nvSpPr>
          <p:spPr>
            <a:xfrm>
              <a:off x="4010903" y="8728660"/>
              <a:ext cx="4335290" cy="1627983"/>
            </a:xfrm>
            <a:custGeom>
              <a:avLst/>
              <a:gdLst>
                <a:gd name="connsiteX0" fmla="*/ 0 w 4335290"/>
                <a:gd name="connsiteY0" fmla="*/ 0 h 1627983"/>
                <a:gd name="connsiteX1" fmla="*/ 4335290 w 4335290"/>
                <a:gd name="connsiteY1" fmla="*/ 0 h 1627983"/>
                <a:gd name="connsiteX2" fmla="*/ 4335290 w 4335290"/>
                <a:gd name="connsiteY2" fmla="*/ 1627983 h 1627983"/>
                <a:gd name="connsiteX3" fmla="*/ 0 w 4335290"/>
                <a:gd name="connsiteY3" fmla="*/ 1627983 h 1627983"/>
                <a:gd name="connsiteX4" fmla="*/ 0 w 4335290"/>
                <a:gd name="connsiteY4" fmla="*/ 0 h 162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5290" h="1627983">
                  <a:moveTo>
                    <a:pt x="0" y="0"/>
                  </a:moveTo>
                  <a:lnTo>
                    <a:pt x="4335290" y="0"/>
                  </a:lnTo>
                  <a:lnTo>
                    <a:pt x="4335290" y="1627983"/>
                  </a:lnTo>
                  <a:lnTo>
                    <a:pt x="0" y="1627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6200">
              <a:solidFill>
                <a:schemeClr val="bg1"/>
              </a:solidFill>
            </a:ln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3000" b="1" kern="1200" dirty="0"/>
                <a:t>Σχέδιο Παράτασης, ΑΠΕ, κλπ</a:t>
              </a:r>
            </a:p>
          </p:txBody>
        </p:sp>
      </p:grpSp>
      <p:sp>
        <p:nvSpPr>
          <p:cNvPr id="29" name="Ελεύθερη σχεδίαση: Σχήμα 28">
            <a:extLst>
              <a:ext uri="{FF2B5EF4-FFF2-40B4-BE49-F238E27FC236}">
                <a16:creationId xmlns:a16="http://schemas.microsoft.com/office/drawing/2014/main" id="{A15CBB78-84CB-C84E-9ACA-64CE150AF704}"/>
              </a:ext>
            </a:extLst>
          </p:cNvPr>
          <p:cNvSpPr/>
          <p:nvPr/>
        </p:nvSpPr>
        <p:spPr>
          <a:xfrm>
            <a:off x="9206207" y="8728660"/>
            <a:ext cx="4335290" cy="1627983"/>
          </a:xfrm>
          <a:custGeom>
            <a:avLst/>
            <a:gdLst>
              <a:gd name="connsiteX0" fmla="*/ 0 w 4335290"/>
              <a:gd name="connsiteY0" fmla="*/ 0 h 1627983"/>
              <a:gd name="connsiteX1" fmla="*/ 4335290 w 4335290"/>
              <a:gd name="connsiteY1" fmla="*/ 0 h 1627983"/>
              <a:gd name="connsiteX2" fmla="*/ 4335290 w 4335290"/>
              <a:gd name="connsiteY2" fmla="*/ 1627983 h 1627983"/>
              <a:gd name="connsiteX3" fmla="*/ 0 w 4335290"/>
              <a:gd name="connsiteY3" fmla="*/ 1627983 h 1627983"/>
              <a:gd name="connsiteX4" fmla="*/ 0 w 4335290"/>
              <a:gd name="connsiteY4" fmla="*/ 0 h 162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5290" h="1627983">
                <a:moveTo>
                  <a:pt x="0" y="0"/>
                </a:moveTo>
                <a:lnTo>
                  <a:pt x="4335290" y="0"/>
                </a:lnTo>
                <a:lnTo>
                  <a:pt x="4335290" y="1627983"/>
                </a:lnTo>
                <a:lnTo>
                  <a:pt x="0" y="16279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76200">
            <a:solidFill>
              <a:srgbClr val="FF0000"/>
            </a:solidFill>
            <a:prstDash val="dash"/>
          </a:ln>
        </p:spPr>
        <p:style>
          <a:lnRef idx="3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360" tIns="213360" rIns="213360" bIns="213360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3000" b="1" kern="1200" dirty="0"/>
              <a:t>Προέγκριση Τροποποίησης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64B3E-3CED-8175-D5BD-4680015FDEB2}"/>
              </a:ext>
            </a:extLst>
          </p:cNvPr>
          <p:cNvSpPr txBox="1"/>
          <p:nvPr/>
        </p:nvSpPr>
        <p:spPr>
          <a:xfrm>
            <a:off x="8493711" y="2146835"/>
            <a:ext cx="5760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Σύμφωνη Γνώμη ΕΥΣΤΑ</a:t>
            </a:r>
          </a:p>
        </p:txBody>
      </p:sp>
    </p:spTree>
    <p:extLst>
      <p:ext uri="{BB962C8B-B14F-4D97-AF65-F5344CB8AC3E}">
        <p14:creationId xmlns:p14="http://schemas.microsoft.com/office/powerpoint/2010/main" val="413844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9" grpId="0" animBg="1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Βέλος: Κάτω 38">
            <a:extLst>
              <a:ext uri="{FF2B5EF4-FFF2-40B4-BE49-F238E27FC236}">
                <a16:creationId xmlns:a16="http://schemas.microsoft.com/office/drawing/2014/main" id="{AE7DF055-0520-DB90-5329-3D25008937DC}"/>
              </a:ext>
            </a:extLst>
          </p:cNvPr>
          <p:cNvSpPr/>
          <p:nvPr/>
        </p:nvSpPr>
        <p:spPr>
          <a:xfrm>
            <a:off x="4892566" y="5033511"/>
            <a:ext cx="1105278" cy="1416486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rgbClr val="FFC000"/>
              </a:gs>
              <a:gs pos="79000">
                <a:schemeClr val="tx2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ΠΡΟΕΓΚΡΙΣΗ – Διαδικασία   </a:t>
              </a:r>
              <a:r>
                <a:rPr lang="el-GR" sz="40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Πώς? (1/3)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B8AA3041-222E-479F-1212-EA4B4E186A18}"/>
              </a:ext>
            </a:extLst>
          </p:cNvPr>
          <p:cNvGrpSpPr>
            <a:grpSpLocks noChangeAspect="1"/>
          </p:cNvGrpSpPr>
          <p:nvPr/>
        </p:nvGrpSpPr>
        <p:grpSpPr>
          <a:xfrm>
            <a:off x="3832118" y="2594119"/>
            <a:ext cx="7484403" cy="2271984"/>
            <a:chOff x="3799286" y="2222149"/>
            <a:chExt cx="11880000" cy="3606324"/>
          </a:xfrm>
          <a:effectLst>
            <a:glow rad="139700">
              <a:schemeClr val="bg1">
                <a:alpha val="40000"/>
              </a:schemeClr>
            </a:glow>
          </a:effectLst>
        </p:grpSpPr>
        <p:pic>
          <p:nvPicPr>
            <p:cNvPr id="2" name="Εικόνα 1">
              <a:extLst>
                <a:ext uri="{FF2B5EF4-FFF2-40B4-BE49-F238E27FC236}">
                  <a16:creationId xmlns:a16="http://schemas.microsoft.com/office/drawing/2014/main" id="{9F905272-7213-6E3B-E78A-5C2630229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2792"/>
            <a:stretch/>
          </p:blipFill>
          <p:spPr>
            <a:xfrm>
              <a:off x="3799286" y="2222149"/>
              <a:ext cx="11880000" cy="1357934"/>
            </a:xfrm>
            <a:prstGeom prst="rect">
              <a:avLst/>
            </a:prstGeom>
            <a:effectLst/>
          </p:spPr>
        </p:pic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1EEBC8CA-85CC-7685-2029-BDC750375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34" r="3609" b="8289"/>
            <a:stretch/>
          </p:blipFill>
          <p:spPr>
            <a:xfrm>
              <a:off x="3799286" y="3580083"/>
              <a:ext cx="11880000" cy="2248390"/>
            </a:xfrm>
            <a:prstGeom prst="rect">
              <a:avLst/>
            </a:prstGeom>
          </p:spPr>
        </p:pic>
      </p:grpSp>
      <p:sp>
        <p:nvSpPr>
          <p:cNvPr id="42" name="Βέλος: Με γωνία προς τα επάνω 41">
            <a:extLst>
              <a:ext uri="{FF2B5EF4-FFF2-40B4-BE49-F238E27FC236}">
                <a16:creationId xmlns:a16="http://schemas.microsoft.com/office/drawing/2014/main" id="{ECBB859E-84B4-AA2C-7F4E-F3FB79AE74C0}"/>
              </a:ext>
            </a:extLst>
          </p:cNvPr>
          <p:cNvSpPr/>
          <p:nvPr/>
        </p:nvSpPr>
        <p:spPr>
          <a:xfrm>
            <a:off x="16753664" y="5889351"/>
            <a:ext cx="1952787" cy="2464230"/>
          </a:xfrm>
          <a:prstGeom prst="bentUpArrow">
            <a:avLst>
              <a:gd name="adj1" fmla="val 25000"/>
              <a:gd name="adj2" fmla="val 31843"/>
              <a:gd name="adj3" fmla="val 3763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rgbClr val="FFC000"/>
              </a:gs>
              <a:gs pos="79000">
                <a:schemeClr val="tx2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9" name="Ορθογώνιο: Στρογγύλεμα γωνιών 68">
            <a:extLst>
              <a:ext uri="{FF2B5EF4-FFF2-40B4-BE49-F238E27FC236}">
                <a16:creationId xmlns:a16="http://schemas.microsoft.com/office/drawing/2014/main" id="{4DDFC0FB-F6AF-4365-7DA4-BBC2EAC1FFE6}"/>
              </a:ext>
            </a:extLst>
          </p:cNvPr>
          <p:cNvSpPr/>
          <p:nvPr/>
        </p:nvSpPr>
        <p:spPr>
          <a:xfrm>
            <a:off x="4711485" y="3398296"/>
            <a:ext cx="1627322" cy="14164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8380CDC8-4C5A-6C54-ADFF-09858E82B1AB}"/>
              </a:ext>
            </a:extLst>
          </p:cNvPr>
          <p:cNvGrpSpPr/>
          <p:nvPr/>
        </p:nvGrpSpPr>
        <p:grpSpPr>
          <a:xfrm>
            <a:off x="1753047" y="6643839"/>
            <a:ext cx="14696907" cy="4448245"/>
            <a:chOff x="1753047" y="6643839"/>
            <a:chExt cx="14696907" cy="4448245"/>
          </a:xfrm>
        </p:grpSpPr>
        <p:pic>
          <p:nvPicPr>
            <p:cNvPr id="15" name="Εικόνα 14">
              <a:extLst>
                <a:ext uri="{FF2B5EF4-FFF2-40B4-BE49-F238E27FC236}">
                  <a16:creationId xmlns:a16="http://schemas.microsoft.com/office/drawing/2014/main" id="{505614E0-D1D0-F7BB-0991-7D066D74A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7031" y="6643839"/>
              <a:ext cx="14572923" cy="4448245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7" name="Ορθογώνιο: Στρογγύλεμα γωνιών 6">
              <a:extLst>
                <a:ext uri="{FF2B5EF4-FFF2-40B4-BE49-F238E27FC236}">
                  <a16:creationId xmlns:a16="http://schemas.microsoft.com/office/drawing/2014/main" id="{645E90FE-D6AB-C65F-05AD-116C21233948}"/>
                </a:ext>
              </a:extLst>
            </p:cNvPr>
            <p:cNvSpPr/>
            <p:nvPr/>
          </p:nvSpPr>
          <p:spPr>
            <a:xfrm>
              <a:off x="13613307" y="7029295"/>
              <a:ext cx="1354622" cy="59590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Ορθογώνιο: Στρογγύλεμα γωνιών 9">
              <a:extLst>
                <a:ext uri="{FF2B5EF4-FFF2-40B4-BE49-F238E27FC236}">
                  <a16:creationId xmlns:a16="http://schemas.microsoft.com/office/drawing/2014/main" id="{4952D51B-40EA-B1BC-5372-27F254AA7180}"/>
                </a:ext>
              </a:extLst>
            </p:cNvPr>
            <p:cNvSpPr/>
            <p:nvPr/>
          </p:nvSpPr>
          <p:spPr>
            <a:xfrm>
              <a:off x="15151121" y="7472453"/>
              <a:ext cx="1231475" cy="54173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Ορθογώνιο: Στρογγύλεμα γωνιών 10">
              <a:extLst>
                <a:ext uri="{FF2B5EF4-FFF2-40B4-BE49-F238E27FC236}">
                  <a16:creationId xmlns:a16="http://schemas.microsoft.com/office/drawing/2014/main" id="{045F3055-B836-DF25-84B8-311F695F9E2D}"/>
                </a:ext>
              </a:extLst>
            </p:cNvPr>
            <p:cNvSpPr/>
            <p:nvPr/>
          </p:nvSpPr>
          <p:spPr>
            <a:xfrm>
              <a:off x="1753047" y="8191201"/>
              <a:ext cx="1017749" cy="54173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78C0C35-3489-0E4B-CA04-7878FC9DE5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3351" y="2790786"/>
            <a:ext cx="7807933" cy="287473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5157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ΠΡΟΕΓΚΡΙΣΗ – Διαδικασία   </a:t>
              </a:r>
              <a:r>
                <a:rPr lang="el-GR" sz="40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Πώς? (2/3)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78C0C35-3489-0E4B-CA04-7878FC9DE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567" y="2508890"/>
            <a:ext cx="11749257" cy="4325863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DEFBC9B-1CD0-1082-A52F-706D0B6C3B39}"/>
              </a:ext>
            </a:extLst>
          </p:cNvPr>
          <p:cNvSpPr/>
          <p:nvPr/>
        </p:nvSpPr>
        <p:spPr>
          <a:xfrm>
            <a:off x="4008915" y="3531940"/>
            <a:ext cx="10249526" cy="1055562"/>
          </a:xfrm>
          <a:prstGeom prst="roundRect">
            <a:avLst/>
          </a:prstGeom>
          <a:solidFill>
            <a:srgbClr val="FFFF00">
              <a:alpha val="1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0F322D6E-5C70-2550-59C1-FA445D8BE540}"/>
              </a:ext>
            </a:extLst>
          </p:cNvPr>
          <p:cNvSpPr/>
          <p:nvPr/>
        </p:nvSpPr>
        <p:spPr>
          <a:xfrm>
            <a:off x="2235548" y="7334065"/>
            <a:ext cx="17199327" cy="918205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lvl="0" indent="0" defTabSz="755650" rtl="0">
              <a:lnSpc>
                <a:spcPct val="150000"/>
              </a:lnSpc>
              <a:spcBef>
                <a:spcPct val="0"/>
              </a:spcBef>
              <a:buNone/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… όταν θέλουμε να υποβάλουμε αίτημα Προέγκρισης για 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Στάδιο ΔΙΑΚΗΡΥΞΗΣ / ΔΗΜΟΠΡΑΤΗΣΗΣ</a:t>
            </a: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20DD6947-B6E5-6D06-D4C1-A6746EF9F8D1}"/>
              </a:ext>
            </a:extLst>
          </p:cNvPr>
          <p:cNvSpPr/>
          <p:nvPr/>
        </p:nvSpPr>
        <p:spPr>
          <a:xfrm>
            <a:off x="15798573" y="2633890"/>
            <a:ext cx="4139088" cy="3897944"/>
          </a:xfrm>
          <a:prstGeom prst="ellips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Πότε δημιουργείται  </a:t>
            </a:r>
            <a:r>
              <a:rPr lang="el-GR" sz="2800" dirty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Αρχικό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latin typeface="Arial Black" panose="020B0A04020102020204" pitchFamily="34" charset="0"/>
                <a:cs typeface="Arial" panose="020B0604020202020204" pitchFamily="34" charset="0"/>
              </a:rPr>
              <a:t>ΑΑ Ελέγχου ?</a:t>
            </a:r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A9B8FD1D-D695-50E4-8339-0B183F1734FD}"/>
              </a:ext>
            </a:extLst>
          </p:cNvPr>
          <p:cNvSpPr/>
          <p:nvPr/>
        </p:nvSpPr>
        <p:spPr>
          <a:xfrm>
            <a:off x="2235548" y="8515517"/>
            <a:ext cx="17199326" cy="918205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lvl="0" indent="0" defTabSz="755650" rtl="0">
              <a:lnSpc>
                <a:spcPct val="150000"/>
              </a:lnSpc>
              <a:spcBef>
                <a:spcPct val="0"/>
              </a:spcBef>
              <a:buNone/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… όταν θέλουμε να υποβάλουμε αίτημα Προέγκρισης για </a:t>
            </a:r>
            <a:r>
              <a:rPr lang="el-GR" sz="2800" dirty="0">
                <a:latin typeface="Arial Black" panose="020B0A04020102020204" pitchFamily="34" charset="0"/>
                <a:cs typeface="Arial" panose="020B0604020202020204" pitchFamily="34" charset="0"/>
              </a:rPr>
              <a:t>Στάδιο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 ΣΥΜΒΑΣΗΣ </a:t>
            </a:r>
            <a:r>
              <a:rPr lang="el-GR" sz="2800" u="sng" kern="12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Κατά Τμήματα (</a:t>
            </a:r>
            <a:r>
              <a:rPr lang="en-US" sz="2800" u="sng" kern="12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LOTS)</a:t>
            </a:r>
            <a:endParaRPr lang="el-GR" sz="2800" u="sng" kern="12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8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BF094AFB-D673-C8BB-A628-4238AAD593B0}"/>
              </a:ext>
            </a:extLst>
          </p:cNvPr>
          <p:cNvGrpSpPr/>
          <p:nvPr/>
        </p:nvGrpSpPr>
        <p:grpSpPr>
          <a:xfrm>
            <a:off x="2539501" y="503103"/>
            <a:ext cx="11217444" cy="707886"/>
            <a:chOff x="2539501" y="421215"/>
            <a:chExt cx="11217444" cy="7078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094177" y="421215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Αντιστοίχιση ΣΔΕ - ΟΠΣ</a:t>
              </a:r>
            </a:p>
          </p:txBody>
        </p:sp>
        <p:grpSp>
          <p:nvGrpSpPr>
            <p:cNvPr id="2" name="Google Shape;613;p37">
              <a:extLst>
                <a:ext uri="{FF2B5EF4-FFF2-40B4-BE49-F238E27FC236}">
                  <a16:creationId xmlns:a16="http://schemas.microsoft.com/office/drawing/2014/main" id="{AEFA7160-6209-2F15-B306-8774140496BE}"/>
                </a:ext>
              </a:extLst>
            </p:cNvPr>
            <p:cNvGrpSpPr/>
            <p:nvPr/>
          </p:nvGrpSpPr>
          <p:grpSpPr>
            <a:xfrm>
              <a:off x="2539501" y="508148"/>
              <a:ext cx="501969" cy="479429"/>
              <a:chOff x="2594050" y="1631825"/>
              <a:chExt cx="439625" cy="439625"/>
            </a:xfrm>
          </p:grpSpPr>
          <p:sp>
            <p:nvSpPr>
              <p:cNvPr id="3" name="Google Shape;614;p37">
                <a:extLst>
                  <a:ext uri="{FF2B5EF4-FFF2-40B4-BE49-F238E27FC236}">
                    <a16:creationId xmlns:a16="http://schemas.microsoft.com/office/drawing/2014/main" id="{8CCAF718-2D27-BD96-7CB1-4916647AFB6A}"/>
                  </a:ext>
                </a:extLst>
              </p:cNvPr>
              <p:cNvSpPr/>
              <p:nvPr/>
            </p:nvSpPr>
            <p:spPr>
              <a:xfrm>
                <a:off x="2594050" y="1883300"/>
                <a:ext cx="188175" cy="188150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7526" fill="none" extrusionOk="0">
                    <a:moveTo>
                      <a:pt x="5992" y="0"/>
                    </a:moveTo>
                    <a:lnTo>
                      <a:pt x="537" y="6430"/>
                    </a:lnTo>
                    <a:lnTo>
                      <a:pt x="1" y="7526"/>
                    </a:lnTo>
                    <a:lnTo>
                      <a:pt x="1097" y="6990"/>
                    </a:lnTo>
                    <a:lnTo>
                      <a:pt x="7526" y="1534"/>
                    </a:lnTo>
                    <a:lnTo>
                      <a:pt x="5992" y="0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5" name="Google Shape;615;p37">
                <a:extLst>
                  <a:ext uri="{FF2B5EF4-FFF2-40B4-BE49-F238E27FC236}">
                    <a16:creationId xmlns:a16="http://schemas.microsoft.com/office/drawing/2014/main" id="{2FF1F15F-B687-376D-D291-8E0203EF4FCC}"/>
                  </a:ext>
                </a:extLst>
              </p:cNvPr>
              <p:cNvSpPr/>
              <p:nvPr/>
            </p:nvSpPr>
            <p:spPr>
              <a:xfrm>
                <a:off x="2857700" y="1631825"/>
                <a:ext cx="175975" cy="1760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040" fill="none" extrusionOk="0">
                    <a:moveTo>
                      <a:pt x="268" y="2704"/>
                    </a:moveTo>
                    <a:lnTo>
                      <a:pt x="4336" y="6771"/>
                    </a:lnTo>
                    <a:lnTo>
                      <a:pt x="4336" y="6771"/>
                    </a:lnTo>
                    <a:lnTo>
                      <a:pt x="4336" y="6771"/>
                    </a:lnTo>
                    <a:lnTo>
                      <a:pt x="4652" y="6917"/>
                    </a:lnTo>
                    <a:lnTo>
                      <a:pt x="4993" y="7015"/>
                    </a:lnTo>
                    <a:lnTo>
                      <a:pt x="5310" y="7039"/>
                    </a:lnTo>
                    <a:lnTo>
                      <a:pt x="5651" y="7039"/>
                    </a:lnTo>
                    <a:lnTo>
                      <a:pt x="5992" y="6966"/>
                    </a:lnTo>
                    <a:lnTo>
                      <a:pt x="6308" y="6844"/>
                    </a:lnTo>
                    <a:lnTo>
                      <a:pt x="6454" y="6747"/>
                    </a:lnTo>
                    <a:lnTo>
                      <a:pt x="6601" y="6674"/>
                    </a:lnTo>
                    <a:lnTo>
                      <a:pt x="6747" y="6552"/>
                    </a:lnTo>
                    <a:lnTo>
                      <a:pt x="6893" y="6430"/>
                    </a:lnTo>
                    <a:lnTo>
                      <a:pt x="6893" y="6430"/>
                    </a:lnTo>
                    <a:lnTo>
                      <a:pt x="6942" y="6357"/>
                    </a:lnTo>
                    <a:lnTo>
                      <a:pt x="7015" y="6260"/>
                    </a:lnTo>
                    <a:lnTo>
                      <a:pt x="7039" y="6138"/>
                    </a:lnTo>
                    <a:lnTo>
                      <a:pt x="7039" y="6041"/>
                    </a:lnTo>
                    <a:lnTo>
                      <a:pt x="7039" y="6041"/>
                    </a:lnTo>
                    <a:lnTo>
                      <a:pt x="7039" y="5943"/>
                    </a:lnTo>
                    <a:lnTo>
                      <a:pt x="7015" y="5846"/>
                    </a:lnTo>
                    <a:lnTo>
                      <a:pt x="6942" y="5748"/>
                    </a:lnTo>
                    <a:lnTo>
                      <a:pt x="6893" y="5651"/>
                    </a:lnTo>
                    <a:lnTo>
                      <a:pt x="1389" y="147"/>
                    </a:lnTo>
                    <a:lnTo>
                      <a:pt x="1389" y="147"/>
                    </a:lnTo>
                    <a:lnTo>
                      <a:pt x="1291" y="98"/>
                    </a:lnTo>
                    <a:lnTo>
                      <a:pt x="1194" y="25"/>
                    </a:lnTo>
                    <a:lnTo>
                      <a:pt x="1096" y="0"/>
                    </a:lnTo>
                    <a:lnTo>
                      <a:pt x="999" y="0"/>
                    </a:lnTo>
                    <a:lnTo>
                      <a:pt x="999" y="0"/>
                    </a:lnTo>
                    <a:lnTo>
                      <a:pt x="902" y="0"/>
                    </a:lnTo>
                    <a:lnTo>
                      <a:pt x="780" y="25"/>
                    </a:lnTo>
                    <a:lnTo>
                      <a:pt x="682" y="98"/>
                    </a:lnTo>
                    <a:lnTo>
                      <a:pt x="609" y="147"/>
                    </a:lnTo>
                    <a:lnTo>
                      <a:pt x="609" y="147"/>
                    </a:lnTo>
                    <a:lnTo>
                      <a:pt x="487" y="293"/>
                    </a:lnTo>
                    <a:lnTo>
                      <a:pt x="366" y="439"/>
                    </a:lnTo>
                    <a:lnTo>
                      <a:pt x="293" y="585"/>
                    </a:lnTo>
                    <a:lnTo>
                      <a:pt x="195" y="731"/>
                    </a:lnTo>
                    <a:lnTo>
                      <a:pt x="73" y="1048"/>
                    </a:lnTo>
                    <a:lnTo>
                      <a:pt x="0" y="1389"/>
                    </a:lnTo>
                    <a:lnTo>
                      <a:pt x="0" y="1730"/>
                    </a:lnTo>
                    <a:lnTo>
                      <a:pt x="25" y="2046"/>
                    </a:lnTo>
                    <a:lnTo>
                      <a:pt x="122" y="2387"/>
                    </a:lnTo>
                    <a:lnTo>
                      <a:pt x="268" y="2704"/>
                    </a:lnTo>
                    <a:lnTo>
                      <a:pt x="268" y="2704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6" name="Google Shape;616;p37">
                <a:extLst>
                  <a:ext uri="{FF2B5EF4-FFF2-40B4-BE49-F238E27FC236}">
                    <a16:creationId xmlns:a16="http://schemas.microsoft.com/office/drawing/2014/main" id="{E0AD9602-B120-9DFE-33AA-00045D37D73E}"/>
                  </a:ext>
                </a:extLst>
              </p:cNvPr>
              <p:cNvSpPr/>
              <p:nvPr/>
            </p:nvSpPr>
            <p:spPr>
              <a:xfrm>
                <a:off x="2662850" y="1699400"/>
                <a:ext cx="303250" cy="303250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12130" fill="none" extrusionOk="0">
                    <a:moveTo>
                      <a:pt x="8038" y="1"/>
                    </a:moveTo>
                    <a:lnTo>
                      <a:pt x="4872" y="3191"/>
                    </a:lnTo>
                    <a:lnTo>
                      <a:pt x="4872" y="3191"/>
                    </a:lnTo>
                    <a:lnTo>
                      <a:pt x="4628" y="3094"/>
                    </a:lnTo>
                    <a:lnTo>
                      <a:pt x="4385" y="2997"/>
                    </a:lnTo>
                    <a:lnTo>
                      <a:pt x="4092" y="2899"/>
                    </a:lnTo>
                    <a:lnTo>
                      <a:pt x="3800" y="2850"/>
                    </a:lnTo>
                    <a:lnTo>
                      <a:pt x="3484" y="2777"/>
                    </a:lnTo>
                    <a:lnTo>
                      <a:pt x="3167" y="2729"/>
                    </a:lnTo>
                    <a:lnTo>
                      <a:pt x="2850" y="2704"/>
                    </a:lnTo>
                    <a:lnTo>
                      <a:pt x="2534" y="2704"/>
                    </a:lnTo>
                    <a:lnTo>
                      <a:pt x="2534" y="2704"/>
                    </a:lnTo>
                    <a:lnTo>
                      <a:pt x="2241" y="2704"/>
                    </a:lnTo>
                    <a:lnTo>
                      <a:pt x="1949" y="2729"/>
                    </a:lnTo>
                    <a:lnTo>
                      <a:pt x="1633" y="2777"/>
                    </a:lnTo>
                    <a:lnTo>
                      <a:pt x="1316" y="2850"/>
                    </a:lnTo>
                    <a:lnTo>
                      <a:pt x="999" y="2972"/>
                    </a:lnTo>
                    <a:lnTo>
                      <a:pt x="707" y="3094"/>
                    </a:lnTo>
                    <a:lnTo>
                      <a:pt x="415" y="3289"/>
                    </a:lnTo>
                    <a:lnTo>
                      <a:pt x="147" y="3508"/>
                    </a:lnTo>
                    <a:lnTo>
                      <a:pt x="147" y="3508"/>
                    </a:lnTo>
                    <a:lnTo>
                      <a:pt x="74" y="3581"/>
                    </a:lnTo>
                    <a:lnTo>
                      <a:pt x="25" y="3678"/>
                    </a:lnTo>
                    <a:lnTo>
                      <a:pt x="1" y="3776"/>
                    </a:lnTo>
                    <a:lnTo>
                      <a:pt x="1" y="3898"/>
                    </a:lnTo>
                    <a:lnTo>
                      <a:pt x="1" y="3898"/>
                    </a:lnTo>
                    <a:lnTo>
                      <a:pt x="1" y="3995"/>
                    </a:lnTo>
                    <a:lnTo>
                      <a:pt x="25" y="4093"/>
                    </a:lnTo>
                    <a:lnTo>
                      <a:pt x="74" y="4190"/>
                    </a:lnTo>
                    <a:lnTo>
                      <a:pt x="147" y="4287"/>
                    </a:lnTo>
                    <a:lnTo>
                      <a:pt x="7843" y="11984"/>
                    </a:lnTo>
                    <a:lnTo>
                      <a:pt x="7843" y="11984"/>
                    </a:lnTo>
                    <a:lnTo>
                      <a:pt x="7941" y="12057"/>
                    </a:lnTo>
                    <a:lnTo>
                      <a:pt x="8038" y="12105"/>
                    </a:lnTo>
                    <a:lnTo>
                      <a:pt x="8135" y="12130"/>
                    </a:lnTo>
                    <a:lnTo>
                      <a:pt x="8233" y="12130"/>
                    </a:lnTo>
                    <a:lnTo>
                      <a:pt x="8233" y="12130"/>
                    </a:lnTo>
                    <a:lnTo>
                      <a:pt x="8355" y="12130"/>
                    </a:lnTo>
                    <a:lnTo>
                      <a:pt x="8452" y="12105"/>
                    </a:lnTo>
                    <a:lnTo>
                      <a:pt x="8549" y="12057"/>
                    </a:lnTo>
                    <a:lnTo>
                      <a:pt x="8622" y="11984"/>
                    </a:lnTo>
                    <a:lnTo>
                      <a:pt x="8622" y="11984"/>
                    </a:lnTo>
                    <a:lnTo>
                      <a:pt x="8842" y="11716"/>
                    </a:lnTo>
                    <a:lnTo>
                      <a:pt x="9036" y="11423"/>
                    </a:lnTo>
                    <a:lnTo>
                      <a:pt x="9158" y="11131"/>
                    </a:lnTo>
                    <a:lnTo>
                      <a:pt x="9280" y="10814"/>
                    </a:lnTo>
                    <a:lnTo>
                      <a:pt x="9353" y="10498"/>
                    </a:lnTo>
                    <a:lnTo>
                      <a:pt x="9402" y="10181"/>
                    </a:lnTo>
                    <a:lnTo>
                      <a:pt x="9426" y="9889"/>
                    </a:lnTo>
                    <a:lnTo>
                      <a:pt x="9426" y="9597"/>
                    </a:lnTo>
                    <a:lnTo>
                      <a:pt x="9426" y="9597"/>
                    </a:lnTo>
                    <a:lnTo>
                      <a:pt x="9426" y="9280"/>
                    </a:lnTo>
                    <a:lnTo>
                      <a:pt x="9402" y="8964"/>
                    </a:lnTo>
                    <a:lnTo>
                      <a:pt x="9353" y="8647"/>
                    </a:lnTo>
                    <a:lnTo>
                      <a:pt x="9280" y="8330"/>
                    </a:lnTo>
                    <a:lnTo>
                      <a:pt x="9231" y="8038"/>
                    </a:lnTo>
                    <a:lnTo>
                      <a:pt x="9134" y="7746"/>
                    </a:lnTo>
                    <a:lnTo>
                      <a:pt x="9036" y="7502"/>
                    </a:lnTo>
                    <a:lnTo>
                      <a:pt x="8939" y="7259"/>
                    </a:lnTo>
                    <a:lnTo>
                      <a:pt x="12130" y="409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4" name="Google Shape;617;p37">
                <a:extLst>
                  <a:ext uri="{FF2B5EF4-FFF2-40B4-BE49-F238E27FC236}">
                    <a16:creationId xmlns:a16="http://schemas.microsoft.com/office/drawing/2014/main" id="{1A6FAD94-AB50-B1FB-FD47-59E019DAD0F9}"/>
                  </a:ext>
                </a:extLst>
              </p:cNvPr>
              <p:cNvSpPr/>
              <p:nvPr/>
            </p:nvSpPr>
            <p:spPr>
              <a:xfrm>
                <a:off x="2801675" y="1740825"/>
                <a:ext cx="4995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998" fill="none" extrusionOk="0">
                    <a:moveTo>
                      <a:pt x="1" y="1997"/>
                    </a:moveTo>
                    <a:lnTo>
                      <a:pt x="1998" y="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34" name="Ομάδα 33">
            <a:extLst>
              <a:ext uri="{FF2B5EF4-FFF2-40B4-BE49-F238E27FC236}">
                <a16:creationId xmlns:a16="http://schemas.microsoft.com/office/drawing/2014/main" id="{39333146-7476-F0DD-06AA-1F56D05A1119}"/>
              </a:ext>
            </a:extLst>
          </p:cNvPr>
          <p:cNvGrpSpPr/>
          <p:nvPr/>
        </p:nvGrpSpPr>
        <p:grpSpPr>
          <a:xfrm>
            <a:off x="3683779" y="3325417"/>
            <a:ext cx="14570642" cy="2176020"/>
            <a:chOff x="3683779" y="3325417"/>
            <a:chExt cx="14570642" cy="2176020"/>
          </a:xfrm>
        </p:grpSpPr>
        <p:sp>
          <p:nvSpPr>
            <p:cNvPr id="7" name="Ελεύθερη σχεδίαση: Σχήμα 6">
              <a:extLst>
                <a:ext uri="{FF2B5EF4-FFF2-40B4-BE49-F238E27FC236}">
                  <a16:creationId xmlns:a16="http://schemas.microsoft.com/office/drawing/2014/main" id="{354E68C2-4A9B-EC0B-305E-9D0032268ADA}"/>
                </a:ext>
              </a:extLst>
            </p:cNvPr>
            <p:cNvSpPr/>
            <p:nvPr/>
          </p:nvSpPr>
          <p:spPr>
            <a:xfrm>
              <a:off x="3683779" y="3380995"/>
              <a:ext cx="6111150" cy="636480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rgbClr val="3694AE"/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400" b="1" kern="1200">
                  <a:latin typeface="Arial" panose="020B0604020202020204" pitchFamily="34" charset="0"/>
                  <a:cs typeface="Arial" panose="020B0604020202020204" pitchFamily="34" charset="0"/>
                </a:rPr>
                <a:t>Δ01 Ένταξη Έργων</a:t>
              </a:r>
            </a:p>
          </p:txBody>
        </p:sp>
        <p:sp>
          <p:nvSpPr>
            <p:cNvPr id="23" name="Ελεύθερη σχεδίαση: Σχήμα 22">
              <a:extLst>
                <a:ext uri="{FF2B5EF4-FFF2-40B4-BE49-F238E27FC236}">
                  <a16:creationId xmlns:a16="http://schemas.microsoft.com/office/drawing/2014/main" id="{5AF66CF4-6381-C92E-DCF4-CBDBD7AF5FB6}"/>
                </a:ext>
              </a:extLst>
            </p:cNvPr>
            <p:cNvSpPr/>
            <p:nvPr/>
          </p:nvSpPr>
          <p:spPr>
            <a:xfrm>
              <a:off x="12143271" y="3325417"/>
              <a:ext cx="6111150" cy="671580"/>
            </a:xfrm>
            <a:custGeom>
              <a:avLst/>
              <a:gdLst>
                <a:gd name="connsiteX0" fmla="*/ 0 w 6111150"/>
                <a:gd name="connsiteY0" fmla="*/ 111932 h 671580"/>
                <a:gd name="connsiteX1" fmla="*/ 111932 w 6111150"/>
                <a:gd name="connsiteY1" fmla="*/ 0 h 671580"/>
                <a:gd name="connsiteX2" fmla="*/ 5999218 w 6111150"/>
                <a:gd name="connsiteY2" fmla="*/ 0 h 671580"/>
                <a:gd name="connsiteX3" fmla="*/ 6111150 w 6111150"/>
                <a:gd name="connsiteY3" fmla="*/ 111932 h 671580"/>
                <a:gd name="connsiteX4" fmla="*/ 6111150 w 6111150"/>
                <a:gd name="connsiteY4" fmla="*/ 559648 h 671580"/>
                <a:gd name="connsiteX5" fmla="*/ 5999218 w 6111150"/>
                <a:gd name="connsiteY5" fmla="*/ 671580 h 671580"/>
                <a:gd name="connsiteX6" fmla="*/ 111932 w 6111150"/>
                <a:gd name="connsiteY6" fmla="*/ 671580 h 671580"/>
                <a:gd name="connsiteX7" fmla="*/ 0 w 6111150"/>
                <a:gd name="connsiteY7" fmla="*/ 559648 h 671580"/>
                <a:gd name="connsiteX8" fmla="*/ 0 w 6111150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5999218" y="0"/>
                  </a:lnTo>
                  <a:cubicBezTo>
                    <a:pt x="6061036" y="0"/>
                    <a:pt x="6111150" y="50114"/>
                    <a:pt x="6111150" y="111932"/>
                  </a:cubicBezTo>
                  <a:lnTo>
                    <a:pt x="6111150" y="559648"/>
                  </a:lnTo>
                  <a:cubicBezTo>
                    <a:pt x="6111150" y="621466"/>
                    <a:pt x="6061036" y="671580"/>
                    <a:pt x="5999218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800" b="1" kern="1200">
                  <a:solidFill>
                    <a:schemeClr val="tx1"/>
                  </a:solidFill>
                </a:rPr>
                <a:t>2.2 ΤΔΕ</a:t>
              </a:r>
              <a:endParaRPr lang="el-GR" sz="2800" kern="1200">
                <a:solidFill>
                  <a:schemeClr val="tx1"/>
                </a:solidFill>
              </a:endParaRPr>
            </a:p>
          </p:txBody>
        </p:sp>
        <p:sp>
          <p:nvSpPr>
            <p:cNvPr id="24" name="Ελεύθερη σχεδίαση: Σχήμα 23">
              <a:extLst>
                <a:ext uri="{FF2B5EF4-FFF2-40B4-BE49-F238E27FC236}">
                  <a16:creationId xmlns:a16="http://schemas.microsoft.com/office/drawing/2014/main" id="{B8036FE5-5C97-F6E4-8071-8F50EC0012CD}"/>
                </a:ext>
              </a:extLst>
            </p:cNvPr>
            <p:cNvSpPr/>
            <p:nvPr/>
          </p:nvSpPr>
          <p:spPr>
            <a:xfrm>
              <a:off x="12143271" y="4077637"/>
              <a:ext cx="6111150" cy="671580"/>
            </a:xfrm>
            <a:custGeom>
              <a:avLst/>
              <a:gdLst>
                <a:gd name="connsiteX0" fmla="*/ 0 w 6111150"/>
                <a:gd name="connsiteY0" fmla="*/ 111932 h 671580"/>
                <a:gd name="connsiteX1" fmla="*/ 111932 w 6111150"/>
                <a:gd name="connsiteY1" fmla="*/ 0 h 671580"/>
                <a:gd name="connsiteX2" fmla="*/ 5999218 w 6111150"/>
                <a:gd name="connsiteY2" fmla="*/ 0 h 671580"/>
                <a:gd name="connsiteX3" fmla="*/ 6111150 w 6111150"/>
                <a:gd name="connsiteY3" fmla="*/ 111932 h 671580"/>
                <a:gd name="connsiteX4" fmla="*/ 6111150 w 6111150"/>
                <a:gd name="connsiteY4" fmla="*/ 559648 h 671580"/>
                <a:gd name="connsiteX5" fmla="*/ 5999218 w 6111150"/>
                <a:gd name="connsiteY5" fmla="*/ 671580 h 671580"/>
                <a:gd name="connsiteX6" fmla="*/ 111932 w 6111150"/>
                <a:gd name="connsiteY6" fmla="*/ 671580 h 671580"/>
                <a:gd name="connsiteX7" fmla="*/ 0 w 6111150"/>
                <a:gd name="connsiteY7" fmla="*/ 559648 h 671580"/>
                <a:gd name="connsiteX8" fmla="*/ 0 w 6111150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5999218" y="0"/>
                  </a:lnTo>
                  <a:cubicBezTo>
                    <a:pt x="6061036" y="0"/>
                    <a:pt x="6111150" y="50114"/>
                    <a:pt x="6111150" y="111932"/>
                  </a:cubicBezTo>
                  <a:lnTo>
                    <a:pt x="6111150" y="559648"/>
                  </a:lnTo>
                  <a:cubicBezTo>
                    <a:pt x="6111150" y="621466"/>
                    <a:pt x="6061036" y="671580"/>
                    <a:pt x="5999218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800" b="1" kern="1200">
                  <a:solidFill>
                    <a:schemeClr val="tx1"/>
                  </a:solidFill>
                </a:rPr>
                <a:t>2.3 ΛΕΠ</a:t>
              </a:r>
              <a:endParaRPr lang="el-GR" sz="2800" kern="1200">
                <a:solidFill>
                  <a:schemeClr val="tx1"/>
                </a:solidFill>
              </a:endParaRPr>
            </a:p>
          </p:txBody>
        </p:sp>
        <p:sp>
          <p:nvSpPr>
            <p:cNvPr id="25" name="Ελεύθερη σχεδίαση: Σχήμα 24">
              <a:extLst>
                <a:ext uri="{FF2B5EF4-FFF2-40B4-BE49-F238E27FC236}">
                  <a16:creationId xmlns:a16="http://schemas.microsoft.com/office/drawing/2014/main" id="{006B1CA2-337E-F8F4-EBA8-B29B394FE039}"/>
                </a:ext>
              </a:extLst>
            </p:cNvPr>
            <p:cNvSpPr/>
            <p:nvPr/>
          </p:nvSpPr>
          <p:spPr>
            <a:xfrm>
              <a:off x="12143271" y="4829857"/>
              <a:ext cx="6111150" cy="671580"/>
            </a:xfrm>
            <a:custGeom>
              <a:avLst/>
              <a:gdLst>
                <a:gd name="connsiteX0" fmla="*/ 0 w 6111150"/>
                <a:gd name="connsiteY0" fmla="*/ 111932 h 671580"/>
                <a:gd name="connsiteX1" fmla="*/ 111932 w 6111150"/>
                <a:gd name="connsiteY1" fmla="*/ 0 h 671580"/>
                <a:gd name="connsiteX2" fmla="*/ 5999218 w 6111150"/>
                <a:gd name="connsiteY2" fmla="*/ 0 h 671580"/>
                <a:gd name="connsiteX3" fmla="*/ 6111150 w 6111150"/>
                <a:gd name="connsiteY3" fmla="*/ 111932 h 671580"/>
                <a:gd name="connsiteX4" fmla="*/ 6111150 w 6111150"/>
                <a:gd name="connsiteY4" fmla="*/ 559648 h 671580"/>
                <a:gd name="connsiteX5" fmla="*/ 5999218 w 6111150"/>
                <a:gd name="connsiteY5" fmla="*/ 671580 h 671580"/>
                <a:gd name="connsiteX6" fmla="*/ 111932 w 6111150"/>
                <a:gd name="connsiteY6" fmla="*/ 671580 h 671580"/>
                <a:gd name="connsiteX7" fmla="*/ 0 w 6111150"/>
                <a:gd name="connsiteY7" fmla="*/ 559648 h 671580"/>
                <a:gd name="connsiteX8" fmla="*/ 0 w 6111150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5999218" y="0"/>
                  </a:lnTo>
                  <a:cubicBezTo>
                    <a:pt x="6061036" y="0"/>
                    <a:pt x="6111150" y="50114"/>
                    <a:pt x="6111150" y="111932"/>
                  </a:cubicBezTo>
                  <a:lnTo>
                    <a:pt x="6111150" y="559648"/>
                  </a:lnTo>
                  <a:cubicBezTo>
                    <a:pt x="6111150" y="621466"/>
                    <a:pt x="6061036" y="671580"/>
                    <a:pt x="5999218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800" b="1" kern="1200">
                  <a:solidFill>
                    <a:schemeClr val="tx1"/>
                  </a:solidFill>
                </a:rPr>
                <a:t>2.5 ΑΠΟΦΑΣΗ ΕΝΤΑΞΗΣ</a:t>
              </a:r>
              <a:endParaRPr lang="el-GR" sz="28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Ομάδα 34">
            <a:extLst>
              <a:ext uri="{FF2B5EF4-FFF2-40B4-BE49-F238E27FC236}">
                <a16:creationId xmlns:a16="http://schemas.microsoft.com/office/drawing/2014/main" id="{2FFD303F-A3E2-DBDF-A702-5DF4F2810922}"/>
              </a:ext>
            </a:extLst>
          </p:cNvPr>
          <p:cNvGrpSpPr/>
          <p:nvPr/>
        </p:nvGrpSpPr>
        <p:grpSpPr>
          <a:xfrm>
            <a:off x="3683779" y="4115395"/>
            <a:ext cx="14570642" cy="2138262"/>
            <a:chOff x="3683779" y="4115395"/>
            <a:chExt cx="14570642" cy="2138262"/>
          </a:xfrm>
        </p:grpSpPr>
        <p:sp>
          <p:nvSpPr>
            <p:cNvPr id="8" name="Ελεύθερη σχεδίαση: Σχήμα 7">
              <a:extLst>
                <a:ext uri="{FF2B5EF4-FFF2-40B4-BE49-F238E27FC236}">
                  <a16:creationId xmlns:a16="http://schemas.microsoft.com/office/drawing/2014/main" id="{AB94D5F2-AC90-4716-B547-FA3D6B82CDE6}"/>
                </a:ext>
              </a:extLst>
            </p:cNvPr>
            <p:cNvSpPr/>
            <p:nvPr/>
          </p:nvSpPr>
          <p:spPr>
            <a:xfrm>
              <a:off x="3683779" y="4115395"/>
              <a:ext cx="6111150" cy="636480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5A702C"/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Δ02 Ωρίμανση Έργων</a:t>
              </a:r>
            </a:p>
          </p:txBody>
        </p:sp>
        <p:sp>
          <p:nvSpPr>
            <p:cNvPr id="26" name="Ελεύθερη σχεδίαση: Σχήμα 25">
              <a:extLst>
                <a:ext uri="{FF2B5EF4-FFF2-40B4-BE49-F238E27FC236}">
                  <a16:creationId xmlns:a16="http://schemas.microsoft.com/office/drawing/2014/main" id="{6AE60053-17FA-892C-D05E-4E670F00AC3A}"/>
                </a:ext>
              </a:extLst>
            </p:cNvPr>
            <p:cNvSpPr/>
            <p:nvPr/>
          </p:nvSpPr>
          <p:spPr>
            <a:xfrm>
              <a:off x="12143271" y="5582077"/>
              <a:ext cx="6111150" cy="671580"/>
            </a:xfrm>
            <a:custGeom>
              <a:avLst/>
              <a:gdLst>
                <a:gd name="connsiteX0" fmla="*/ 0 w 6111150"/>
                <a:gd name="connsiteY0" fmla="*/ 111932 h 671580"/>
                <a:gd name="connsiteX1" fmla="*/ 111932 w 6111150"/>
                <a:gd name="connsiteY1" fmla="*/ 0 h 671580"/>
                <a:gd name="connsiteX2" fmla="*/ 5999218 w 6111150"/>
                <a:gd name="connsiteY2" fmla="*/ 0 h 671580"/>
                <a:gd name="connsiteX3" fmla="*/ 6111150 w 6111150"/>
                <a:gd name="connsiteY3" fmla="*/ 111932 h 671580"/>
                <a:gd name="connsiteX4" fmla="*/ 6111150 w 6111150"/>
                <a:gd name="connsiteY4" fmla="*/ 559648 h 671580"/>
                <a:gd name="connsiteX5" fmla="*/ 5999218 w 6111150"/>
                <a:gd name="connsiteY5" fmla="*/ 671580 h 671580"/>
                <a:gd name="connsiteX6" fmla="*/ 111932 w 6111150"/>
                <a:gd name="connsiteY6" fmla="*/ 671580 h 671580"/>
                <a:gd name="connsiteX7" fmla="*/ 0 w 6111150"/>
                <a:gd name="connsiteY7" fmla="*/ 559648 h 671580"/>
                <a:gd name="connsiteX8" fmla="*/ 0 w 6111150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5999218" y="0"/>
                  </a:lnTo>
                  <a:cubicBezTo>
                    <a:pt x="6061036" y="0"/>
                    <a:pt x="6111150" y="50114"/>
                    <a:pt x="6111150" y="111932"/>
                  </a:cubicBezTo>
                  <a:lnTo>
                    <a:pt x="6111150" y="559648"/>
                  </a:lnTo>
                  <a:cubicBezTo>
                    <a:pt x="6111150" y="621466"/>
                    <a:pt x="6061036" y="671580"/>
                    <a:pt x="5999218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800" b="1" kern="1200">
                  <a:solidFill>
                    <a:schemeClr val="tx1"/>
                  </a:solidFill>
                </a:rPr>
                <a:t>3.7 ΔΩΕ</a:t>
              </a:r>
              <a:endParaRPr lang="el-GR" sz="28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Ομάδα 35">
            <a:extLst>
              <a:ext uri="{FF2B5EF4-FFF2-40B4-BE49-F238E27FC236}">
                <a16:creationId xmlns:a16="http://schemas.microsoft.com/office/drawing/2014/main" id="{665F507B-59B3-A9E4-D9F8-6C4C7A4FA5B4}"/>
              </a:ext>
            </a:extLst>
          </p:cNvPr>
          <p:cNvGrpSpPr/>
          <p:nvPr/>
        </p:nvGrpSpPr>
        <p:grpSpPr>
          <a:xfrm>
            <a:off x="3683779" y="4849795"/>
            <a:ext cx="14570642" cy="2156082"/>
            <a:chOff x="3683779" y="4849795"/>
            <a:chExt cx="14570642" cy="2156082"/>
          </a:xfrm>
        </p:grpSpPr>
        <p:sp>
          <p:nvSpPr>
            <p:cNvPr id="9" name="Ελεύθερη σχεδίαση: Σχήμα 8">
              <a:extLst>
                <a:ext uri="{FF2B5EF4-FFF2-40B4-BE49-F238E27FC236}">
                  <a16:creationId xmlns:a16="http://schemas.microsoft.com/office/drawing/2014/main" id="{5BE97E76-D008-9434-C8B6-35A708515224}"/>
                </a:ext>
              </a:extLst>
            </p:cNvPr>
            <p:cNvSpPr/>
            <p:nvPr/>
          </p:nvSpPr>
          <p:spPr>
            <a:xfrm>
              <a:off x="3683779" y="4849795"/>
              <a:ext cx="6111150" cy="636480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rgbClr val="B39FCA"/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Δ03 Έγκριση Διακήρυξης</a:t>
              </a:r>
            </a:p>
          </p:txBody>
        </p:sp>
        <p:sp>
          <p:nvSpPr>
            <p:cNvPr id="10" name="Ελεύθερη σχεδίαση: Σχήμα 9">
              <a:extLst>
                <a:ext uri="{FF2B5EF4-FFF2-40B4-BE49-F238E27FC236}">
                  <a16:creationId xmlns:a16="http://schemas.microsoft.com/office/drawing/2014/main" id="{E2077D5D-2786-BB2B-7037-0138CDB9FF0C}"/>
                </a:ext>
              </a:extLst>
            </p:cNvPr>
            <p:cNvSpPr/>
            <p:nvPr/>
          </p:nvSpPr>
          <p:spPr>
            <a:xfrm>
              <a:off x="3683779" y="5584195"/>
              <a:ext cx="6111150" cy="636480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400" b="1" kern="1200">
                  <a:latin typeface="Arial" panose="020B0604020202020204" pitchFamily="34" charset="0"/>
                  <a:cs typeface="Arial" panose="020B0604020202020204" pitchFamily="34" charset="0"/>
                </a:rPr>
                <a:t>Δ04 Έγκριση Πρόσκλησης Ενισχύσεων</a:t>
              </a:r>
            </a:p>
          </p:txBody>
        </p:sp>
        <p:sp>
          <p:nvSpPr>
            <p:cNvPr id="11" name="Ελεύθερη σχεδίαση: Σχήμα 10">
              <a:extLst>
                <a:ext uri="{FF2B5EF4-FFF2-40B4-BE49-F238E27FC236}">
                  <a16:creationId xmlns:a16="http://schemas.microsoft.com/office/drawing/2014/main" id="{7988959D-1A72-CF49-D77E-15981206BC91}"/>
                </a:ext>
              </a:extLst>
            </p:cNvPr>
            <p:cNvSpPr/>
            <p:nvPr/>
          </p:nvSpPr>
          <p:spPr>
            <a:xfrm>
              <a:off x="3683779" y="6318595"/>
              <a:ext cx="6111150" cy="636480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400" b="1" kern="1200">
                  <a:latin typeface="Arial" panose="020B0604020202020204" pitchFamily="34" charset="0"/>
                  <a:cs typeface="Arial" panose="020B0604020202020204" pitchFamily="34" charset="0"/>
                </a:rPr>
                <a:t>Δ05 Έγκριση Σύμβασης</a:t>
              </a:r>
            </a:p>
          </p:txBody>
        </p:sp>
        <p:sp>
          <p:nvSpPr>
            <p:cNvPr id="27" name="Ελεύθερη σχεδίαση: Σχήμα 26">
              <a:extLst>
                <a:ext uri="{FF2B5EF4-FFF2-40B4-BE49-F238E27FC236}">
                  <a16:creationId xmlns:a16="http://schemas.microsoft.com/office/drawing/2014/main" id="{FD93E021-D4E6-F2D4-F964-836D76B68F29}"/>
                </a:ext>
              </a:extLst>
            </p:cNvPr>
            <p:cNvSpPr/>
            <p:nvPr/>
          </p:nvSpPr>
          <p:spPr>
            <a:xfrm>
              <a:off x="12143271" y="6334297"/>
              <a:ext cx="6111150" cy="671580"/>
            </a:xfrm>
            <a:custGeom>
              <a:avLst/>
              <a:gdLst>
                <a:gd name="connsiteX0" fmla="*/ 0 w 6111150"/>
                <a:gd name="connsiteY0" fmla="*/ 111932 h 671580"/>
                <a:gd name="connsiteX1" fmla="*/ 111932 w 6111150"/>
                <a:gd name="connsiteY1" fmla="*/ 0 h 671580"/>
                <a:gd name="connsiteX2" fmla="*/ 5999218 w 6111150"/>
                <a:gd name="connsiteY2" fmla="*/ 0 h 671580"/>
                <a:gd name="connsiteX3" fmla="*/ 6111150 w 6111150"/>
                <a:gd name="connsiteY3" fmla="*/ 111932 h 671580"/>
                <a:gd name="connsiteX4" fmla="*/ 6111150 w 6111150"/>
                <a:gd name="connsiteY4" fmla="*/ 559648 h 671580"/>
                <a:gd name="connsiteX5" fmla="*/ 5999218 w 6111150"/>
                <a:gd name="connsiteY5" fmla="*/ 671580 h 671580"/>
                <a:gd name="connsiteX6" fmla="*/ 111932 w 6111150"/>
                <a:gd name="connsiteY6" fmla="*/ 671580 h 671580"/>
                <a:gd name="connsiteX7" fmla="*/ 0 w 6111150"/>
                <a:gd name="connsiteY7" fmla="*/ 559648 h 671580"/>
                <a:gd name="connsiteX8" fmla="*/ 0 w 6111150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5999218" y="0"/>
                  </a:lnTo>
                  <a:cubicBezTo>
                    <a:pt x="6061036" y="0"/>
                    <a:pt x="6111150" y="50114"/>
                    <a:pt x="6111150" y="111932"/>
                  </a:cubicBezTo>
                  <a:lnTo>
                    <a:pt x="6111150" y="559648"/>
                  </a:lnTo>
                  <a:cubicBezTo>
                    <a:pt x="6111150" y="621466"/>
                    <a:pt x="6061036" y="671580"/>
                    <a:pt x="5999218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800" b="1" kern="1200" dirty="0">
                  <a:solidFill>
                    <a:schemeClr val="tx1"/>
                  </a:solidFill>
                </a:rPr>
                <a:t>3.1 </a:t>
              </a:r>
              <a:r>
                <a:rPr lang="el-GR" sz="2800" b="1" dirty="0">
                  <a:solidFill>
                    <a:schemeClr val="tx1"/>
                  </a:solidFill>
                </a:rPr>
                <a:t>ΕΛΕΓΧΟΣ ΝΟΜΙΜΟΤΗΤΑΣ </a:t>
              </a:r>
              <a:r>
                <a:rPr lang="el-GR" sz="2000" b="1" dirty="0">
                  <a:solidFill>
                    <a:schemeClr val="tx1"/>
                  </a:solidFill>
                </a:rPr>
                <a:t>(</a:t>
              </a:r>
              <a:r>
                <a:rPr lang="el-GR" sz="2000" b="1" kern="1200" dirty="0">
                  <a:solidFill>
                    <a:schemeClr val="tx1"/>
                  </a:solidFill>
                </a:rPr>
                <a:t>ΠΡΟΕΓΚΡΙΣΗ)</a:t>
              </a:r>
              <a:endParaRPr lang="el-GR" sz="2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Ομάδα 36">
            <a:extLst>
              <a:ext uri="{FF2B5EF4-FFF2-40B4-BE49-F238E27FC236}">
                <a16:creationId xmlns:a16="http://schemas.microsoft.com/office/drawing/2014/main" id="{5FF63D59-329C-C6BA-684E-9960D13FC76E}"/>
              </a:ext>
            </a:extLst>
          </p:cNvPr>
          <p:cNvGrpSpPr/>
          <p:nvPr/>
        </p:nvGrpSpPr>
        <p:grpSpPr>
          <a:xfrm>
            <a:off x="3683779" y="7052995"/>
            <a:ext cx="14570642" cy="1457322"/>
            <a:chOff x="3683779" y="7052995"/>
            <a:chExt cx="14570642" cy="1457322"/>
          </a:xfrm>
        </p:grpSpPr>
        <p:sp>
          <p:nvSpPr>
            <p:cNvPr id="18" name="Ελεύθερη σχεδίαση: Σχήμα 17">
              <a:extLst>
                <a:ext uri="{FF2B5EF4-FFF2-40B4-BE49-F238E27FC236}">
                  <a16:creationId xmlns:a16="http://schemas.microsoft.com/office/drawing/2014/main" id="{E9EAEEE9-B411-8CBD-1C7E-17F64BDFCF7E}"/>
                </a:ext>
              </a:extLst>
            </p:cNvPr>
            <p:cNvSpPr/>
            <p:nvPr/>
          </p:nvSpPr>
          <p:spPr>
            <a:xfrm>
              <a:off x="3683779" y="7052995"/>
              <a:ext cx="6111150" cy="636480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8E3B00"/>
                </a:gs>
                <a:gs pos="50000">
                  <a:srgbClr val="CD5900"/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Δ06 Παρακολούθηση Έργων</a:t>
              </a:r>
            </a:p>
          </p:txBody>
        </p:sp>
        <p:sp>
          <p:nvSpPr>
            <p:cNvPr id="28" name="Ελεύθερη σχεδίαση: Σχήμα 27">
              <a:extLst>
                <a:ext uri="{FF2B5EF4-FFF2-40B4-BE49-F238E27FC236}">
                  <a16:creationId xmlns:a16="http://schemas.microsoft.com/office/drawing/2014/main" id="{D6C5B1EB-ACAC-A210-32D2-8FBA7B0BEBE9}"/>
                </a:ext>
              </a:extLst>
            </p:cNvPr>
            <p:cNvSpPr/>
            <p:nvPr/>
          </p:nvSpPr>
          <p:spPr>
            <a:xfrm>
              <a:off x="12143271" y="7086517"/>
              <a:ext cx="6111150" cy="671580"/>
            </a:xfrm>
            <a:custGeom>
              <a:avLst/>
              <a:gdLst>
                <a:gd name="connsiteX0" fmla="*/ 0 w 6111150"/>
                <a:gd name="connsiteY0" fmla="*/ 111932 h 671580"/>
                <a:gd name="connsiteX1" fmla="*/ 111932 w 6111150"/>
                <a:gd name="connsiteY1" fmla="*/ 0 h 671580"/>
                <a:gd name="connsiteX2" fmla="*/ 5999218 w 6111150"/>
                <a:gd name="connsiteY2" fmla="*/ 0 h 671580"/>
                <a:gd name="connsiteX3" fmla="*/ 6111150 w 6111150"/>
                <a:gd name="connsiteY3" fmla="*/ 111932 h 671580"/>
                <a:gd name="connsiteX4" fmla="*/ 6111150 w 6111150"/>
                <a:gd name="connsiteY4" fmla="*/ 559648 h 671580"/>
                <a:gd name="connsiteX5" fmla="*/ 5999218 w 6111150"/>
                <a:gd name="connsiteY5" fmla="*/ 671580 h 671580"/>
                <a:gd name="connsiteX6" fmla="*/ 111932 w 6111150"/>
                <a:gd name="connsiteY6" fmla="*/ 671580 h 671580"/>
                <a:gd name="connsiteX7" fmla="*/ 0 w 6111150"/>
                <a:gd name="connsiteY7" fmla="*/ 559648 h 671580"/>
                <a:gd name="connsiteX8" fmla="*/ 0 w 6111150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5999218" y="0"/>
                  </a:lnTo>
                  <a:cubicBezTo>
                    <a:pt x="6061036" y="0"/>
                    <a:pt x="6111150" y="50114"/>
                    <a:pt x="6111150" y="111932"/>
                  </a:cubicBezTo>
                  <a:lnTo>
                    <a:pt x="6111150" y="559648"/>
                  </a:lnTo>
                  <a:cubicBezTo>
                    <a:pt x="6111150" y="621466"/>
                    <a:pt x="6061036" y="671580"/>
                    <a:pt x="5999218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800" b="1" kern="1200">
                  <a:solidFill>
                    <a:schemeClr val="tx1"/>
                  </a:solidFill>
                </a:rPr>
                <a:t>3.2 ΤΔΣ</a:t>
              </a:r>
              <a:endParaRPr lang="el-GR" sz="2800" kern="1200">
                <a:solidFill>
                  <a:schemeClr val="tx1"/>
                </a:solidFill>
              </a:endParaRPr>
            </a:p>
          </p:txBody>
        </p:sp>
        <p:sp>
          <p:nvSpPr>
            <p:cNvPr id="29" name="Ελεύθερη σχεδίαση: Σχήμα 28">
              <a:extLst>
                <a:ext uri="{FF2B5EF4-FFF2-40B4-BE49-F238E27FC236}">
                  <a16:creationId xmlns:a16="http://schemas.microsoft.com/office/drawing/2014/main" id="{C7DE5A13-150A-11C5-D6BF-DBB7588DD233}"/>
                </a:ext>
              </a:extLst>
            </p:cNvPr>
            <p:cNvSpPr/>
            <p:nvPr/>
          </p:nvSpPr>
          <p:spPr>
            <a:xfrm>
              <a:off x="12143271" y="7838737"/>
              <a:ext cx="6111150" cy="671580"/>
            </a:xfrm>
            <a:custGeom>
              <a:avLst/>
              <a:gdLst>
                <a:gd name="connsiteX0" fmla="*/ 0 w 6111150"/>
                <a:gd name="connsiteY0" fmla="*/ 111932 h 671580"/>
                <a:gd name="connsiteX1" fmla="*/ 111932 w 6111150"/>
                <a:gd name="connsiteY1" fmla="*/ 0 h 671580"/>
                <a:gd name="connsiteX2" fmla="*/ 5999218 w 6111150"/>
                <a:gd name="connsiteY2" fmla="*/ 0 h 671580"/>
                <a:gd name="connsiteX3" fmla="*/ 6111150 w 6111150"/>
                <a:gd name="connsiteY3" fmla="*/ 111932 h 671580"/>
                <a:gd name="connsiteX4" fmla="*/ 6111150 w 6111150"/>
                <a:gd name="connsiteY4" fmla="*/ 559648 h 671580"/>
                <a:gd name="connsiteX5" fmla="*/ 5999218 w 6111150"/>
                <a:gd name="connsiteY5" fmla="*/ 671580 h 671580"/>
                <a:gd name="connsiteX6" fmla="*/ 111932 w 6111150"/>
                <a:gd name="connsiteY6" fmla="*/ 671580 h 671580"/>
                <a:gd name="connsiteX7" fmla="*/ 0 w 6111150"/>
                <a:gd name="connsiteY7" fmla="*/ 559648 h 671580"/>
                <a:gd name="connsiteX8" fmla="*/ 0 w 6111150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5999218" y="0"/>
                  </a:lnTo>
                  <a:cubicBezTo>
                    <a:pt x="6061036" y="0"/>
                    <a:pt x="6111150" y="50114"/>
                    <a:pt x="6111150" y="111932"/>
                  </a:cubicBezTo>
                  <a:lnTo>
                    <a:pt x="6111150" y="559648"/>
                  </a:lnTo>
                  <a:cubicBezTo>
                    <a:pt x="6111150" y="621466"/>
                    <a:pt x="6061036" y="671580"/>
                    <a:pt x="5999218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800" b="1" kern="1200">
                  <a:solidFill>
                    <a:schemeClr val="tx1"/>
                  </a:solidFill>
                </a:rPr>
                <a:t>3.4 ΔΕΛΤΙΟ ΠΑΡΑΚΟΛΟΥΘΗΣΗΣ</a:t>
              </a:r>
              <a:endParaRPr lang="el-GR" sz="28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Ομάδα 37">
            <a:extLst>
              <a:ext uri="{FF2B5EF4-FFF2-40B4-BE49-F238E27FC236}">
                <a16:creationId xmlns:a16="http://schemas.microsoft.com/office/drawing/2014/main" id="{A881D8BB-27E8-5CF5-3143-72BDDA2F9507}"/>
              </a:ext>
            </a:extLst>
          </p:cNvPr>
          <p:cNvGrpSpPr/>
          <p:nvPr/>
        </p:nvGrpSpPr>
        <p:grpSpPr>
          <a:xfrm>
            <a:off x="3683779" y="7787395"/>
            <a:ext cx="14570642" cy="1475141"/>
            <a:chOff x="3683779" y="7787395"/>
            <a:chExt cx="14570642" cy="1475141"/>
          </a:xfrm>
        </p:grpSpPr>
        <p:sp>
          <p:nvSpPr>
            <p:cNvPr id="19" name="Ελεύθερη σχεδίαση: Σχήμα 18">
              <a:extLst>
                <a:ext uri="{FF2B5EF4-FFF2-40B4-BE49-F238E27FC236}">
                  <a16:creationId xmlns:a16="http://schemas.microsoft.com/office/drawing/2014/main" id="{46230C36-D3B5-4F0F-7E68-C6C188EDC0BB}"/>
                </a:ext>
              </a:extLst>
            </p:cNvPr>
            <p:cNvSpPr/>
            <p:nvPr/>
          </p:nvSpPr>
          <p:spPr>
            <a:xfrm>
              <a:off x="3683779" y="7787395"/>
              <a:ext cx="6111150" cy="636480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Δ07 Επίτευξη Οροσήμων &amp; Στόχων</a:t>
              </a:r>
            </a:p>
          </p:txBody>
        </p:sp>
        <p:sp>
          <p:nvSpPr>
            <p:cNvPr id="20" name="Ελεύθερη σχεδίαση: Σχήμα 19">
              <a:extLst>
                <a:ext uri="{FF2B5EF4-FFF2-40B4-BE49-F238E27FC236}">
                  <a16:creationId xmlns:a16="http://schemas.microsoft.com/office/drawing/2014/main" id="{FCCD1C27-8C19-B5C3-DAA7-ECDB01F2C108}"/>
                </a:ext>
              </a:extLst>
            </p:cNvPr>
            <p:cNvSpPr/>
            <p:nvPr/>
          </p:nvSpPr>
          <p:spPr>
            <a:xfrm>
              <a:off x="3683779" y="8521795"/>
              <a:ext cx="6111150" cy="636480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400" b="1" kern="1200">
                  <a:latin typeface="Arial" panose="020B0604020202020204" pitchFamily="34" charset="0"/>
                  <a:cs typeface="Arial" panose="020B0604020202020204" pitchFamily="34" charset="0"/>
                </a:rPr>
                <a:t>Δ19 Εκθέσεις Προόδου</a:t>
              </a:r>
            </a:p>
          </p:txBody>
        </p:sp>
        <p:sp>
          <p:nvSpPr>
            <p:cNvPr id="30" name="Ελεύθερη σχεδίαση: Σχήμα 29">
              <a:extLst>
                <a:ext uri="{FF2B5EF4-FFF2-40B4-BE49-F238E27FC236}">
                  <a16:creationId xmlns:a16="http://schemas.microsoft.com/office/drawing/2014/main" id="{9E047D76-BEFB-A866-B4EC-E25C503BFF3F}"/>
                </a:ext>
              </a:extLst>
            </p:cNvPr>
            <p:cNvSpPr/>
            <p:nvPr/>
          </p:nvSpPr>
          <p:spPr>
            <a:xfrm>
              <a:off x="12143271" y="8590956"/>
              <a:ext cx="6111150" cy="671580"/>
            </a:xfrm>
            <a:custGeom>
              <a:avLst/>
              <a:gdLst>
                <a:gd name="connsiteX0" fmla="*/ 0 w 6111150"/>
                <a:gd name="connsiteY0" fmla="*/ 111932 h 671580"/>
                <a:gd name="connsiteX1" fmla="*/ 111932 w 6111150"/>
                <a:gd name="connsiteY1" fmla="*/ 0 h 671580"/>
                <a:gd name="connsiteX2" fmla="*/ 5999218 w 6111150"/>
                <a:gd name="connsiteY2" fmla="*/ 0 h 671580"/>
                <a:gd name="connsiteX3" fmla="*/ 6111150 w 6111150"/>
                <a:gd name="connsiteY3" fmla="*/ 111932 h 671580"/>
                <a:gd name="connsiteX4" fmla="*/ 6111150 w 6111150"/>
                <a:gd name="connsiteY4" fmla="*/ 559648 h 671580"/>
                <a:gd name="connsiteX5" fmla="*/ 5999218 w 6111150"/>
                <a:gd name="connsiteY5" fmla="*/ 671580 h 671580"/>
                <a:gd name="connsiteX6" fmla="*/ 111932 w 6111150"/>
                <a:gd name="connsiteY6" fmla="*/ 671580 h 671580"/>
                <a:gd name="connsiteX7" fmla="*/ 0 w 6111150"/>
                <a:gd name="connsiteY7" fmla="*/ 559648 h 671580"/>
                <a:gd name="connsiteX8" fmla="*/ 0 w 6111150"/>
                <a:gd name="connsiteY8" fmla="*/ 111932 h 671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71580">
                  <a:moveTo>
                    <a:pt x="0" y="111932"/>
                  </a:moveTo>
                  <a:cubicBezTo>
                    <a:pt x="0" y="50114"/>
                    <a:pt x="50114" y="0"/>
                    <a:pt x="111932" y="0"/>
                  </a:cubicBezTo>
                  <a:lnTo>
                    <a:pt x="5999218" y="0"/>
                  </a:lnTo>
                  <a:cubicBezTo>
                    <a:pt x="6061036" y="0"/>
                    <a:pt x="6111150" y="50114"/>
                    <a:pt x="6111150" y="111932"/>
                  </a:cubicBezTo>
                  <a:lnTo>
                    <a:pt x="6111150" y="559648"/>
                  </a:lnTo>
                  <a:cubicBezTo>
                    <a:pt x="6111150" y="621466"/>
                    <a:pt x="6061036" y="671580"/>
                    <a:pt x="5999218" y="671580"/>
                  </a:cubicBezTo>
                  <a:lnTo>
                    <a:pt x="111932" y="671580"/>
                  </a:lnTo>
                  <a:cubicBezTo>
                    <a:pt x="50114" y="671580"/>
                    <a:pt x="0" y="621466"/>
                    <a:pt x="0" y="559648"/>
                  </a:cubicBezTo>
                  <a:lnTo>
                    <a:pt x="0" y="11193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464" tIns="139464" rIns="139464" bIns="139464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800" b="1" kern="1200">
                  <a:solidFill>
                    <a:schemeClr val="tx1"/>
                  </a:solidFill>
                </a:rPr>
                <a:t>3.6 ΔΕΛΤΙΟ ΕΠΙΤΕΥΞΗΣ</a:t>
              </a:r>
              <a:endParaRPr lang="el-GR" sz="28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Ομάδα 38">
            <a:extLst>
              <a:ext uri="{FF2B5EF4-FFF2-40B4-BE49-F238E27FC236}">
                <a16:creationId xmlns:a16="http://schemas.microsoft.com/office/drawing/2014/main" id="{60171C8B-D3D9-34A4-EB0B-8C06FE095563}"/>
              </a:ext>
            </a:extLst>
          </p:cNvPr>
          <p:cNvGrpSpPr/>
          <p:nvPr/>
        </p:nvGrpSpPr>
        <p:grpSpPr>
          <a:xfrm>
            <a:off x="3683779" y="9337696"/>
            <a:ext cx="14570642" cy="770140"/>
            <a:chOff x="3683779" y="9337696"/>
            <a:chExt cx="14570642" cy="770140"/>
          </a:xfrm>
        </p:grpSpPr>
        <p:sp>
          <p:nvSpPr>
            <p:cNvPr id="21" name="Ελεύθερη σχεδίαση: Σχήμα 20">
              <a:extLst>
                <a:ext uri="{FF2B5EF4-FFF2-40B4-BE49-F238E27FC236}">
                  <a16:creationId xmlns:a16="http://schemas.microsoft.com/office/drawing/2014/main" id="{8A8D6355-B943-2FC0-4174-77F9C0608E1F}"/>
                </a:ext>
              </a:extLst>
            </p:cNvPr>
            <p:cNvSpPr/>
            <p:nvPr/>
          </p:nvSpPr>
          <p:spPr>
            <a:xfrm>
              <a:off x="3683779" y="9337696"/>
              <a:ext cx="6111150" cy="770140"/>
            </a:xfrm>
            <a:custGeom>
              <a:avLst/>
              <a:gdLst>
                <a:gd name="connsiteX0" fmla="*/ 0 w 6111150"/>
                <a:gd name="connsiteY0" fmla="*/ 128359 h 770140"/>
                <a:gd name="connsiteX1" fmla="*/ 128359 w 6111150"/>
                <a:gd name="connsiteY1" fmla="*/ 0 h 770140"/>
                <a:gd name="connsiteX2" fmla="*/ 5982791 w 6111150"/>
                <a:gd name="connsiteY2" fmla="*/ 0 h 770140"/>
                <a:gd name="connsiteX3" fmla="*/ 6111150 w 6111150"/>
                <a:gd name="connsiteY3" fmla="*/ 128359 h 770140"/>
                <a:gd name="connsiteX4" fmla="*/ 6111150 w 6111150"/>
                <a:gd name="connsiteY4" fmla="*/ 641781 h 770140"/>
                <a:gd name="connsiteX5" fmla="*/ 5982791 w 6111150"/>
                <a:gd name="connsiteY5" fmla="*/ 770140 h 770140"/>
                <a:gd name="connsiteX6" fmla="*/ 128359 w 6111150"/>
                <a:gd name="connsiteY6" fmla="*/ 770140 h 770140"/>
                <a:gd name="connsiteX7" fmla="*/ 0 w 6111150"/>
                <a:gd name="connsiteY7" fmla="*/ 641781 h 770140"/>
                <a:gd name="connsiteX8" fmla="*/ 0 w 6111150"/>
                <a:gd name="connsiteY8" fmla="*/ 128359 h 77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770140">
                  <a:moveTo>
                    <a:pt x="0" y="128359"/>
                  </a:moveTo>
                  <a:cubicBezTo>
                    <a:pt x="0" y="57468"/>
                    <a:pt x="57468" y="0"/>
                    <a:pt x="128359" y="0"/>
                  </a:cubicBezTo>
                  <a:lnTo>
                    <a:pt x="5982791" y="0"/>
                  </a:lnTo>
                  <a:cubicBezTo>
                    <a:pt x="6053682" y="0"/>
                    <a:pt x="6111150" y="57468"/>
                    <a:pt x="6111150" y="128359"/>
                  </a:cubicBezTo>
                  <a:lnTo>
                    <a:pt x="6111150" y="641781"/>
                  </a:lnTo>
                  <a:cubicBezTo>
                    <a:pt x="6111150" y="712672"/>
                    <a:pt x="6053682" y="770140"/>
                    <a:pt x="5982791" y="770140"/>
                  </a:cubicBezTo>
                  <a:lnTo>
                    <a:pt x="128359" y="770140"/>
                  </a:lnTo>
                  <a:cubicBezTo>
                    <a:pt x="57468" y="770140"/>
                    <a:pt x="0" y="712672"/>
                    <a:pt x="0" y="641781"/>
                  </a:cubicBezTo>
                  <a:lnTo>
                    <a:pt x="0" y="12835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571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9035" tIns="129035" rIns="129035" bIns="129035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400" b="1" kern="1200">
                  <a:latin typeface="Arial" panose="020B0604020202020204" pitchFamily="34" charset="0"/>
                  <a:cs typeface="Arial" panose="020B0604020202020204" pitchFamily="34" charset="0"/>
                </a:rPr>
                <a:t>Δ18 Ολοκλήρωση Έργου</a:t>
              </a:r>
            </a:p>
          </p:txBody>
        </p:sp>
        <p:sp>
          <p:nvSpPr>
            <p:cNvPr id="32" name="Ελεύθερη σχεδίαση: Σχήμα 31">
              <a:extLst>
                <a:ext uri="{FF2B5EF4-FFF2-40B4-BE49-F238E27FC236}">
                  <a16:creationId xmlns:a16="http://schemas.microsoft.com/office/drawing/2014/main" id="{E4814D24-F745-CB30-26C1-A268542A5C50}"/>
                </a:ext>
              </a:extLst>
            </p:cNvPr>
            <p:cNvSpPr/>
            <p:nvPr/>
          </p:nvSpPr>
          <p:spPr>
            <a:xfrm>
              <a:off x="12143271" y="9363489"/>
              <a:ext cx="6111150" cy="738738"/>
            </a:xfrm>
            <a:custGeom>
              <a:avLst/>
              <a:gdLst>
                <a:gd name="connsiteX0" fmla="*/ 0 w 6111150"/>
                <a:gd name="connsiteY0" fmla="*/ 123125 h 738738"/>
                <a:gd name="connsiteX1" fmla="*/ 123125 w 6111150"/>
                <a:gd name="connsiteY1" fmla="*/ 0 h 738738"/>
                <a:gd name="connsiteX2" fmla="*/ 5988025 w 6111150"/>
                <a:gd name="connsiteY2" fmla="*/ 0 h 738738"/>
                <a:gd name="connsiteX3" fmla="*/ 6111150 w 6111150"/>
                <a:gd name="connsiteY3" fmla="*/ 123125 h 738738"/>
                <a:gd name="connsiteX4" fmla="*/ 6111150 w 6111150"/>
                <a:gd name="connsiteY4" fmla="*/ 615613 h 738738"/>
                <a:gd name="connsiteX5" fmla="*/ 5988025 w 6111150"/>
                <a:gd name="connsiteY5" fmla="*/ 738738 h 738738"/>
                <a:gd name="connsiteX6" fmla="*/ 123125 w 6111150"/>
                <a:gd name="connsiteY6" fmla="*/ 738738 h 738738"/>
                <a:gd name="connsiteX7" fmla="*/ 0 w 6111150"/>
                <a:gd name="connsiteY7" fmla="*/ 615613 h 738738"/>
                <a:gd name="connsiteX8" fmla="*/ 0 w 6111150"/>
                <a:gd name="connsiteY8" fmla="*/ 123125 h 73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738738">
                  <a:moveTo>
                    <a:pt x="0" y="123125"/>
                  </a:moveTo>
                  <a:cubicBezTo>
                    <a:pt x="0" y="55125"/>
                    <a:pt x="55125" y="0"/>
                    <a:pt x="123125" y="0"/>
                  </a:cubicBezTo>
                  <a:lnTo>
                    <a:pt x="5988025" y="0"/>
                  </a:lnTo>
                  <a:cubicBezTo>
                    <a:pt x="6056025" y="0"/>
                    <a:pt x="6111150" y="55125"/>
                    <a:pt x="6111150" y="123125"/>
                  </a:cubicBezTo>
                  <a:lnTo>
                    <a:pt x="6111150" y="615613"/>
                  </a:lnTo>
                  <a:cubicBezTo>
                    <a:pt x="6111150" y="683613"/>
                    <a:pt x="6056025" y="738738"/>
                    <a:pt x="5988025" y="738738"/>
                  </a:cubicBezTo>
                  <a:lnTo>
                    <a:pt x="123125" y="738738"/>
                  </a:lnTo>
                  <a:cubicBezTo>
                    <a:pt x="55125" y="738738"/>
                    <a:pt x="0" y="683613"/>
                    <a:pt x="0" y="615613"/>
                  </a:cubicBezTo>
                  <a:lnTo>
                    <a:pt x="0" y="123125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57150">
              <a:solidFill>
                <a:schemeClr val="bg1">
                  <a:lumMod val="95000"/>
                </a:schemeClr>
              </a:solidFill>
              <a:prstDash val="sysDot"/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742" tIns="142742" rIns="142742" bIns="142742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2800" b="1" kern="1200">
                  <a:solidFill>
                    <a:schemeClr val="tx1"/>
                  </a:solidFill>
                </a:rPr>
                <a:t>3.11 ΑΠΟΦΑΣΗ ΟΛΟΚΛΗΡΩΣΗΣ</a:t>
              </a:r>
              <a:endParaRPr lang="el-GR" sz="2800" kern="120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Ομάδα 39">
            <a:extLst>
              <a:ext uri="{FF2B5EF4-FFF2-40B4-BE49-F238E27FC236}">
                <a16:creationId xmlns:a16="http://schemas.microsoft.com/office/drawing/2014/main" id="{D3C0D717-5BD6-8E75-DBA0-699D5E45A095}"/>
              </a:ext>
            </a:extLst>
          </p:cNvPr>
          <p:cNvGrpSpPr/>
          <p:nvPr/>
        </p:nvGrpSpPr>
        <p:grpSpPr>
          <a:xfrm>
            <a:off x="3683779" y="2286317"/>
            <a:ext cx="14219774" cy="784474"/>
            <a:chOff x="3683779" y="2286317"/>
            <a:chExt cx="14219774" cy="78447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171705-FA15-E694-C43C-42F2DB8545FA}"/>
                </a:ext>
              </a:extLst>
            </p:cNvPr>
            <p:cNvSpPr txBox="1"/>
            <p:nvPr/>
          </p:nvSpPr>
          <p:spPr>
            <a:xfrm>
              <a:off x="3683779" y="2301350"/>
              <a:ext cx="57602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4400" b="1" dirty="0"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Διαδικασίες ΣΔΕ ΤΑ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8E766E9-0779-31D3-405F-CB30A4351025}"/>
                </a:ext>
              </a:extLst>
            </p:cNvPr>
            <p:cNvSpPr txBox="1"/>
            <p:nvPr/>
          </p:nvSpPr>
          <p:spPr>
            <a:xfrm>
              <a:off x="12143271" y="2286317"/>
              <a:ext cx="57602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4400" b="1" dirty="0"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Δελτία ΟΠΣ ΤΑ</a:t>
              </a:r>
            </a:p>
          </p:txBody>
        </p:sp>
      </p:grpSp>
      <p:grpSp>
        <p:nvGrpSpPr>
          <p:cNvPr id="41" name="Ομάδα 40">
            <a:extLst>
              <a:ext uri="{FF2B5EF4-FFF2-40B4-BE49-F238E27FC236}">
                <a16:creationId xmlns:a16="http://schemas.microsoft.com/office/drawing/2014/main" id="{F12B0554-3094-9CF9-38F5-9D89218ED941}"/>
              </a:ext>
            </a:extLst>
          </p:cNvPr>
          <p:cNvGrpSpPr/>
          <p:nvPr/>
        </p:nvGrpSpPr>
        <p:grpSpPr>
          <a:xfrm>
            <a:off x="9691771" y="5697372"/>
            <a:ext cx="2270352" cy="1557414"/>
            <a:chOff x="9691771" y="5697372"/>
            <a:chExt cx="2270352" cy="1557414"/>
          </a:xfrm>
        </p:grpSpPr>
        <p:sp>
          <p:nvSpPr>
            <p:cNvPr id="31" name="Ελεύθερη σχεδίαση: Σχήμα 30">
              <a:extLst>
                <a:ext uri="{FF2B5EF4-FFF2-40B4-BE49-F238E27FC236}">
                  <a16:creationId xmlns:a16="http://schemas.microsoft.com/office/drawing/2014/main" id="{FD0ACC32-54F2-AEC8-309E-16C4B25E0A36}"/>
                </a:ext>
              </a:extLst>
            </p:cNvPr>
            <p:cNvSpPr/>
            <p:nvPr/>
          </p:nvSpPr>
          <p:spPr>
            <a:xfrm>
              <a:off x="9691771" y="6409003"/>
              <a:ext cx="1557414" cy="464571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Ex ante</a:t>
              </a:r>
              <a:endParaRPr lang="el-GR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Εικόνα 21" descr="Καλή δουλειά Μπρόκολο">
              <a:extLst>
                <a:ext uri="{FF2B5EF4-FFF2-40B4-BE49-F238E27FC236}">
                  <a16:creationId xmlns:a16="http://schemas.microsoft.com/office/drawing/2014/main" id="{9C4CC57A-0772-F9AE-E59D-FA5C77AE2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4709" y="5697372"/>
              <a:ext cx="1557414" cy="1557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02097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ΠΡΟΕΓΚΡΙΣΗ – Διαδικασία   </a:t>
              </a:r>
              <a:r>
                <a:rPr lang="el-GR" sz="40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Πώς? (3/3)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78C0C35-3489-0E4B-CA04-7878FC9DE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567" y="2508890"/>
            <a:ext cx="11749257" cy="4325863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DEFBC9B-1CD0-1082-A52F-706D0B6C3B39}"/>
              </a:ext>
            </a:extLst>
          </p:cNvPr>
          <p:cNvSpPr/>
          <p:nvPr/>
        </p:nvSpPr>
        <p:spPr>
          <a:xfrm>
            <a:off x="4008915" y="5112763"/>
            <a:ext cx="9831074" cy="1055562"/>
          </a:xfrm>
          <a:prstGeom prst="roundRect">
            <a:avLst/>
          </a:prstGeom>
          <a:solidFill>
            <a:srgbClr val="FFFF00">
              <a:alpha val="1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0F322D6E-5C70-2550-59C1-FA445D8BE540}"/>
              </a:ext>
            </a:extLst>
          </p:cNvPr>
          <p:cNvSpPr/>
          <p:nvPr/>
        </p:nvSpPr>
        <p:spPr>
          <a:xfrm>
            <a:off x="2235549" y="7334065"/>
            <a:ext cx="13030282" cy="918205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lvl="0" indent="0" defTabSz="755650" rtl="0">
              <a:lnSpc>
                <a:spcPct val="150000"/>
              </a:lnSpc>
              <a:spcBef>
                <a:spcPct val="0"/>
              </a:spcBef>
              <a:buNone/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… όταν θέλουμε να υποβάλουμε αίτημα Προέγκρισης για 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Στάδιο ΣΥΜΒΑΣΗΣ</a:t>
            </a: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20DD6947-B6E5-6D06-D4C1-A6746EF9F8D1}"/>
              </a:ext>
            </a:extLst>
          </p:cNvPr>
          <p:cNvSpPr/>
          <p:nvPr/>
        </p:nvSpPr>
        <p:spPr>
          <a:xfrm>
            <a:off x="15798573" y="2633890"/>
            <a:ext cx="4139088" cy="3897944"/>
          </a:xfrm>
          <a:prstGeom prst="ellips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Πότε δημιουργείται  </a:t>
            </a:r>
            <a:r>
              <a:rPr lang="el-GR" sz="2800" dirty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Νέα Έκδοση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ενός 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latin typeface="Arial Black" panose="020B0A04020102020204" pitchFamily="34" charset="0"/>
                <a:cs typeface="Arial" panose="020B0604020202020204" pitchFamily="34" charset="0"/>
              </a:rPr>
              <a:t>ΑΑ Ελέγχου ?</a:t>
            </a:r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A9B8FD1D-D695-50E4-8339-0B183F1734FD}"/>
              </a:ext>
            </a:extLst>
          </p:cNvPr>
          <p:cNvSpPr/>
          <p:nvPr/>
        </p:nvSpPr>
        <p:spPr>
          <a:xfrm>
            <a:off x="2235548" y="8515517"/>
            <a:ext cx="16548398" cy="918205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lvl="0" indent="0" defTabSz="755650" rtl="0">
              <a:lnSpc>
                <a:spcPct val="150000"/>
              </a:lnSpc>
              <a:spcBef>
                <a:spcPct val="0"/>
              </a:spcBef>
              <a:buNone/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… όταν θέλουμε να υποβάλουμε αίτημα Προέγκρισης για </a:t>
            </a:r>
            <a:r>
              <a:rPr lang="el-GR" sz="2800" dirty="0">
                <a:latin typeface="Arial Black" panose="020B0A04020102020204" pitchFamily="34" charset="0"/>
                <a:cs typeface="Arial" panose="020B0604020202020204" pitchFamily="34" charset="0"/>
              </a:rPr>
              <a:t>Τροποποίηση</a:t>
            </a:r>
            <a:r>
              <a:rPr lang="el-GR" sz="2800" kern="1200" dirty="0">
                <a:latin typeface="Arial Black" panose="020B0A04020102020204" pitchFamily="34" charset="0"/>
                <a:cs typeface="Arial" panose="020B0604020202020204" pitchFamily="34" charset="0"/>
              </a:rPr>
              <a:t> ΑΡΧΙΚΟΥ ΑΙΤΗΜΑΤΟΣ</a:t>
            </a:r>
          </a:p>
        </p:txBody>
      </p:sp>
    </p:spTree>
    <p:extLst>
      <p:ext uri="{BB962C8B-B14F-4D97-AF65-F5344CB8AC3E}">
        <p14:creationId xmlns:p14="http://schemas.microsoft.com/office/powerpoint/2010/main" val="135394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E73E6FC-2345-D905-825A-BCEA41DDF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3" t="17930" r="28779" b="35709"/>
          <a:stretch/>
        </p:blipFill>
        <p:spPr>
          <a:xfrm>
            <a:off x="4046457" y="2417736"/>
            <a:ext cx="12011186" cy="4769127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1140E2E1-E3E9-374E-60CC-393BBB2D5DFF}"/>
              </a:ext>
            </a:extLst>
          </p:cNvPr>
          <p:cNvCxnSpPr/>
          <p:nvPr/>
        </p:nvCxnSpPr>
        <p:spPr>
          <a:xfrm>
            <a:off x="7042483" y="6561221"/>
            <a:ext cx="313790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D62C166E-01C0-25D7-32E2-4DA369717453}"/>
              </a:ext>
            </a:extLst>
          </p:cNvPr>
          <p:cNvCxnSpPr>
            <a:cxnSpLocks/>
          </p:cNvCxnSpPr>
          <p:nvPr/>
        </p:nvCxnSpPr>
        <p:spPr>
          <a:xfrm>
            <a:off x="7042483" y="6777789"/>
            <a:ext cx="47163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94309F23-FBAB-9EA8-930D-B15BC48FC60E}"/>
              </a:ext>
            </a:extLst>
          </p:cNvPr>
          <p:cNvGrpSpPr/>
          <p:nvPr/>
        </p:nvGrpSpPr>
        <p:grpSpPr>
          <a:xfrm>
            <a:off x="1575579" y="5438276"/>
            <a:ext cx="18175705" cy="3576904"/>
            <a:chOff x="1575579" y="4911335"/>
            <a:chExt cx="18175705" cy="3576904"/>
          </a:xfrm>
        </p:grpSpPr>
        <p:sp>
          <p:nvSpPr>
            <p:cNvPr id="18" name="Ορθογώνιο: Στρογγύλεμα γωνιών 17">
              <a:extLst>
                <a:ext uri="{FF2B5EF4-FFF2-40B4-BE49-F238E27FC236}">
                  <a16:creationId xmlns:a16="http://schemas.microsoft.com/office/drawing/2014/main" id="{69B896DC-B738-A6D2-E447-C5C128C19D05}"/>
                </a:ext>
              </a:extLst>
            </p:cNvPr>
            <p:cNvSpPr/>
            <p:nvPr/>
          </p:nvSpPr>
          <p:spPr>
            <a:xfrm>
              <a:off x="1575579" y="7570034"/>
              <a:ext cx="18175705" cy="91820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Στο πεδίο </a:t>
              </a:r>
              <a:r>
                <a:rPr lang="el-G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Τύπος Ελέγχου </a:t>
              </a: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ο χρήστης επιλέγει </a:t>
              </a:r>
              <a:r>
                <a:rPr lang="el-GR" sz="2800" u="heavy" dirty="0"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πάντοτε</a:t>
              </a: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 την τιμή </a:t>
              </a:r>
              <a:r>
                <a:rPr lang="el-GR" sz="2800" dirty="0">
                  <a:solidFill>
                    <a:schemeClr val="accent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«1. Προληπτικός Έλεγχος</a:t>
              </a:r>
              <a:r>
                <a:rPr lang="en-US" sz="2800" dirty="0">
                  <a:solidFill>
                    <a:schemeClr val="accent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l-GR" sz="2800" dirty="0">
                  <a:solidFill>
                    <a:schemeClr val="accent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(Προέγκριση)»</a:t>
              </a:r>
              <a:endParaRPr lang="el-GR" sz="2800" kern="1200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Ορθογώνιο: Στρογγύλεμα γωνιών 20">
              <a:extLst>
                <a:ext uri="{FF2B5EF4-FFF2-40B4-BE49-F238E27FC236}">
                  <a16:creationId xmlns:a16="http://schemas.microsoft.com/office/drawing/2014/main" id="{808FB629-1182-8956-7A1B-032D1D1FEE5D}"/>
                </a:ext>
              </a:extLst>
            </p:cNvPr>
            <p:cNvSpPr/>
            <p:nvPr/>
          </p:nvSpPr>
          <p:spPr>
            <a:xfrm>
              <a:off x="4008915" y="4911335"/>
              <a:ext cx="1830411" cy="561473"/>
            </a:xfrm>
            <a:prstGeom prst="roundRect">
              <a:avLst/>
            </a:prstGeom>
            <a:solidFill>
              <a:srgbClr val="FFFF00">
                <a:alpha val="19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A17F22A5-D11C-62F6-726F-91CCE9CA44E4}"/>
              </a:ext>
            </a:extLst>
          </p:cNvPr>
          <p:cNvGrpSpPr/>
          <p:nvPr/>
        </p:nvGrpSpPr>
        <p:grpSpPr>
          <a:xfrm>
            <a:off x="2446619" y="615397"/>
            <a:ext cx="12048258" cy="1323439"/>
            <a:chOff x="2446619" y="615397"/>
            <a:chExt cx="12048258" cy="13234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DB8727-8FC6-38FD-253C-A55A34AF7735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ΠΡΟΕΓΚΡΙΣΗ – Τμήμα Α. Βασικά Στοιχεία</a:t>
              </a:r>
            </a:p>
            <a:p>
              <a:r>
                <a:rPr lang="el-GR" sz="32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Τύπος Ελέγχου</a:t>
              </a:r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Εικόνα 27">
              <a:extLst>
                <a:ext uri="{FF2B5EF4-FFF2-40B4-BE49-F238E27FC236}">
                  <a16:creationId xmlns:a16="http://schemas.microsoft.com/office/drawing/2014/main" id="{8AECC6ED-5FB4-8C01-2A89-C18925208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cxnSp>
        <p:nvCxnSpPr>
          <p:cNvPr id="2" name="Ευθεία γραμμή σύνδεσης 1">
            <a:extLst>
              <a:ext uri="{FF2B5EF4-FFF2-40B4-BE49-F238E27FC236}">
                <a16:creationId xmlns:a16="http://schemas.microsoft.com/office/drawing/2014/main" id="{FA7F98F4-A944-3526-0C9F-4B9486C923C3}"/>
              </a:ext>
            </a:extLst>
          </p:cNvPr>
          <p:cNvCxnSpPr>
            <a:cxnSpLocks/>
          </p:cNvCxnSpPr>
          <p:nvPr/>
        </p:nvCxnSpPr>
        <p:spPr>
          <a:xfrm>
            <a:off x="7042483" y="6976683"/>
            <a:ext cx="47163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25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A17F22A5-D11C-62F6-726F-91CCE9CA44E4}"/>
              </a:ext>
            </a:extLst>
          </p:cNvPr>
          <p:cNvGrpSpPr/>
          <p:nvPr/>
        </p:nvGrpSpPr>
        <p:grpSpPr>
          <a:xfrm>
            <a:off x="2446619" y="615397"/>
            <a:ext cx="12048258" cy="1323439"/>
            <a:chOff x="2446619" y="615397"/>
            <a:chExt cx="12048258" cy="13234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DB8727-8FC6-38FD-253C-A55A34AF7735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ΠΡΟΕΓΚΡΙΣΗ – Τμήμα Α. Βασικά Στοιχεία</a:t>
              </a:r>
            </a:p>
            <a:p>
              <a:r>
                <a:rPr lang="el-GR" sz="32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Στάδιο Ελέγχου</a:t>
              </a:r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Εικόνα 27">
              <a:extLst>
                <a:ext uri="{FF2B5EF4-FFF2-40B4-BE49-F238E27FC236}">
                  <a16:creationId xmlns:a16="http://schemas.microsoft.com/office/drawing/2014/main" id="{8AECC6ED-5FB4-8C01-2A89-C18925208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CCDEEEB-C5B2-35C8-1266-9270844A4A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1" t="19739" r="38710" b="38679"/>
          <a:stretch/>
        </p:blipFill>
        <p:spPr>
          <a:xfrm>
            <a:off x="3728566" y="2400463"/>
            <a:ext cx="10949131" cy="453203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1424C6B0-9781-82C0-4D6E-02283A46B0A9}"/>
              </a:ext>
            </a:extLst>
          </p:cNvPr>
          <p:cNvGrpSpPr/>
          <p:nvPr/>
        </p:nvGrpSpPr>
        <p:grpSpPr>
          <a:xfrm>
            <a:off x="1544049" y="5355134"/>
            <a:ext cx="8057152" cy="2748861"/>
            <a:chOff x="1544049" y="5355134"/>
            <a:chExt cx="8057152" cy="2748861"/>
          </a:xfrm>
        </p:grpSpPr>
        <p:sp>
          <p:nvSpPr>
            <p:cNvPr id="18" name="Ορθογώνιο: Στρογγύλεμα γωνιών 17">
              <a:extLst>
                <a:ext uri="{FF2B5EF4-FFF2-40B4-BE49-F238E27FC236}">
                  <a16:creationId xmlns:a16="http://schemas.microsoft.com/office/drawing/2014/main" id="{69B896DC-B738-A6D2-E447-C5C128C19D05}"/>
                </a:ext>
              </a:extLst>
            </p:cNvPr>
            <p:cNvSpPr/>
            <p:nvPr/>
          </p:nvSpPr>
          <p:spPr>
            <a:xfrm>
              <a:off x="1544049" y="7407879"/>
              <a:ext cx="8057152" cy="69611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defTabSz="755650">
                <a:spcBef>
                  <a:spcPct val="0"/>
                </a:spcBef>
              </a:pP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Στο πεδίο </a:t>
              </a:r>
              <a:r>
                <a:rPr lang="el-G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Στάδιο Ελέγχου </a:t>
              </a: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ο χρήστης επιλέγει...</a:t>
              </a:r>
              <a:endParaRPr lang="el-GR" sz="2800" kern="1200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9F01F953-4A78-FAEB-EB94-CFD440B757F6}"/>
                </a:ext>
              </a:extLst>
            </p:cNvPr>
            <p:cNvSpPr/>
            <p:nvPr/>
          </p:nvSpPr>
          <p:spPr>
            <a:xfrm>
              <a:off x="3763903" y="5355134"/>
              <a:ext cx="1387608" cy="462335"/>
            </a:xfrm>
            <a:prstGeom prst="roundRect">
              <a:avLst/>
            </a:prstGeom>
            <a:solidFill>
              <a:srgbClr val="FFFF00">
                <a:alpha val="19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B6BE07D1-5E27-0252-E3E1-3ED871CC6663}"/>
              </a:ext>
            </a:extLst>
          </p:cNvPr>
          <p:cNvSpPr/>
          <p:nvPr/>
        </p:nvSpPr>
        <p:spPr>
          <a:xfrm>
            <a:off x="3087593" y="8279387"/>
            <a:ext cx="13112527" cy="776380"/>
          </a:xfrm>
          <a:prstGeom prst="roundRect">
            <a:avLst>
              <a:gd name="adj" fmla="val 10000"/>
            </a:avLst>
          </a:prstGeom>
          <a:ln w="76200">
            <a:solidFill>
              <a:srgbClr val="00B0F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…</a:t>
            </a:r>
            <a:r>
              <a:rPr lang="el-GR" sz="2800" b="1" dirty="0">
                <a:solidFill>
                  <a:srgbClr val="2A63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Δημοπράτηση/Πρόσκληση Ενισχύσεων</a:t>
            </a:r>
            <a:r>
              <a:rPr lang="el-GR" sz="2800" dirty="0">
                <a:solidFill>
                  <a:srgbClr val="2A63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για Σύμφωνη Γνώμη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Διακήρυξης</a:t>
            </a:r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6E2EBE57-C01F-7BA4-E496-AA0E947AC263}"/>
              </a:ext>
            </a:extLst>
          </p:cNvPr>
          <p:cNvSpPr/>
          <p:nvPr/>
        </p:nvSpPr>
        <p:spPr>
          <a:xfrm>
            <a:off x="3087593" y="9276433"/>
            <a:ext cx="13112527" cy="776380"/>
          </a:xfrm>
          <a:prstGeom prst="roundRect">
            <a:avLst>
              <a:gd name="adj" fmla="val 10000"/>
            </a:avLst>
          </a:prstGeom>
          <a:ln w="76200">
            <a:solidFill>
              <a:srgbClr val="00B0F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…</a:t>
            </a:r>
            <a:r>
              <a:rPr lang="el-GR" sz="2800" b="1" dirty="0">
                <a:solidFill>
                  <a:srgbClr val="2A63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Σύμβαση</a:t>
            </a:r>
            <a:r>
              <a:rPr lang="el-GR" sz="2800" dirty="0">
                <a:solidFill>
                  <a:srgbClr val="2A63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για Σύμφωνη Γνώμη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Σύμβασης</a:t>
            </a:r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A547CE63-10DF-ACAD-C63C-9FD2CD1356DD}"/>
              </a:ext>
            </a:extLst>
          </p:cNvPr>
          <p:cNvSpPr/>
          <p:nvPr/>
        </p:nvSpPr>
        <p:spPr>
          <a:xfrm>
            <a:off x="3087592" y="10273479"/>
            <a:ext cx="13112528" cy="776380"/>
          </a:xfrm>
          <a:prstGeom prst="roundRect">
            <a:avLst>
              <a:gd name="adj" fmla="val 10000"/>
            </a:avLst>
          </a:prstGeom>
          <a:ln w="76200">
            <a:solidFill>
              <a:srgbClr val="00B0F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…</a:t>
            </a:r>
            <a:r>
              <a:rPr lang="el-GR" sz="2800" b="1" dirty="0">
                <a:solidFill>
                  <a:srgbClr val="2A63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Τροποποίηση</a:t>
            </a:r>
            <a:r>
              <a:rPr lang="el-GR" sz="2800" dirty="0">
                <a:solidFill>
                  <a:srgbClr val="2A63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για Σύμφωνη Γνώμη 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Τροποποίησης Σύμβασης</a:t>
            </a:r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D4E8B682-6FEB-3A59-A933-201DCF76E728}"/>
              </a:ext>
            </a:extLst>
          </p:cNvPr>
          <p:cNvSpPr/>
          <p:nvPr/>
        </p:nvSpPr>
        <p:spPr>
          <a:xfrm>
            <a:off x="15190514" y="2486496"/>
            <a:ext cx="4761186" cy="4359965"/>
          </a:xfrm>
          <a:prstGeom prst="roundRect">
            <a:avLst>
              <a:gd name="adj" fmla="val 10000"/>
            </a:avLst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400" dirty="0">
                <a:latin typeface="Arial Black" panose="020B0A04020102020204" pitchFamily="34" charset="0"/>
                <a:cs typeface="Arial" panose="020B0604020202020204" pitchFamily="34" charset="0"/>
              </a:rPr>
              <a:t>Τροποποίηση Διακήρυξης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απλά δημιουργούμε </a:t>
            </a:r>
          </a:p>
          <a:p>
            <a:pPr algn="ctr">
              <a:lnSpc>
                <a:spcPct val="150000"/>
              </a:lnSpc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νέα έκδοση ελέγχου (π.χ. 2.0) με…</a:t>
            </a:r>
          </a:p>
          <a:p>
            <a:pPr algn="ctr">
              <a:lnSpc>
                <a:spcPct val="150000"/>
              </a:lnSpc>
            </a:pPr>
            <a:endParaRPr lang="el-G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Τύπο Ελέγχου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solidFill>
                  <a:srgbClr val="2A63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Προληπτικός…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Στάδιο Ελέγχου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solidFill>
                  <a:srgbClr val="2A63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Δημοπράτηση…</a:t>
            </a:r>
          </a:p>
        </p:txBody>
      </p:sp>
    </p:spTree>
    <p:extLst>
      <p:ext uri="{BB962C8B-B14F-4D97-AF65-F5344CB8AC3E}">
        <p14:creationId xmlns:p14="http://schemas.microsoft.com/office/powerpoint/2010/main" val="41263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A17F22A5-D11C-62F6-726F-91CCE9CA44E4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DB8727-8FC6-38FD-253C-A55A34AF7735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ΠΡΟΕΓΚΡΙΣΗ – Τμήμα Α. Βασικά Στοιχεία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32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Διαγωνισμοί (1/2) </a:t>
              </a:r>
              <a:endParaRPr lang="el-GR" sz="3200" b="1" dirty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Εικόνα 27">
              <a:extLst>
                <a:ext uri="{FF2B5EF4-FFF2-40B4-BE49-F238E27FC236}">
                  <a16:creationId xmlns:a16="http://schemas.microsoft.com/office/drawing/2014/main" id="{8AECC6ED-5FB4-8C01-2A89-C18925208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3E7FAFE7-40D3-7E93-DA9F-099DAA16D811}"/>
              </a:ext>
            </a:extLst>
          </p:cNvPr>
          <p:cNvGrpSpPr/>
          <p:nvPr/>
        </p:nvGrpSpPr>
        <p:grpSpPr>
          <a:xfrm>
            <a:off x="673333" y="5525541"/>
            <a:ext cx="16073515" cy="5378046"/>
            <a:chOff x="1828800" y="2230837"/>
            <a:chExt cx="17680867" cy="5915851"/>
          </a:xfrm>
        </p:grpSpPr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9E36BC19-EFA2-2619-EFA4-6816AFA15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800" y="2230837"/>
              <a:ext cx="17680867" cy="591585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10" name="Ορθογώνιο: Στρογγύλεμα γωνιών 9">
              <a:extLst>
                <a:ext uri="{FF2B5EF4-FFF2-40B4-BE49-F238E27FC236}">
                  <a16:creationId xmlns:a16="http://schemas.microsoft.com/office/drawing/2014/main" id="{DE195844-C7BF-F31E-C8BF-62CF7285892A}"/>
                </a:ext>
              </a:extLst>
            </p:cNvPr>
            <p:cNvSpPr/>
            <p:nvPr/>
          </p:nvSpPr>
          <p:spPr>
            <a:xfrm>
              <a:off x="5388264" y="4908025"/>
              <a:ext cx="10574990" cy="3011609"/>
            </a:xfrm>
            <a:prstGeom prst="roundRect">
              <a:avLst/>
            </a:prstGeom>
            <a:solidFill>
              <a:srgbClr val="FFFF00">
                <a:alpha val="19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FA73806E-D394-580E-2C33-5749D8669E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0" t="47761" r="3694" b="10657"/>
          <a:stretch/>
        </p:blipFill>
        <p:spPr>
          <a:xfrm>
            <a:off x="8140247" y="2230837"/>
            <a:ext cx="11411224" cy="2921612"/>
          </a:xfrm>
          <a:prstGeom prst="rect">
            <a:avLst/>
          </a:prstGeom>
          <a:effectLst>
            <a:glow rad="228600">
              <a:schemeClr val="bg1">
                <a:lumMod val="95000"/>
                <a:alpha val="40000"/>
              </a:schemeClr>
            </a:glow>
            <a:softEdge rad="12700"/>
          </a:effectLst>
        </p:spPr>
      </p:pic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9FE5477B-2785-E82C-33F0-71F04651F167}"/>
              </a:ext>
            </a:extLst>
          </p:cNvPr>
          <p:cNvSpPr/>
          <p:nvPr/>
        </p:nvSpPr>
        <p:spPr>
          <a:xfrm>
            <a:off x="17668068" y="4479010"/>
            <a:ext cx="1762699" cy="433953"/>
          </a:xfrm>
          <a:prstGeom prst="roundRect">
            <a:avLst/>
          </a:prstGeom>
          <a:solidFill>
            <a:srgbClr val="FFFF00">
              <a:alpha val="1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1F9458BF-0389-4C4B-4C56-5FEA34573ABB}"/>
              </a:ext>
            </a:extLst>
          </p:cNvPr>
          <p:cNvSpPr/>
          <p:nvPr/>
        </p:nvSpPr>
        <p:spPr>
          <a:xfrm>
            <a:off x="2799942" y="2291526"/>
            <a:ext cx="4763227" cy="2919116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Μέσω της ενέργειας </a:t>
            </a:r>
            <a:r>
              <a:rPr lang="el-G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«Παρακολούθηση» </a:t>
            </a:r>
          </a:p>
          <a:p>
            <a:pPr lvl="0"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δυνατή η συμπλήρωση στοιχείων του </a:t>
            </a:r>
            <a:r>
              <a:rPr lang="el-GR" sz="2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Διαγωνισμού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σε Οριστικοποιημένο δελτίο</a:t>
            </a:r>
            <a:endParaRPr lang="el-GR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0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88B7690E-1270-99D7-D7F4-84C627AF6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583" y="2316335"/>
            <a:ext cx="15069600" cy="369175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A17F22A5-D11C-62F6-726F-91CCE9CA44E4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DB8727-8FC6-38FD-253C-A55A34AF7735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ΠΡΟΕΓΚΡΙΣΗ – Τμήμα Α. Βασικά Στοιχεία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32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Διαγωνισμοί (2/2) </a:t>
              </a:r>
              <a:endParaRPr lang="el-GR" sz="3200" b="1" dirty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Εικόνα 27">
              <a:extLst>
                <a:ext uri="{FF2B5EF4-FFF2-40B4-BE49-F238E27FC236}">
                  <a16:creationId xmlns:a16="http://schemas.microsoft.com/office/drawing/2014/main" id="{8AECC6ED-5FB4-8C01-2A89-C18925208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18640A-8E99-F8C4-5D81-DED250715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133" y="2286317"/>
            <a:ext cx="15068921" cy="6599148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943DF9CB-6245-A419-CDEC-238664C52D67}"/>
              </a:ext>
            </a:extLst>
          </p:cNvPr>
          <p:cNvSpPr/>
          <p:nvPr/>
        </p:nvSpPr>
        <p:spPr>
          <a:xfrm>
            <a:off x="17405684" y="6898105"/>
            <a:ext cx="1395664" cy="485343"/>
          </a:xfrm>
          <a:prstGeom prst="roundRect">
            <a:avLst/>
          </a:prstGeom>
          <a:solidFill>
            <a:srgbClr val="FFFF00">
              <a:alpha val="1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D133487-E87A-D5EB-D6CC-D933342FD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6795" y="6339003"/>
            <a:ext cx="12622387" cy="35056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09EF2027-CDEA-7C67-7635-1C049E33E5FE}"/>
              </a:ext>
            </a:extLst>
          </p:cNvPr>
          <p:cNvSpPr/>
          <p:nvPr/>
        </p:nvSpPr>
        <p:spPr>
          <a:xfrm>
            <a:off x="2318083" y="7772400"/>
            <a:ext cx="2334127" cy="485343"/>
          </a:xfrm>
          <a:prstGeom prst="roundRect">
            <a:avLst/>
          </a:prstGeom>
          <a:solidFill>
            <a:srgbClr val="FFFF00">
              <a:alpha val="1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6B697E3A-B5C8-AB42-8BDC-4ABB26EF48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315" t="30742" r="31544" b="48361"/>
          <a:stretch/>
        </p:blipFill>
        <p:spPr>
          <a:xfrm>
            <a:off x="5597491" y="8290258"/>
            <a:ext cx="6609347" cy="2149642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585304C-DEFA-45E4-6A5F-1EE1A57E658D}"/>
              </a:ext>
            </a:extLst>
          </p:cNvPr>
          <p:cNvSpPr/>
          <p:nvPr/>
        </p:nvSpPr>
        <p:spPr>
          <a:xfrm>
            <a:off x="3864193" y="5134568"/>
            <a:ext cx="609081" cy="433953"/>
          </a:xfrm>
          <a:prstGeom prst="roundRect">
            <a:avLst/>
          </a:prstGeom>
          <a:solidFill>
            <a:srgbClr val="FFFF00">
              <a:alpha val="1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754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028DD27B-7F20-37B9-9BFB-86A838CC26DE}"/>
              </a:ext>
            </a:extLst>
          </p:cNvPr>
          <p:cNvGrpSpPr/>
          <p:nvPr/>
        </p:nvGrpSpPr>
        <p:grpSpPr>
          <a:xfrm>
            <a:off x="152400" y="152083"/>
            <a:ext cx="19271297" cy="10463092"/>
            <a:chOff x="152400" y="152083"/>
            <a:chExt cx="19271297" cy="10463092"/>
          </a:xfrm>
        </p:grpSpPr>
        <p:grpSp>
          <p:nvGrpSpPr>
            <p:cNvPr id="4" name="Ομάδα 3">
              <a:extLst>
                <a:ext uri="{FF2B5EF4-FFF2-40B4-BE49-F238E27FC236}">
                  <a16:creationId xmlns:a16="http://schemas.microsoft.com/office/drawing/2014/main" id="{DAD180D3-4023-D836-B427-E79F131C8980}"/>
                </a:ext>
              </a:extLst>
            </p:cNvPr>
            <p:cNvGrpSpPr/>
            <p:nvPr/>
          </p:nvGrpSpPr>
          <p:grpSpPr>
            <a:xfrm>
              <a:off x="152400" y="152083"/>
              <a:ext cx="19271297" cy="10463092"/>
              <a:chOff x="152400" y="152083"/>
              <a:chExt cx="19271297" cy="10463092"/>
            </a:xfrm>
          </p:grpSpPr>
          <p:sp>
            <p:nvSpPr>
              <p:cNvPr id="13" name="Διαγώνια ρίγα 12">
                <a:extLst>
                  <a:ext uri="{FF2B5EF4-FFF2-40B4-BE49-F238E27FC236}">
                    <a16:creationId xmlns:a16="http://schemas.microsoft.com/office/drawing/2014/main" id="{FE17CC41-A834-300B-870C-4F7C5DF80D53}"/>
                  </a:ext>
                </a:extLst>
              </p:cNvPr>
              <p:cNvSpPr/>
              <p:nvPr/>
            </p:nvSpPr>
            <p:spPr>
              <a:xfrm>
                <a:off x="152400" y="152083"/>
                <a:ext cx="4288790" cy="10463092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object 6">
                <a:extLst>
                  <a:ext uri="{FF2B5EF4-FFF2-40B4-BE49-F238E27FC236}">
                    <a16:creationId xmlns:a16="http://schemas.microsoft.com/office/drawing/2014/main" id="{8BECACD1-8D69-82D9-2BB5-4A79D569B4DD}"/>
                  </a:ext>
                </a:extLst>
              </p:cNvPr>
              <p:cNvGrpSpPr/>
              <p:nvPr/>
            </p:nvGrpSpPr>
            <p:grpSpPr>
              <a:xfrm>
                <a:off x="680402" y="10311010"/>
                <a:ext cx="18743295" cy="304165"/>
                <a:chOff x="680607" y="7633275"/>
                <a:chExt cx="18743295" cy="304165"/>
              </a:xfrm>
            </p:grpSpPr>
            <p:sp>
              <p:nvSpPr>
                <p:cNvPr id="8" name="object 7">
                  <a:extLst>
                    <a:ext uri="{FF2B5EF4-FFF2-40B4-BE49-F238E27FC236}">
                      <a16:creationId xmlns:a16="http://schemas.microsoft.com/office/drawing/2014/main" id="{1FDC37FB-FDBF-5839-2DA4-9619F5F04FBB}"/>
                    </a:ext>
                  </a:extLst>
                </p:cNvPr>
                <p:cNvSpPr/>
                <p:nvPr/>
              </p:nvSpPr>
              <p:spPr>
                <a:xfrm>
                  <a:off x="680607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4BB8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" name="object 8">
                  <a:extLst>
                    <a:ext uri="{FF2B5EF4-FFF2-40B4-BE49-F238E27FC236}">
                      <a16:creationId xmlns:a16="http://schemas.microsoft.com/office/drawing/2014/main" id="{428ACA25-5370-D412-D6F3-F7DB7916D807}"/>
                    </a:ext>
                  </a:extLst>
                </p:cNvPr>
                <p:cNvSpPr/>
                <p:nvPr/>
              </p:nvSpPr>
              <p:spPr>
                <a:xfrm>
                  <a:off x="5366328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13DC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9">
                  <a:extLst>
                    <a:ext uri="{FF2B5EF4-FFF2-40B4-BE49-F238E27FC236}">
                      <a16:creationId xmlns:a16="http://schemas.microsoft.com/office/drawing/2014/main" id="{F6F159EB-9AB6-1ADA-7D7E-3451D1C41867}"/>
                    </a:ext>
                  </a:extLst>
                </p:cNvPr>
                <p:cNvSpPr/>
                <p:nvPr/>
              </p:nvSpPr>
              <p:spPr>
                <a:xfrm>
                  <a:off x="10052050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FFC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2C1920FE-3392-4D65-5E34-840CAFCBFE88}"/>
                    </a:ext>
                  </a:extLst>
                </p:cNvPr>
                <p:cNvSpPr/>
                <p:nvPr/>
              </p:nvSpPr>
              <p:spPr>
                <a:xfrm>
                  <a:off x="14737771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E04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" name="Παραλληλόγραμμο 1">
              <a:extLst>
                <a:ext uri="{FF2B5EF4-FFF2-40B4-BE49-F238E27FC236}">
                  <a16:creationId xmlns:a16="http://schemas.microsoft.com/office/drawing/2014/main" id="{E13DE76D-58F8-ED89-B638-87E92D758920}"/>
                </a:ext>
              </a:extLst>
            </p:cNvPr>
            <p:cNvSpPr/>
            <p:nvPr/>
          </p:nvSpPr>
          <p:spPr>
            <a:xfrm>
              <a:off x="152400" y="4434840"/>
              <a:ext cx="14371320" cy="3231515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4D722C-6489-953D-33A8-FC4FD574B9B3}"/>
                </a:ext>
              </a:extLst>
            </p:cNvPr>
            <p:cNvSpPr txBox="1"/>
            <p:nvPr/>
          </p:nvSpPr>
          <p:spPr>
            <a:xfrm>
              <a:off x="1151606" y="2002007"/>
              <a:ext cx="224252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400" b="1" dirty="0">
                  <a:solidFill>
                    <a:schemeClr val="tx2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ΣΤ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C80863-DDEB-9082-082E-B3AC780760A9}"/>
              </a:ext>
            </a:extLst>
          </p:cNvPr>
          <p:cNvSpPr txBox="1"/>
          <p:nvPr/>
        </p:nvSpPr>
        <p:spPr>
          <a:xfrm>
            <a:off x="1696560" y="4581758"/>
            <a:ext cx="11971314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Δελτία Αναλυτικά</a:t>
            </a:r>
            <a:endParaRPr lang="el-G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D689A-22C6-A06A-E873-D4E0D38BC4EB}"/>
              </a:ext>
            </a:extLst>
          </p:cNvPr>
          <p:cNvSpPr txBox="1"/>
          <p:nvPr/>
        </p:nvSpPr>
        <p:spPr>
          <a:xfrm>
            <a:off x="1229098" y="5654675"/>
            <a:ext cx="4427784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ΤΔΕ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 ΔΩΕ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ΠΡΟΕΓΚΡΙΣΗ</a:t>
            </a:r>
            <a:endParaRPr lang="el-GR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DB8AB3-AC6D-1630-53A4-FF673B3D3E26}"/>
              </a:ext>
            </a:extLst>
          </p:cNvPr>
          <p:cNvSpPr txBox="1"/>
          <p:nvPr/>
        </p:nvSpPr>
        <p:spPr>
          <a:xfrm>
            <a:off x="5783017" y="5652095"/>
            <a:ext cx="7111573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ΤΔΣ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ΔΕΛΤΙΟ ΠΑΡΑΚΟΛΟΥΘΗΣΗΣ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ΔΕΛΤΙΟ ΕΠΙΤΕΥΞΗΣ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4270311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2B563FA5-43EA-6CC5-4123-98DDD09B66B8}"/>
              </a:ext>
            </a:extLst>
          </p:cNvPr>
          <p:cNvSpPr/>
          <p:nvPr/>
        </p:nvSpPr>
        <p:spPr>
          <a:xfrm>
            <a:off x="3792196" y="2411933"/>
            <a:ext cx="14697282" cy="1850101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30000"/>
              </a:lnSpc>
            </a:pPr>
            <a:r>
              <a:rPr lang="el-GR" sz="3600" dirty="0">
                <a:latin typeface="Arial" panose="020B0604020202020204" pitchFamily="34" charset="0"/>
                <a:cs typeface="Arial" panose="020B0604020202020204" pitchFamily="34" charset="0"/>
              </a:rPr>
              <a:t>Δημιουργείται και υποβάλλεται από τον </a:t>
            </a:r>
            <a:r>
              <a:rPr lang="el-GR" sz="3600" dirty="0"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Φορέα Υλοποίησης (ΦΥ) </a:t>
            </a:r>
          </a:p>
          <a:p>
            <a:pPr algn="ctr">
              <a:lnSpc>
                <a:spcPct val="130000"/>
              </a:lnSpc>
            </a:pPr>
            <a:r>
              <a:rPr lang="el-GR" sz="3600" u="heavy" dirty="0">
                <a:solidFill>
                  <a:srgbClr val="FFC000"/>
                </a:solidFill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  <a:cs typeface="Arial" panose="020B0604020202020204" pitchFamily="34" charset="0"/>
              </a:rPr>
              <a:t>αμελλητί</a:t>
            </a:r>
            <a:r>
              <a:rPr lang="el-G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μετά από…</a:t>
            </a:r>
            <a:endParaRPr lang="el-GR" sz="3600" dirty="0">
              <a:solidFill>
                <a:srgbClr val="FFC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91923D03-BB3F-447A-AA11-E34CF81AE644}"/>
              </a:ext>
            </a:extLst>
          </p:cNvPr>
          <p:cNvSpPr/>
          <p:nvPr/>
        </p:nvSpPr>
        <p:spPr>
          <a:xfrm>
            <a:off x="5634876" y="4705755"/>
            <a:ext cx="7972636" cy="920141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…την υπογραφή της </a:t>
            </a:r>
            <a:r>
              <a:rPr lang="el-GR" sz="2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Δημόσιας Σύμβασης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ΤΔΣ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Πότε?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D57DB8E-3217-9FBC-2D22-1669BE128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39BE37EC-C408-FA29-FC9D-607E2FB692A9}"/>
              </a:ext>
            </a:extLst>
          </p:cNvPr>
          <p:cNvSpPr/>
          <p:nvPr/>
        </p:nvSpPr>
        <p:spPr>
          <a:xfrm>
            <a:off x="5634877" y="7037389"/>
            <a:ext cx="12604998" cy="920141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…την υπογραφή της </a:t>
            </a:r>
            <a:r>
              <a:rPr lang="el-GR" sz="2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Απόφασης Υλοποίησης με Ίδια Μέσα (ΑΥΙΜ)</a:t>
            </a: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7A538B4E-5DDE-EA61-F125-14A7FD119F6A}"/>
              </a:ext>
            </a:extLst>
          </p:cNvPr>
          <p:cNvSpPr/>
          <p:nvPr/>
        </p:nvSpPr>
        <p:spPr>
          <a:xfrm>
            <a:off x="5634876" y="8203207"/>
            <a:ext cx="13455229" cy="920141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…την ολοκλήρωση των 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εντάξεων των έργων της </a:t>
            </a:r>
            <a:r>
              <a:rPr lang="el-GR" sz="2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Πρόσκλησης Ενισχύσεων</a:t>
            </a: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18E2EA86-03EF-CAD9-0093-F616A1C69FA0}"/>
              </a:ext>
            </a:extLst>
          </p:cNvPr>
          <p:cNvSpPr/>
          <p:nvPr/>
        </p:nvSpPr>
        <p:spPr>
          <a:xfrm>
            <a:off x="5659329" y="5871572"/>
            <a:ext cx="9017566" cy="920141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…την υπογραφή της </a:t>
            </a:r>
            <a:r>
              <a:rPr lang="el-GR" sz="2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Απόφασης Αυτεπιστασίας</a:t>
            </a:r>
          </a:p>
        </p:txBody>
      </p: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823E25B2-9C54-4954-76D5-F9B5BD0FF48F}"/>
              </a:ext>
            </a:extLst>
          </p:cNvPr>
          <p:cNvGrpSpPr/>
          <p:nvPr/>
        </p:nvGrpSpPr>
        <p:grpSpPr>
          <a:xfrm>
            <a:off x="1503902" y="8549689"/>
            <a:ext cx="15321058" cy="1963675"/>
            <a:chOff x="1503902" y="8549689"/>
            <a:chExt cx="14696218" cy="1963675"/>
          </a:xfrm>
        </p:grpSpPr>
        <p:sp>
          <p:nvSpPr>
            <p:cNvPr id="11" name="Ελεύθερη σχεδίαση: Σχήμα 10">
              <a:extLst>
                <a:ext uri="{FF2B5EF4-FFF2-40B4-BE49-F238E27FC236}">
                  <a16:creationId xmlns:a16="http://schemas.microsoft.com/office/drawing/2014/main" id="{E42C8A5C-4742-6C60-D0F3-696D0BE2EB37}"/>
                </a:ext>
              </a:extLst>
            </p:cNvPr>
            <p:cNvSpPr/>
            <p:nvPr/>
          </p:nvSpPr>
          <p:spPr>
            <a:xfrm>
              <a:off x="3560684" y="9593223"/>
              <a:ext cx="12639436" cy="920141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solidFill>
              <a:srgbClr val="FFFF00"/>
            </a:solidFill>
            <a:ln w="76200">
              <a:solidFill>
                <a:srgbClr val="FF0000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ΤΔΣ δεν υποβάλλεται για Υποέργα </a:t>
              </a:r>
              <a:r>
                <a:rPr lang="el-GR" sz="2800" b="1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Μεταρρυθμίσεων με μηδενικό Π/Υ  </a:t>
              </a:r>
              <a:endParaRPr lang="el-GR" sz="2800" b="1" kern="12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Εικόνα 16" descr="Διακοπή Μέλισσα">
              <a:extLst>
                <a:ext uri="{FF2B5EF4-FFF2-40B4-BE49-F238E27FC236}">
                  <a16:creationId xmlns:a16="http://schemas.microsoft.com/office/drawing/2014/main" id="{03FE6191-5BF1-8364-0641-E77EE59BE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02" y="8549689"/>
              <a:ext cx="1884471" cy="1884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15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" grpId="0" animBg="1"/>
      <p:bldP spid="3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ΤΔΣ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Προϋποθέσεις (1/2)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D57DB8E-3217-9FBC-2D22-1669BE128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6D66BFDB-FA71-44D1-BAF1-EE2395B032BB}"/>
              </a:ext>
            </a:extLst>
          </p:cNvPr>
          <p:cNvSpPr/>
          <p:nvPr/>
        </p:nvSpPr>
        <p:spPr>
          <a:xfrm>
            <a:off x="3275208" y="2992594"/>
            <a:ext cx="4779117" cy="4382535"/>
          </a:xfrm>
          <a:prstGeom prst="ellipse">
            <a:avLst/>
          </a:prstGeom>
          <a:ln w="57150">
            <a:solidFill>
              <a:srgbClr val="00B0F0"/>
            </a:solidFill>
          </a:ln>
          <a:effectLst>
            <a:glow rad="2286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36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Απαραίτητες Προϋποθέσεις</a:t>
            </a:r>
          </a:p>
          <a:p>
            <a:pPr algn="ctr">
              <a:lnSpc>
                <a:spcPct val="150000"/>
              </a:lnSpc>
            </a:pPr>
            <a:r>
              <a:rPr lang="el-GR" sz="3600" dirty="0">
                <a:latin typeface="Arial" panose="020B0604020202020204" pitchFamily="34" charset="0"/>
                <a:cs typeface="Arial" panose="020B0604020202020204" pitchFamily="34" charset="0"/>
              </a:rPr>
              <a:t>Υποβολής</a:t>
            </a:r>
          </a:p>
          <a:p>
            <a:pPr algn="ctr">
              <a:lnSpc>
                <a:spcPct val="150000"/>
              </a:lnSpc>
            </a:pPr>
            <a:r>
              <a:rPr lang="el-GR" sz="3600" dirty="0">
                <a:latin typeface="Arial Black" panose="020B0A04020102020204" pitchFamily="34" charset="0"/>
                <a:cs typeface="Arial" panose="020B0604020202020204" pitchFamily="34" charset="0"/>
              </a:rPr>
              <a:t>ΤΔΣ</a:t>
            </a:r>
          </a:p>
        </p:txBody>
      </p:sp>
      <p:sp>
        <p:nvSpPr>
          <p:cNvPr id="5" name="Επεξήγηση: Γραμμή με περίγραμμα και γραμμή έμφασης 4">
            <a:extLst>
              <a:ext uri="{FF2B5EF4-FFF2-40B4-BE49-F238E27FC236}">
                <a16:creationId xmlns:a16="http://schemas.microsoft.com/office/drawing/2014/main" id="{2BA10BA9-AC22-53D8-6C01-6857DE46AD4F}"/>
              </a:ext>
            </a:extLst>
          </p:cNvPr>
          <p:cNvSpPr/>
          <p:nvPr/>
        </p:nvSpPr>
        <p:spPr>
          <a:xfrm>
            <a:off x="10954372" y="2477214"/>
            <a:ext cx="8281273" cy="2385249"/>
          </a:xfrm>
          <a:prstGeom prst="accentBorderCallout1">
            <a:avLst>
              <a:gd name="adj1" fmla="val 18750"/>
              <a:gd name="adj2" fmla="val -8333"/>
              <a:gd name="adj3" fmla="val 89821"/>
              <a:gd name="adj4" fmla="val -35880"/>
            </a:avLst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800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Δημόσιες Συμβάσεις ΑΝΩ των ορίων της ΕΕ 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οριστικοποιημένο δελτίο </a:t>
            </a:r>
            <a:r>
              <a:rPr lang="el-GR" sz="2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ΠΡΟΕΓΚΡΙΣΗΣ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Σταδίου ΣΥΜΒΑΣΗΣ</a:t>
            </a:r>
          </a:p>
        </p:txBody>
      </p:sp>
      <p:sp>
        <p:nvSpPr>
          <p:cNvPr id="7" name="Επεξήγηση: Γραμμή με περίγραμμα και γραμμή έμφασης 6">
            <a:extLst>
              <a:ext uri="{FF2B5EF4-FFF2-40B4-BE49-F238E27FC236}">
                <a16:creationId xmlns:a16="http://schemas.microsoft.com/office/drawing/2014/main" id="{BE0E174E-265B-D245-E90C-04CB118026E9}"/>
              </a:ext>
            </a:extLst>
          </p:cNvPr>
          <p:cNvSpPr/>
          <p:nvPr/>
        </p:nvSpPr>
        <p:spPr>
          <a:xfrm>
            <a:off x="10954372" y="5549138"/>
            <a:ext cx="8281273" cy="2385249"/>
          </a:xfrm>
          <a:prstGeom prst="accentBorderCallout1">
            <a:avLst>
              <a:gd name="adj1" fmla="val 80784"/>
              <a:gd name="adj2" fmla="val -8735"/>
              <a:gd name="adj3" fmla="val 3069"/>
              <a:gd name="adj4" fmla="val -35322"/>
            </a:avLst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l-GR" sz="2800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Δημόσιες Συμβάσεις ΚΑΤΩ των ορίων της ΕΕ 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οριστικοποιημένο δελτίο </a:t>
            </a:r>
            <a:r>
              <a:rPr lang="el-GR" sz="2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ΠΡΟΕΓΚΡΙΣΗΣ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σκοπούς Ex Ante Ελέγχων</a:t>
            </a:r>
          </a:p>
        </p:txBody>
      </p:sp>
      <p:sp>
        <p:nvSpPr>
          <p:cNvPr id="14" name="Επεξήγηση: Γραμμή με περίγραμμα και γραμμή έμφασης 13">
            <a:extLst>
              <a:ext uri="{FF2B5EF4-FFF2-40B4-BE49-F238E27FC236}">
                <a16:creationId xmlns:a16="http://schemas.microsoft.com/office/drawing/2014/main" id="{1E8B49D0-49AC-5C69-876F-4265A6A01C2B}"/>
              </a:ext>
            </a:extLst>
          </p:cNvPr>
          <p:cNvSpPr/>
          <p:nvPr/>
        </p:nvSpPr>
        <p:spPr>
          <a:xfrm rot="5400000">
            <a:off x="4469357" y="5307598"/>
            <a:ext cx="2677549" cy="8636001"/>
          </a:xfrm>
          <a:prstGeom prst="accentBorderCallout1">
            <a:avLst>
              <a:gd name="adj1" fmla="val 52645"/>
              <a:gd name="adj2" fmla="val -7186"/>
              <a:gd name="adj3" fmla="val 52654"/>
              <a:gd name="adj4" fmla="val -34337"/>
            </a:avLst>
          </a:prstGeom>
          <a:solidFill>
            <a:srgbClr val="FFFF0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el-GR" sz="2800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ΟΛΕΣ οι Δημόσιες Συμβάσεις</a:t>
            </a:r>
          </a:p>
          <a:p>
            <a:pPr algn="ctr">
              <a:lnSpc>
                <a:spcPct val="150000"/>
              </a:lnSpc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συλλογή στοιχείων</a:t>
            </a:r>
            <a:r>
              <a:rPr lang="el-G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l-GR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Πραγματικών Δικαιούχων </a:t>
            </a:r>
          </a:p>
          <a:p>
            <a:pPr algn="ctr">
              <a:lnSpc>
                <a:spcPct val="150000"/>
              </a:lnSpc>
            </a:pPr>
            <a:r>
              <a:rPr lang="el-GR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ΑΝΑΔΟΧΩΝ | ΥΠΕΡΓΟΛΑΒΩΝ | ΤΕΛΙΚΩΝ ΑΠΟΔΕΚΤΩΝ</a:t>
            </a:r>
          </a:p>
        </p:txBody>
      </p:sp>
    </p:spTree>
    <p:extLst>
      <p:ext uri="{BB962C8B-B14F-4D97-AF65-F5344CB8AC3E}">
        <p14:creationId xmlns:p14="http://schemas.microsoft.com/office/powerpoint/2010/main" val="12899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Ομάδα 78">
            <a:extLst>
              <a:ext uri="{FF2B5EF4-FFF2-40B4-BE49-F238E27FC236}">
                <a16:creationId xmlns:a16="http://schemas.microsoft.com/office/drawing/2014/main" id="{210788F2-408A-1203-41E0-B03587743735}"/>
              </a:ext>
            </a:extLst>
          </p:cNvPr>
          <p:cNvGrpSpPr/>
          <p:nvPr/>
        </p:nvGrpSpPr>
        <p:grpSpPr>
          <a:xfrm>
            <a:off x="5470875" y="4134520"/>
            <a:ext cx="4292781" cy="4418142"/>
            <a:chOff x="5470875" y="4134520"/>
            <a:chExt cx="4292781" cy="4418142"/>
          </a:xfrm>
        </p:grpSpPr>
        <p:grpSp>
          <p:nvGrpSpPr>
            <p:cNvPr id="77" name="Ομάδα 76">
              <a:extLst>
                <a:ext uri="{FF2B5EF4-FFF2-40B4-BE49-F238E27FC236}">
                  <a16:creationId xmlns:a16="http://schemas.microsoft.com/office/drawing/2014/main" id="{0DA74B11-19CE-C24D-CFBE-4AD1D93DC581}"/>
                </a:ext>
              </a:extLst>
            </p:cNvPr>
            <p:cNvGrpSpPr/>
            <p:nvPr/>
          </p:nvGrpSpPr>
          <p:grpSpPr>
            <a:xfrm>
              <a:off x="5671582" y="4134520"/>
              <a:ext cx="3653566" cy="3607332"/>
              <a:chOff x="5671582" y="4134520"/>
              <a:chExt cx="3653566" cy="3607332"/>
            </a:xfrm>
          </p:grpSpPr>
          <p:sp>
            <p:nvSpPr>
              <p:cNvPr id="76" name="Ελεύθερη σχεδίαση: Σχήμα 75">
                <a:extLst>
                  <a:ext uri="{FF2B5EF4-FFF2-40B4-BE49-F238E27FC236}">
                    <a16:creationId xmlns:a16="http://schemas.microsoft.com/office/drawing/2014/main" id="{DC637D91-8AF1-1B06-0057-F1B963012C5E}"/>
                  </a:ext>
                </a:extLst>
              </p:cNvPr>
              <p:cNvSpPr/>
              <p:nvPr/>
            </p:nvSpPr>
            <p:spPr>
              <a:xfrm>
                <a:off x="5671582" y="4134520"/>
                <a:ext cx="3653566" cy="3607332"/>
              </a:xfrm>
              <a:custGeom>
                <a:avLst/>
                <a:gdLst>
                  <a:gd name="connsiteX0" fmla="*/ 0 w 3653566"/>
                  <a:gd name="connsiteY0" fmla="*/ 1803666 h 3607332"/>
                  <a:gd name="connsiteX1" fmla="*/ 1826783 w 3653566"/>
                  <a:gd name="connsiteY1" fmla="*/ 0 h 3607332"/>
                  <a:gd name="connsiteX2" fmla="*/ 3653566 w 3653566"/>
                  <a:gd name="connsiteY2" fmla="*/ 1803666 h 3607332"/>
                  <a:gd name="connsiteX3" fmla="*/ 1826783 w 3653566"/>
                  <a:gd name="connsiteY3" fmla="*/ 3607332 h 3607332"/>
                  <a:gd name="connsiteX4" fmla="*/ 0 w 3653566"/>
                  <a:gd name="connsiteY4" fmla="*/ 1803666 h 360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3566" h="3607332">
                    <a:moveTo>
                      <a:pt x="0" y="1803666"/>
                    </a:moveTo>
                    <a:cubicBezTo>
                      <a:pt x="0" y="807529"/>
                      <a:pt x="817879" y="0"/>
                      <a:pt x="1826783" y="0"/>
                    </a:cubicBezTo>
                    <a:cubicBezTo>
                      <a:pt x="2835687" y="0"/>
                      <a:pt x="3653566" y="807529"/>
                      <a:pt x="3653566" y="1803666"/>
                    </a:cubicBezTo>
                    <a:cubicBezTo>
                      <a:pt x="3653566" y="2799803"/>
                      <a:pt x="2835687" y="3607332"/>
                      <a:pt x="1826783" y="3607332"/>
                    </a:cubicBezTo>
                    <a:cubicBezTo>
                      <a:pt x="817879" y="3607332"/>
                      <a:pt x="0" y="2799803"/>
                      <a:pt x="0" y="1803666"/>
                    </a:cubicBezTo>
                    <a:close/>
                  </a:path>
                </a:pathLst>
              </a:custGeom>
              <a:solidFill>
                <a:srgbClr val="4F81BD">
                  <a:alpha val="85000"/>
                </a:srgb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570612" tIns="563842" rIns="570612" bIns="563842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12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l-GR" sz="2800" b="1" kern="12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8B90C2A-CF09-4AB9-A0E6-7C89E3FA23EC}"/>
                  </a:ext>
                </a:extLst>
              </p:cNvPr>
              <p:cNvSpPr txBox="1"/>
              <p:nvPr/>
            </p:nvSpPr>
            <p:spPr>
              <a:xfrm flipH="1">
                <a:off x="5926393" y="4446464"/>
                <a:ext cx="32252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32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Ανάδοχος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F5B3FF-F923-2FFB-80CF-08B9D8EA9AE7}"/>
                </a:ext>
              </a:extLst>
            </p:cNvPr>
            <p:cNvSpPr txBox="1"/>
            <p:nvPr/>
          </p:nvSpPr>
          <p:spPr>
            <a:xfrm flipH="1">
              <a:off x="5470875" y="8090997"/>
              <a:ext cx="4292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ΙΔΙΩΤΙΚΗ ΣΦΑΙΡΑ</a:t>
              </a:r>
            </a:p>
          </p:txBody>
        </p:sp>
      </p:grp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ΤΔΣ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Προϋποθέσεις (2/2)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D57DB8E-3217-9FBC-2D22-1669BE128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60" name="Ελεύθερη σχεδίαση: Σχήμα 59">
            <a:extLst>
              <a:ext uri="{FF2B5EF4-FFF2-40B4-BE49-F238E27FC236}">
                <a16:creationId xmlns:a16="http://schemas.microsoft.com/office/drawing/2014/main" id="{E1BF8630-04AB-070A-F1C5-C5152E571742}"/>
              </a:ext>
            </a:extLst>
          </p:cNvPr>
          <p:cNvSpPr/>
          <p:nvPr/>
        </p:nvSpPr>
        <p:spPr>
          <a:xfrm>
            <a:off x="13661890" y="4328363"/>
            <a:ext cx="3653566" cy="3607332"/>
          </a:xfrm>
          <a:custGeom>
            <a:avLst/>
            <a:gdLst>
              <a:gd name="connsiteX0" fmla="*/ 0 w 3653566"/>
              <a:gd name="connsiteY0" fmla="*/ 1803666 h 3607332"/>
              <a:gd name="connsiteX1" fmla="*/ 1826783 w 3653566"/>
              <a:gd name="connsiteY1" fmla="*/ 0 h 3607332"/>
              <a:gd name="connsiteX2" fmla="*/ 3653566 w 3653566"/>
              <a:gd name="connsiteY2" fmla="*/ 1803666 h 3607332"/>
              <a:gd name="connsiteX3" fmla="*/ 1826783 w 3653566"/>
              <a:gd name="connsiteY3" fmla="*/ 3607332 h 3607332"/>
              <a:gd name="connsiteX4" fmla="*/ 0 w 3653566"/>
              <a:gd name="connsiteY4" fmla="*/ 1803666 h 360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3566" h="3607332">
                <a:moveTo>
                  <a:pt x="0" y="1803666"/>
                </a:moveTo>
                <a:cubicBezTo>
                  <a:pt x="0" y="807529"/>
                  <a:pt x="817879" y="0"/>
                  <a:pt x="1826783" y="0"/>
                </a:cubicBezTo>
                <a:cubicBezTo>
                  <a:pt x="2835687" y="0"/>
                  <a:pt x="3653566" y="807529"/>
                  <a:pt x="3653566" y="1803666"/>
                </a:cubicBezTo>
                <a:cubicBezTo>
                  <a:pt x="3653566" y="2799803"/>
                  <a:pt x="2835687" y="3607332"/>
                  <a:pt x="1826783" y="3607332"/>
                </a:cubicBezTo>
                <a:cubicBezTo>
                  <a:pt x="817879" y="3607332"/>
                  <a:pt x="0" y="2799803"/>
                  <a:pt x="0" y="1803666"/>
                </a:cubicBezTo>
                <a:close/>
              </a:path>
            </a:pathLst>
          </a:custGeom>
          <a:solidFill>
            <a:srgbClr val="4F81BD">
              <a:alpha val="85000"/>
            </a:srgb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70612" tIns="563842" rIns="570612" bIns="563842" numCol="1" spcCol="1270" anchor="ctr" anchorCtr="0">
            <a:noAutofit/>
          </a:bodyPr>
          <a:lstStyle/>
          <a:p>
            <a:pPr marL="0" lvl="0" indent="0" algn="ctr" defTabSz="12446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kern="1200" dirty="0">
                <a:solidFill>
                  <a:schemeClr val="bg1"/>
                </a:solidFill>
                <a:latin typeface="Arial Black" panose="020B0A04020102020204" pitchFamily="34" charset="0"/>
              </a:rPr>
              <a:t>Φορέας Πρόσκλησης Ενισχύσεων</a:t>
            </a:r>
          </a:p>
          <a:p>
            <a:pPr marL="0" lvl="0" indent="0" algn="ctr" defTabSz="12446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400" b="1" kern="1200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ΔΗΜΟΣΙΑ ΣΦΑΙΡΑ</a:t>
            </a:r>
            <a:endParaRPr lang="el-GR" sz="2800" b="1" kern="1200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Ομάδα 73">
            <a:extLst>
              <a:ext uri="{FF2B5EF4-FFF2-40B4-BE49-F238E27FC236}">
                <a16:creationId xmlns:a16="http://schemas.microsoft.com/office/drawing/2014/main" id="{A1F3CCB6-D3F1-B649-ED71-A440121046F5}"/>
              </a:ext>
            </a:extLst>
          </p:cNvPr>
          <p:cNvGrpSpPr/>
          <p:nvPr/>
        </p:nvGrpSpPr>
        <p:grpSpPr>
          <a:xfrm>
            <a:off x="11646702" y="2260912"/>
            <a:ext cx="7683942" cy="8254262"/>
            <a:chOff x="11646702" y="2260912"/>
            <a:chExt cx="7683942" cy="8254262"/>
          </a:xfrm>
        </p:grpSpPr>
        <p:grpSp>
          <p:nvGrpSpPr>
            <p:cNvPr id="73" name="Ομάδα 72">
              <a:extLst>
                <a:ext uri="{FF2B5EF4-FFF2-40B4-BE49-F238E27FC236}">
                  <a16:creationId xmlns:a16="http://schemas.microsoft.com/office/drawing/2014/main" id="{DBA6D37A-1DDB-B498-CF81-F8EAD505DEA9}"/>
                </a:ext>
              </a:extLst>
            </p:cNvPr>
            <p:cNvGrpSpPr/>
            <p:nvPr/>
          </p:nvGrpSpPr>
          <p:grpSpPr>
            <a:xfrm>
              <a:off x="11646702" y="2260912"/>
              <a:ext cx="7683942" cy="7626245"/>
              <a:chOff x="11646702" y="2260912"/>
              <a:chExt cx="7683942" cy="7626245"/>
            </a:xfrm>
          </p:grpSpPr>
          <p:grpSp>
            <p:nvGrpSpPr>
              <p:cNvPr id="72" name="Ομάδα 71">
                <a:extLst>
                  <a:ext uri="{FF2B5EF4-FFF2-40B4-BE49-F238E27FC236}">
                    <a16:creationId xmlns:a16="http://schemas.microsoft.com/office/drawing/2014/main" id="{2A572E49-404A-A740-BD7A-6392727DF8EA}"/>
                  </a:ext>
                </a:extLst>
              </p:cNvPr>
              <p:cNvGrpSpPr/>
              <p:nvPr/>
            </p:nvGrpSpPr>
            <p:grpSpPr>
              <a:xfrm>
                <a:off x="14480959" y="2260912"/>
                <a:ext cx="4620070" cy="3689330"/>
                <a:chOff x="14480959" y="2260912"/>
                <a:chExt cx="4620070" cy="3689330"/>
              </a:xfrm>
            </p:grpSpPr>
            <p:sp>
              <p:nvSpPr>
                <p:cNvPr id="61" name="Ελεύθερη σχεδίαση: Σχήμα 60">
                  <a:extLst>
                    <a:ext uri="{FF2B5EF4-FFF2-40B4-BE49-F238E27FC236}">
                      <a16:creationId xmlns:a16="http://schemas.microsoft.com/office/drawing/2014/main" id="{C3D02135-4903-CE64-CFC9-F2A93C12CB79}"/>
                    </a:ext>
                  </a:extLst>
                </p:cNvPr>
                <p:cNvSpPr/>
                <p:nvPr/>
              </p:nvSpPr>
              <p:spPr>
                <a:xfrm>
                  <a:off x="14480959" y="2260912"/>
                  <a:ext cx="2015427" cy="2015427"/>
                </a:xfrm>
                <a:custGeom>
                  <a:avLst/>
                  <a:gdLst>
                    <a:gd name="connsiteX0" fmla="*/ 0 w 2015427"/>
                    <a:gd name="connsiteY0" fmla="*/ 1007714 h 2015427"/>
                    <a:gd name="connsiteX1" fmla="*/ 1007714 w 2015427"/>
                    <a:gd name="connsiteY1" fmla="*/ 0 h 2015427"/>
                    <a:gd name="connsiteX2" fmla="*/ 2015428 w 2015427"/>
                    <a:gd name="connsiteY2" fmla="*/ 1007714 h 2015427"/>
                    <a:gd name="connsiteX3" fmla="*/ 1007714 w 2015427"/>
                    <a:gd name="connsiteY3" fmla="*/ 2015428 h 2015427"/>
                    <a:gd name="connsiteX4" fmla="*/ 0 w 2015427"/>
                    <a:gd name="connsiteY4" fmla="*/ 1007714 h 201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5427" h="2015427">
                      <a:moveTo>
                        <a:pt x="0" y="1007714"/>
                      </a:moveTo>
                      <a:cubicBezTo>
                        <a:pt x="0" y="451169"/>
                        <a:pt x="451169" y="0"/>
                        <a:pt x="1007714" y="0"/>
                      </a:cubicBezTo>
                      <a:cubicBezTo>
                        <a:pt x="1564259" y="0"/>
                        <a:pt x="2015428" y="451169"/>
                        <a:pt x="2015428" y="1007714"/>
                      </a:cubicBezTo>
                      <a:cubicBezTo>
                        <a:pt x="2015428" y="1564259"/>
                        <a:pt x="1564259" y="2015428"/>
                        <a:pt x="1007714" y="2015428"/>
                      </a:cubicBezTo>
                      <a:cubicBezTo>
                        <a:pt x="451169" y="2015428"/>
                        <a:pt x="0" y="1564259"/>
                        <a:pt x="0" y="1007714"/>
                      </a:cubicBezTo>
                      <a:close/>
                    </a:path>
                  </a:pathLst>
                </a:custGeom>
                <a:solidFill>
                  <a:srgbClr val="31859C">
                    <a:alpha val="49804"/>
                  </a:srgbClr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  <p:txBody>
                <a:bodyPr spcFirstLastPara="0" vert="horz" wrap="square" lIns="315472" tIns="315472" rIns="315472" bIns="315472" numCol="1" spcCol="1270" anchor="ctr" anchorCtr="0">
                  <a:noAutofit/>
                </a:bodyPr>
                <a:lstStyle/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l-GR" sz="1600" b="1" kern="1200">
                      <a:solidFill>
                        <a:schemeClr val="bg1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  <a:t>Τελικός Αποδέκτης</a:t>
                  </a:r>
                  <a:endParaRPr lang="el-GR" sz="1600" b="1" kern="12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Ελεύθερη σχεδίαση: Σχήμα 61">
                  <a:extLst>
                    <a:ext uri="{FF2B5EF4-FFF2-40B4-BE49-F238E27FC236}">
                      <a16:creationId xmlns:a16="http://schemas.microsoft.com/office/drawing/2014/main" id="{A3A06CA1-5EEA-0BB7-DEFD-29D7151A50A3}"/>
                    </a:ext>
                  </a:extLst>
                </p:cNvPr>
                <p:cNvSpPr/>
                <p:nvPr/>
              </p:nvSpPr>
              <p:spPr>
                <a:xfrm>
                  <a:off x="16029032" y="2715467"/>
                  <a:ext cx="2015427" cy="2015427"/>
                </a:xfrm>
                <a:custGeom>
                  <a:avLst/>
                  <a:gdLst>
                    <a:gd name="connsiteX0" fmla="*/ 0 w 2015427"/>
                    <a:gd name="connsiteY0" fmla="*/ 1007714 h 2015427"/>
                    <a:gd name="connsiteX1" fmla="*/ 1007714 w 2015427"/>
                    <a:gd name="connsiteY1" fmla="*/ 0 h 2015427"/>
                    <a:gd name="connsiteX2" fmla="*/ 2015428 w 2015427"/>
                    <a:gd name="connsiteY2" fmla="*/ 1007714 h 2015427"/>
                    <a:gd name="connsiteX3" fmla="*/ 1007714 w 2015427"/>
                    <a:gd name="connsiteY3" fmla="*/ 2015428 h 2015427"/>
                    <a:gd name="connsiteX4" fmla="*/ 0 w 2015427"/>
                    <a:gd name="connsiteY4" fmla="*/ 1007714 h 201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5427" h="2015427">
                      <a:moveTo>
                        <a:pt x="0" y="1007714"/>
                      </a:moveTo>
                      <a:cubicBezTo>
                        <a:pt x="0" y="451169"/>
                        <a:pt x="451169" y="0"/>
                        <a:pt x="1007714" y="0"/>
                      </a:cubicBezTo>
                      <a:cubicBezTo>
                        <a:pt x="1564259" y="0"/>
                        <a:pt x="2015428" y="451169"/>
                        <a:pt x="2015428" y="1007714"/>
                      </a:cubicBezTo>
                      <a:cubicBezTo>
                        <a:pt x="2015428" y="1564259"/>
                        <a:pt x="1564259" y="2015428"/>
                        <a:pt x="1007714" y="2015428"/>
                      </a:cubicBezTo>
                      <a:cubicBezTo>
                        <a:pt x="451169" y="2015428"/>
                        <a:pt x="0" y="1564259"/>
                        <a:pt x="0" y="1007714"/>
                      </a:cubicBezTo>
                      <a:close/>
                    </a:path>
                  </a:pathLst>
                </a:custGeom>
                <a:solidFill>
                  <a:srgbClr val="31859C">
                    <a:alpha val="49804"/>
                  </a:srgbClr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  <p:txBody>
                <a:bodyPr spcFirstLastPara="0" vert="horz" wrap="square" lIns="315472" tIns="315472" rIns="315472" bIns="315472" numCol="1" spcCol="1270" anchor="ctr" anchorCtr="0">
                  <a:noAutofit/>
                </a:bodyPr>
                <a:lstStyle/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l-GR" sz="1600" b="1" kern="1200">
                      <a:solidFill>
                        <a:schemeClr val="bg1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  <a:t>Τελικός Αποδέκτης</a:t>
                  </a:r>
                  <a:endParaRPr lang="el-GR" sz="1600" b="1" kern="12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Ελεύθερη σχεδίαση: Σχήμα 62">
                  <a:extLst>
                    <a:ext uri="{FF2B5EF4-FFF2-40B4-BE49-F238E27FC236}">
                      <a16:creationId xmlns:a16="http://schemas.microsoft.com/office/drawing/2014/main" id="{F84FE476-8B64-4831-FB4D-3EBC64C8A6E5}"/>
                    </a:ext>
                  </a:extLst>
                </p:cNvPr>
                <p:cNvSpPr/>
                <p:nvPr/>
              </p:nvSpPr>
              <p:spPr>
                <a:xfrm>
                  <a:off x="17085602" y="3934815"/>
                  <a:ext cx="2015427" cy="2015427"/>
                </a:xfrm>
                <a:custGeom>
                  <a:avLst/>
                  <a:gdLst>
                    <a:gd name="connsiteX0" fmla="*/ 0 w 2015427"/>
                    <a:gd name="connsiteY0" fmla="*/ 1007714 h 2015427"/>
                    <a:gd name="connsiteX1" fmla="*/ 1007714 w 2015427"/>
                    <a:gd name="connsiteY1" fmla="*/ 0 h 2015427"/>
                    <a:gd name="connsiteX2" fmla="*/ 2015428 w 2015427"/>
                    <a:gd name="connsiteY2" fmla="*/ 1007714 h 2015427"/>
                    <a:gd name="connsiteX3" fmla="*/ 1007714 w 2015427"/>
                    <a:gd name="connsiteY3" fmla="*/ 2015428 h 2015427"/>
                    <a:gd name="connsiteX4" fmla="*/ 0 w 2015427"/>
                    <a:gd name="connsiteY4" fmla="*/ 1007714 h 201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5427" h="2015427">
                      <a:moveTo>
                        <a:pt x="0" y="1007714"/>
                      </a:moveTo>
                      <a:cubicBezTo>
                        <a:pt x="0" y="451169"/>
                        <a:pt x="451169" y="0"/>
                        <a:pt x="1007714" y="0"/>
                      </a:cubicBezTo>
                      <a:cubicBezTo>
                        <a:pt x="1564259" y="0"/>
                        <a:pt x="2015428" y="451169"/>
                        <a:pt x="2015428" y="1007714"/>
                      </a:cubicBezTo>
                      <a:cubicBezTo>
                        <a:pt x="2015428" y="1564259"/>
                        <a:pt x="1564259" y="2015428"/>
                        <a:pt x="1007714" y="2015428"/>
                      </a:cubicBezTo>
                      <a:cubicBezTo>
                        <a:pt x="451169" y="2015428"/>
                        <a:pt x="0" y="1564259"/>
                        <a:pt x="0" y="1007714"/>
                      </a:cubicBezTo>
                      <a:close/>
                    </a:path>
                  </a:pathLst>
                </a:custGeom>
                <a:solidFill>
                  <a:srgbClr val="31859C">
                    <a:alpha val="49804"/>
                  </a:srgbClr>
                </a:solidFill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  <p:txBody>
                <a:bodyPr spcFirstLastPara="0" vert="horz" wrap="square" lIns="315472" tIns="315472" rIns="315472" bIns="315472" numCol="1" spcCol="1270" anchor="ctr" anchorCtr="0">
                  <a:noAutofit/>
                </a:bodyPr>
                <a:lstStyle/>
                <a:p>
                  <a:pPr marL="0" lvl="0" indent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l-GR" sz="1600" b="1" kern="1200">
                      <a:solidFill>
                        <a:schemeClr val="bg1"/>
                      </a:solidFill>
                      <a:latin typeface="Arial Black" panose="020B0A04020102020204" pitchFamily="34" charset="0"/>
                      <a:cs typeface="Arial" panose="020B0604020202020204" pitchFamily="34" charset="0"/>
                    </a:rPr>
                    <a:t>Τελικός Αποδέκτης</a:t>
                  </a:r>
                  <a:endParaRPr lang="el-GR" sz="1600" b="1" kern="12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4" name="Ελεύθερη σχεδίαση: Σχήμα 63">
                <a:extLst>
                  <a:ext uri="{FF2B5EF4-FFF2-40B4-BE49-F238E27FC236}">
                    <a16:creationId xmlns:a16="http://schemas.microsoft.com/office/drawing/2014/main" id="{BEAAF95F-906B-0DA8-C9AF-3BE2854CDF12}"/>
                  </a:ext>
                </a:extLst>
              </p:cNvPr>
              <p:cNvSpPr/>
              <p:nvPr/>
            </p:nvSpPr>
            <p:spPr>
              <a:xfrm>
                <a:off x="17315217" y="5531820"/>
                <a:ext cx="2015427" cy="2015427"/>
              </a:xfrm>
              <a:custGeom>
                <a:avLst/>
                <a:gdLst>
                  <a:gd name="connsiteX0" fmla="*/ 0 w 2015427"/>
                  <a:gd name="connsiteY0" fmla="*/ 1007714 h 2015427"/>
                  <a:gd name="connsiteX1" fmla="*/ 1007714 w 2015427"/>
                  <a:gd name="connsiteY1" fmla="*/ 0 h 2015427"/>
                  <a:gd name="connsiteX2" fmla="*/ 2015428 w 2015427"/>
                  <a:gd name="connsiteY2" fmla="*/ 1007714 h 2015427"/>
                  <a:gd name="connsiteX3" fmla="*/ 1007714 w 2015427"/>
                  <a:gd name="connsiteY3" fmla="*/ 2015428 h 2015427"/>
                  <a:gd name="connsiteX4" fmla="*/ 0 w 2015427"/>
                  <a:gd name="connsiteY4" fmla="*/ 1007714 h 20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427" h="2015427">
                    <a:moveTo>
                      <a:pt x="0" y="1007714"/>
                    </a:moveTo>
                    <a:cubicBezTo>
                      <a:pt x="0" y="451169"/>
                      <a:pt x="451169" y="0"/>
                      <a:pt x="1007714" y="0"/>
                    </a:cubicBezTo>
                    <a:cubicBezTo>
                      <a:pt x="1564259" y="0"/>
                      <a:pt x="2015428" y="451169"/>
                      <a:pt x="2015428" y="1007714"/>
                    </a:cubicBezTo>
                    <a:cubicBezTo>
                      <a:pt x="2015428" y="1564259"/>
                      <a:pt x="1564259" y="2015428"/>
                      <a:pt x="1007714" y="2015428"/>
                    </a:cubicBezTo>
                    <a:cubicBezTo>
                      <a:pt x="451169" y="2015428"/>
                      <a:pt x="0" y="1564259"/>
                      <a:pt x="0" y="1007714"/>
                    </a:cubicBezTo>
                    <a:close/>
                  </a:path>
                </a:pathLst>
              </a:custGeom>
              <a:solidFill>
                <a:srgbClr val="31859C">
                  <a:alpha val="49804"/>
                </a:srgb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15472" tIns="315472" rIns="315472" bIns="315472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1600" b="1" kern="120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Τελικός Αποδέκτης</a:t>
                </a:r>
                <a:endParaRPr lang="el-GR" sz="1600" b="1" kern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Ελεύθερη σχεδίαση: Σχήμα 64">
                <a:extLst>
                  <a:ext uri="{FF2B5EF4-FFF2-40B4-BE49-F238E27FC236}">
                    <a16:creationId xmlns:a16="http://schemas.microsoft.com/office/drawing/2014/main" id="{CACF589F-3EE8-A7AB-3757-C4CB40C128CB}"/>
                  </a:ext>
                </a:extLst>
              </p:cNvPr>
              <p:cNvSpPr/>
              <p:nvPr/>
            </p:nvSpPr>
            <p:spPr>
              <a:xfrm>
                <a:off x="16644975" y="6999445"/>
                <a:ext cx="2015427" cy="2015427"/>
              </a:xfrm>
              <a:custGeom>
                <a:avLst/>
                <a:gdLst>
                  <a:gd name="connsiteX0" fmla="*/ 0 w 2015427"/>
                  <a:gd name="connsiteY0" fmla="*/ 1007714 h 2015427"/>
                  <a:gd name="connsiteX1" fmla="*/ 1007714 w 2015427"/>
                  <a:gd name="connsiteY1" fmla="*/ 0 h 2015427"/>
                  <a:gd name="connsiteX2" fmla="*/ 2015428 w 2015427"/>
                  <a:gd name="connsiteY2" fmla="*/ 1007714 h 2015427"/>
                  <a:gd name="connsiteX3" fmla="*/ 1007714 w 2015427"/>
                  <a:gd name="connsiteY3" fmla="*/ 2015428 h 2015427"/>
                  <a:gd name="connsiteX4" fmla="*/ 0 w 2015427"/>
                  <a:gd name="connsiteY4" fmla="*/ 1007714 h 20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427" h="2015427">
                    <a:moveTo>
                      <a:pt x="0" y="1007714"/>
                    </a:moveTo>
                    <a:cubicBezTo>
                      <a:pt x="0" y="451169"/>
                      <a:pt x="451169" y="0"/>
                      <a:pt x="1007714" y="0"/>
                    </a:cubicBezTo>
                    <a:cubicBezTo>
                      <a:pt x="1564259" y="0"/>
                      <a:pt x="2015428" y="451169"/>
                      <a:pt x="2015428" y="1007714"/>
                    </a:cubicBezTo>
                    <a:cubicBezTo>
                      <a:pt x="2015428" y="1564259"/>
                      <a:pt x="1564259" y="2015428"/>
                      <a:pt x="1007714" y="2015428"/>
                    </a:cubicBezTo>
                    <a:cubicBezTo>
                      <a:pt x="451169" y="2015428"/>
                      <a:pt x="0" y="1564259"/>
                      <a:pt x="0" y="1007714"/>
                    </a:cubicBezTo>
                    <a:close/>
                  </a:path>
                </a:pathLst>
              </a:custGeom>
              <a:solidFill>
                <a:srgbClr val="31859C">
                  <a:alpha val="49804"/>
                </a:srgb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15472" tIns="315472" rIns="315472" bIns="315472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1600" b="1" kern="120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Τελικός Αποδέκτης</a:t>
                </a:r>
                <a:endParaRPr lang="el-GR" sz="1600" b="1" kern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Ελεύθερη σχεδίαση: Σχήμα 65">
                <a:extLst>
                  <a:ext uri="{FF2B5EF4-FFF2-40B4-BE49-F238E27FC236}">
                    <a16:creationId xmlns:a16="http://schemas.microsoft.com/office/drawing/2014/main" id="{4FD89E44-1918-7EFC-AD2A-68E8A1F22938}"/>
                  </a:ext>
                </a:extLst>
              </p:cNvPr>
              <p:cNvSpPr/>
              <p:nvPr/>
            </p:nvSpPr>
            <p:spPr>
              <a:xfrm>
                <a:off x="15287673" y="7871730"/>
                <a:ext cx="2015427" cy="2015427"/>
              </a:xfrm>
              <a:custGeom>
                <a:avLst/>
                <a:gdLst>
                  <a:gd name="connsiteX0" fmla="*/ 0 w 2015427"/>
                  <a:gd name="connsiteY0" fmla="*/ 1007714 h 2015427"/>
                  <a:gd name="connsiteX1" fmla="*/ 1007714 w 2015427"/>
                  <a:gd name="connsiteY1" fmla="*/ 0 h 2015427"/>
                  <a:gd name="connsiteX2" fmla="*/ 2015428 w 2015427"/>
                  <a:gd name="connsiteY2" fmla="*/ 1007714 h 2015427"/>
                  <a:gd name="connsiteX3" fmla="*/ 1007714 w 2015427"/>
                  <a:gd name="connsiteY3" fmla="*/ 2015428 h 2015427"/>
                  <a:gd name="connsiteX4" fmla="*/ 0 w 2015427"/>
                  <a:gd name="connsiteY4" fmla="*/ 1007714 h 20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427" h="2015427">
                    <a:moveTo>
                      <a:pt x="0" y="1007714"/>
                    </a:moveTo>
                    <a:cubicBezTo>
                      <a:pt x="0" y="451169"/>
                      <a:pt x="451169" y="0"/>
                      <a:pt x="1007714" y="0"/>
                    </a:cubicBezTo>
                    <a:cubicBezTo>
                      <a:pt x="1564259" y="0"/>
                      <a:pt x="2015428" y="451169"/>
                      <a:pt x="2015428" y="1007714"/>
                    </a:cubicBezTo>
                    <a:cubicBezTo>
                      <a:pt x="2015428" y="1564259"/>
                      <a:pt x="1564259" y="2015428"/>
                      <a:pt x="1007714" y="2015428"/>
                    </a:cubicBezTo>
                    <a:cubicBezTo>
                      <a:pt x="451169" y="2015428"/>
                      <a:pt x="0" y="1564259"/>
                      <a:pt x="0" y="1007714"/>
                    </a:cubicBezTo>
                    <a:close/>
                  </a:path>
                </a:pathLst>
              </a:custGeom>
              <a:solidFill>
                <a:srgbClr val="31859C">
                  <a:alpha val="49804"/>
                </a:srgb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15472" tIns="315472" rIns="315472" bIns="315472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1600" b="1" kern="120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Τελικός Αποδέκτης</a:t>
                </a:r>
                <a:endParaRPr lang="el-GR" sz="1600" b="1" kern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Ελεύθερη σχεδίαση: Σχήμα 66">
                <a:extLst>
                  <a:ext uri="{FF2B5EF4-FFF2-40B4-BE49-F238E27FC236}">
                    <a16:creationId xmlns:a16="http://schemas.microsoft.com/office/drawing/2014/main" id="{3E43F0E5-E626-6C24-DD04-C91DA9C2381D}"/>
                  </a:ext>
                </a:extLst>
              </p:cNvPr>
              <p:cNvSpPr/>
              <p:nvPr/>
            </p:nvSpPr>
            <p:spPr>
              <a:xfrm>
                <a:off x="13674246" y="7871730"/>
                <a:ext cx="2015427" cy="2015427"/>
              </a:xfrm>
              <a:custGeom>
                <a:avLst/>
                <a:gdLst>
                  <a:gd name="connsiteX0" fmla="*/ 0 w 2015427"/>
                  <a:gd name="connsiteY0" fmla="*/ 1007714 h 2015427"/>
                  <a:gd name="connsiteX1" fmla="*/ 1007714 w 2015427"/>
                  <a:gd name="connsiteY1" fmla="*/ 0 h 2015427"/>
                  <a:gd name="connsiteX2" fmla="*/ 2015428 w 2015427"/>
                  <a:gd name="connsiteY2" fmla="*/ 1007714 h 2015427"/>
                  <a:gd name="connsiteX3" fmla="*/ 1007714 w 2015427"/>
                  <a:gd name="connsiteY3" fmla="*/ 2015428 h 2015427"/>
                  <a:gd name="connsiteX4" fmla="*/ 0 w 2015427"/>
                  <a:gd name="connsiteY4" fmla="*/ 1007714 h 20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427" h="2015427">
                    <a:moveTo>
                      <a:pt x="0" y="1007714"/>
                    </a:moveTo>
                    <a:cubicBezTo>
                      <a:pt x="0" y="451169"/>
                      <a:pt x="451169" y="0"/>
                      <a:pt x="1007714" y="0"/>
                    </a:cubicBezTo>
                    <a:cubicBezTo>
                      <a:pt x="1564259" y="0"/>
                      <a:pt x="2015428" y="451169"/>
                      <a:pt x="2015428" y="1007714"/>
                    </a:cubicBezTo>
                    <a:cubicBezTo>
                      <a:pt x="2015428" y="1564259"/>
                      <a:pt x="1564259" y="2015428"/>
                      <a:pt x="1007714" y="2015428"/>
                    </a:cubicBezTo>
                    <a:cubicBezTo>
                      <a:pt x="451169" y="2015428"/>
                      <a:pt x="0" y="1564259"/>
                      <a:pt x="0" y="1007714"/>
                    </a:cubicBezTo>
                    <a:close/>
                  </a:path>
                </a:pathLst>
              </a:custGeom>
              <a:solidFill>
                <a:srgbClr val="31859C">
                  <a:alpha val="49804"/>
                </a:srgb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15472" tIns="315472" rIns="315472" bIns="315472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1600" b="1" kern="120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Τελικός Αποδέκτης</a:t>
                </a:r>
                <a:endParaRPr lang="el-GR" sz="1600" b="1" kern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Ελεύθερη σχεδίαση: Σχήμα 67">
                <a:extLst>
                  <a:ext uri="{FF2B5EF4-FFF2-40B4-BE49-F238E27FC236}">
                    <a16:creationId xmlns:a16="http://schemas.microsoft.com/office/drawing/2014/main" id="{030BA067-8ED2-F9F2-E127-6AE5E8052B83}"/>
                  </a:ext>
                </a:extLst>
              </p:cNvPr>
              <p:cNvSpPr/>
              <p:nvPr/>
            </p:nvSpPr>
            <p:spPr>
              <a:xfrm>
                <a:off x="12316944" y="6999445"/>
                <a:ext cx="2015427" cy="2015427"/>
              </a:xfrm>
              <a:custGeom>
                <a:avLst/>
                <a:gdLst>
                  <a:gd name="connsiteX0" fmla="*/ 0 w 2015427"/>
                  <a:gd name="connsiteY0" fmla="*/ 1007714 h 2015427"/>
                  <a:gd name="connsiteX1" fmla="*/ 1007714 w 2015427"/>
                  <a:gd name="connsiteY1" fmla="*/ 0 h 2015427"/>
                  <a:gd name="connsiteX2" fmla="*/ 2015428 w 2015427"/>
                  <a:gd name="connsiteY2" fmla="*/ 1007714 h 2015427"/>
                  <a:gd name="connsiteX3" fmla="*/ 1007714 w 2015427"/>
                  <a:gd name="connsiteY3" fmla="*/ 2015428 h 2015427"/>
                  <a:gd name="connsiteX4" fmla="*/ 0 w 2015427"/>
                  <a:gd name="connsiteY4" fmla="*/ 1007714 h 20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427" h="2015427">
                    <a:moveTo>
                      <a:pt x="0" y="1007714"/>
                    </a:moveTo>
                    <a:cubicBezTo>
                      <a:pt x="0" y="451169"/>
                      <a:pt x="451169" y="0"/>
                      <a:pt x="1007714" y="0"/>
                    </a:cubicBezTo>
                    <a:cubicBezTo>
                      <a:pt x="1564259" y="0"/>
                      <a:pt x="2015428" y="451169"/>
                      <a:pt x="2015428" y="1007714"/>
                    </a:cubicBezTo>
                    <a:cubicBezTo>
                      <a:pt x="2015428" y="1564259"/>
                      <a:pt x="1564259" y="2015428"/>
                      <a:pt x="1007714" y="2015428"/>
                    </a:cubicBezTo>
                    <a:cubicBezTo>
                      <a:pt x="451169" y="2015428"/>
                      <a:pt x="0" y="1564259"/>
                      <a:pt x="0" y="1007714"/>
                    </a:cubicBezTo>
                    <a:close/>
                  </a:path>
                </a:pathLst>
              </a:custGeom>
              <a:solidFill>
                <a:srgbClr val="31859C">
                  <a:alpha val="49804"/>
                </a:srgb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15472" tIns="315472" rIns="315472" bIns="315472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1600" b="1" kern="120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Τελικός Αποδέκτης</a:t>
                </a:r>
                <a:endParaRPr lang="el-GR" sz="1600" b="1" kern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Ελεύθερη σχεδίαση: Σχήμα 68">
                <a:extLst>
                  <a:ext uri="{FF2B5EF4-FFF2-40B4-BE49-F238E27FC236}">
                    <a16:creationId xmlns:a16="http://schemas.microsoft.com/office/drawing/2014/main" id="{7DC3AAEC-221C-3B0E-C0A3-735FB994F53C}"/>
                  </a:ext>
                </a:extLst>
              </p:cNvPr>
              <p:cNvSpPr/>
              <p:nvPr/>
            </p:nvSpPr>
            <p:spPr>
              <a:xfrm>
                <a:off x="11646702" y="5531820"/>
                <a:ext cx="2015427" cy="2015427"/>
              </a:xfrm>
              <a:custGeom>
                <a:avLst/>
                <a:gdLst>
                  <a:gd name="connsiteX0" fmla="*/ 0 w 2015427"/>
                  <a:gd name="connsiteY0" fmla="*/ 1007714 h 2015427"/>
                  <a:gd name="connsiteX1" fmla="*/ 1007714 w 2015427"/>
                  <a:gd name="connsiteY1" fmla="*/ 0 h 2015427"/>
                  <a:gd name="connsiteX2" fmla="*/ 2015428 w 2015427"/>
                  <a:gd name="connsiteY2" fmla="*/ 1007714 h 2015427"/>
                  <a:gd name="connsiteX3" fmla="*/ 1007714 w 2015427"/>
                  <a:gd name="connsiteY3" fmla="*/ 2015428 h 2015427"/>
                  <a:gd name="connsiteX4" fmla="*/ 0 w 2015427"/>
                  <a:gd name="connsiteY4" fmla="*/ 1007714 h 20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427" h="2015427">
                    <a:moveTo>
                      <a:pt x="0" y="1007714"/>
                    </a:moveTo>
                    <a:cubicBezTo>
                      <a:pt x="0" y="451169"/>
                      <a:pt x="451169" y="0"/>
                      <a:pt x="1007714" y="0"/>
                    </a:cubicBezTo>
                    <a:cubicBezTo>
                      <a:pt x="1564259" y="0"/>
                      <a:pt x="2015428" y="451169"/>
                      <a:pt x="2015428" y="1007714"/>
                    </a:cubicBezTo>
                    <a:cubicBezTo>
                      <a:pt x="2015428" y="1564259"/>
                      <a:pt x="1564259" y="2015428"/>
                      <a:pt x="1007714" y="2015428"/>
                    </a:cubicBezTo>
                    <a:cubicBezTo>
                      <a:pt x="451169" y="2015428"/>
                      <a:pt x="0" y="1564259"/>
                      <a:pt x="0" y="1007714"/>
                    </a:cubicBezTo>
                    <a:close/>
                  </a:path>
                </a:pathLst>
              </a:custGeom>
              <a:solidFill>
                <a:srgbClr val="31859C">
                  <a:alpha val="49804"/>
                </a:srgb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15472" tIns="315472" rIns="315472" bIns="315472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1600" b="1" kern="120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Τελικός Αποδέκτης</a:t>
                </a:r>
                <a:endParaRPr lang="el-GR" sz="1600" b="1" kern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Ελεύθερη σχεδίαση: Σχήμα 69">
                <a:extLst>
                  <a:ext uri="{FF2B5EF4-FFF2-40B4-BE49-F238E27FC236}">
                    <a16:creationId xmlns:a16="http://schemas.microsoft.com/office/drawing/2014/main" id="{9760BF62-33D6-1EFD-872D-687269C1F055}"/>
                  </a:ext>
                </a:extLst>
              </p:cNvPr>
              <p:cNvSpPr/>
              <p:nvPr/>
            </p:nvSpPr>
            <p:spPr>
              <a:xfrm>
                <a:off x="11876316" y="3934815"/>
                <a:ext cx="2015427" cy="2015427"/>
              </a:xfrm>
              <a:custGeom>
                <a:avLst/>
                <a:gdLst>
                  <a:gd name="connsiteX0" fmla="*/ 0 w 2015427"/>
                  <a:gd name="connsiteY0" fmla="*/ 1007714 h 2015427"/>
                  <a:gd name="connsiteX1" fmla="*/ 1007714 w 2015427"/>
                  <a:gd name="connsiteY1" fmla="*/ 0 h 2015427"/>
                  <a:gd name="connsiteX2" fmla="*/ 2015428 w 2015427"/>
                  <a:gd name="connsiteY2" fmla="*/ 1007714 h 2015427"/>
                  <a:gd name="connsiteX3" fmla="*/ 1007714 w 2015427"/>
                  <a:gd name="connsiteY3" fmla="*/ 2015428 h 2015427"/>
                  <a:gd name="connsiteX4" fmla="*/ 0 w 2015427"/>
                  <a:gd name="connsiteY4" fmla="*/ 1007714 h 20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427" h="2015427">
                    <a:moveTo>
                      <a:pt x="0" y="1007714"/>
                    </a:moveTo>
                    <a:cubicBezTo>
                      <a:pt x="0" y="451169"/>
                      <a:pt x="451169" y="0"/>
                      <a:pt x="1007714" y="0"/>
                    </a:cubicBezTo>
                    <a:cubicBezTo>
                      <a:pt x="1564259" y="0"/>
                      <a:pt x="2015428" y="451169"/>
                      <a:pt x="2015428" y="1007714"/>
                    </a:cubicBezTo>
                    <a:cubicBezTo>
                      <a:pt x="2015428" y="1564259"/>
                      <a:pt x="1564259" y="2015428"/>
                      <a:pt x="1007714" y="2015428"/>
                    </a:cubicBezTo>
                    <a:cubicBezTo>
                      <a:pt x="451169" y="2015428"/>
                      <a:pt x="0" y="1564259"/>
                      <a:pt x="0" y="1007714"/>
                    </a:cubicBezTo>
                    <a:close/>
                  </a:path>
                </a:pathLst>
              </a:custGeom>
              <a:solidFill>
                <a:srgbClr val="31859C">
                  <a:alpha val="49804"/>
                </a:srgb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15472" tIns="315472" rIns="315472" bIns="315472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1600" b="1" kern="120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Τελικός Αποδέκτης</a:t>
                </a:r>
                <a:endParaRPr lang="el-GR" sz="1600" b="1" kern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Ελεύθερη σχεδίαση: Σχήμα 70">
                <a:extLst>
                  <a:ext uri="{FF2B5EF4-FFF2-40B4-BE49-F238E27FC236}">
                    <a16:creationId xmlns:a16="http://schemas.microsoft.com/office/drawing/2014/main" id="{D89BC986-B6DD-7994-F12B-9E2B41700755}"/>
                  </a:ext>
                </a:extLst>
              </p:cNvPr>
              <p:cNvSpPr/>
              <p:nvPr/>
            </p:nvSpPr>
            <p:spPr>
              <a:xfrm>
                <a:off x="12932887" y="2715467"/>
                <a:ext cx="2015427" cy="2015427"/>
              </a:xfrm>
              <a:custGeom>
                <a:avLst/>
                <a:gdLst>
                  <a:gd name="connsiteX0" fmla="*/ 0 w 2015427"/>
                  <a:gd name="connsiteY0" fmla="*/ 1007714 h 2015427"/>
                  <a:gd name="connsiteX1" fmla="*/ 1007714 w 2015427"/>
                  <a:gd name="connsiteY1" fmla="*/ 0 h 2015427"/>
                  <a:gd name="connsiteX2" fmla="*/ 2015428 w 2015427"/>
                  <a:gd name="connsiteY2" fmla="*/ 1007714 h 2015427"/>
                  <a:gd name="connsiteX3" fmla="*/ 1007714 w 2015427"/>
                  <a:gd name="connsiteY3" fmla="*/ 2015428 h 2015427"/>
                  <a:gd name="connsiteX4" fmla="*/ 0 w 2015427"/>
                  <a:gd name="connsiteY4" fmla="*/ 1007714 h 20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5427" h="2015427">
                    <a:moveTo>
                      <a:pt x="0" y="1007714"/>
                    </a:moveTo>
                    <a:cubicBezTo>
                      <a:pt x="0" y="451169"/>
                      <a:pt x="451169" y="0"/>
                      <a:pt x="1007714" y="0"/>
                    </a:cubicBezTo>
                    <a:cubicBezTo>
                      <a:pt x="1564259" y="0"/>
                      <a:pt x="2015428" y="451169"/>
                      <a:pt x="2015428" y="1007714"/>
                    </a:cubicBezTo>
                    <a:cubicBezTo>
                      <a:pt x="2015428" y="1564259"/>
                      <a:pt x="1564259" y="2015428"/>
                      <a:pt x="1007714" y="2015428"/>
                    </a:cubicBezTo>
                    <a:cubicBezTo>
                      <a:pt x="451169" y="2015428"/>
                      <a:pt x="0" y="1564259"/>
                      <a:pt x="0" y="1007714"/>
                    </a:cubicBezTo>
                    <a:close/>
                  </a:path>
                </a:pathLst>
              </a:custGeom>
              <a:solidFill>
                <a:srgbClr val="31859C">
                  <a:alpha val="49804"/>
                </a:srgb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15472" tIns="315472" rIns="315472" bIns="315472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1600" b="1" kern="120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Τελικός Αποδέκτης</a:t>
                </a:r>
                <a:endParaRPr lang="el-GR" sz="1600" b="1" kern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D71D4CD-D4F7-FCD0-DD4A-EBD266BF22AB}"/>
                </a:ext>
              </a:extLst>
            </p:cNvPr>
            <p:cNvSpPr txBox="1"/>
            <p:nvPr/>
          </p:nvSpPr>
          <p:spPr>
            <a:xfrm flipH="1">
              <a:off x="13342282" y="10053509"/>
              <a:ext cx="4292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ΙΔΙΩΤΙΚΗ ΣΦΑΙΡΑ</a:t>
              </a:r>
            </a:p>
          </p:txBody>
        </p:sp>
      </p:grpSp>
      <p:grpSp>
        <p:nvGrpSpPr>
          <p:cNvPr id="46" name="Ομάδα 45">
            <a:extLst>
              <a:ext uri="{FF2B5EF4-FFF2-40B4-BE49-F238E27FC236}">
                <a16:creationId xmlns:a16="http://schemas.microsoft.com/office/drawing/2014/main" id="{1B8CD9FE-3AD9-A118-B409-68ACF71FC2A5}"/>
              </a:ext>
            </a:extLst>
          </p:cNvPr>
          <p:cNvGrpSpPr/>
          <p:nvPr/>
        </p:nvGrpSpPr>
        <p:grpSpPr>
          <a:xfrm>
            <a:off x="8681197" y="4121935"/>
            <a:ext cx="3598113" cy="3276004"/>
            <a:chOff x="8681197" y="4121935"/>
            <a:chExt cx="3598113" cy="3276004"/>
          </a:xfrm>
        </p:grpSpPr>
        <p:cxnSp>
          <p:nvCxnSpPr>
            <p:cNvPr id="29" name="Ευθεία γραμμή σύνδεσης 28">
              <a:extLst>
                <a:ext uri="{FF2B5EF4-FFF2-40B4-BE49-F238E27FC236}">
                  <a16:creationId xmlns:a16="http://schemas.microsoft.com/office/drawing/2014/main" id="{F0E0FC02-5285-C162-0C5C-6556E0D28D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1197" y="5361493"/>
              <a:ext cx="1865269" cy="2036446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3EE6F9-FCD2-C2E4-6908-DD07DA9594C8}"/>
                </a:ext>
              </a:extLst>
            </p:cNvPr>
            <p:cNvSpPr txBox="1"/>
            <p:nvPr/>
          </p:nvSpPr>
          <p:spPr>
            <a:xfrm flipH="1">
              <a:off x="9613831" y="4121935"/>
              <a:ext cx="2665479" cy="43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b="1" dirty="0">
                  <a:solidFill>
                    <a:srgbClr val="FF0000"/>
                  </a:solidFill>
                </a:rPr>
                <a:t>Ιδιωτική Σύμβαση</a:t>
              </a:r>
            </a:p>
          </p:txBody>
        </p:sp>
      </p:grpSp>
      <p:grpSp>
        <p:nvGrpSpPr>
          <p:cNvPr id="47" name="Ομάδα 46">
            <a:extLst>
              <a:ext uri="{FF2B5EF4-FFF2-40B4-BE49-F238E27FC236}">
                <a16:creationId xmlns:a16="http://schemas.microsoft.com/office/drawing/2014/main" id="{5022F933-CF43-8C6C-CFB1-9C839C27F522}"/>
              </a:ext>
            </a:extLst>
          </p:cNvPr>
          <p:cNvGrpSpPr/>
          <p:nvPr/>
        </p:nvGrpSpPr>
        <p:grpSpPr>
          <a:xfrm>
            <a:off x="4334135" y="5607979"/>
            <a:ext cx="2665479" cy="3669239"/>
            <a:chOff x="4334135" y="5607979"/>
            <a:chExt cx="2665479" cy="3669239"/>
          </a:xfrm>
        </p:grpSpPr>
        <p:cxnSp>
          <p:nvCxnSpPr>
            <p:cNvPr id="28" name="Ευθεία γραμμή σύνδεσης 27">
              <a:extLst>
                <a:ext uri="{FF2B5EF4-FFF2-40B4-BE49-F238E27FC236}">
                  <a16:creationId xmlns:a16="http://schemas.microsoft.com/office/drawing/2014/main" id="{5FFC6C28-359D-D7F8-FAED-16B9390B42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1583" y="5607979"/>
              <a:ext cx="21508" cy="3148762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972166-BCCA-B615-0D0F-86763BAB3753}"/>
                </a:ext>
              </a:extLst>
            </p:cNvPr>
            <p:cNvSpPr txBox="1"/>
            <p:nvPr/>
          </p:nvSpPr>
          <p:spPr>
            <a:xfrm flipH="1">
              <a:off x="4334135" y="8837868"/>
              <a:ext cx="2665479" cy="43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b="1" dirty="0">
                  <a:solidFill>
                    <a:srgbClr val="FF0000"/>
                  </a:solidFill>
                </a:rPr>
                <a:t>Δημόσια Σύμβαση</a:t>
              </a:r>
            </a:p>
          </p:txBody>
        </p:sp>
      </p:grpSp>
      <p:grpSp>
        <p:nvGrpSpPr>
          <p:cNvPr id="35" name="Ομάδα 34">
            <a:extLst>
              <a:ext uri="{FF2B5EF4-FFF2-40B4-BE49-F238E27FC236}">
                <a16:creationId xmlns:a16="http://schemas.microsoft.com/office/drawing/2014/main" id="{58846120-C055-A26D-470A-AB594993CE18}"/>
              </a:ext>
            </a:extLst>
          </p:cNvPr>
          <p:cNvGrpSpPr/>
          <p:nvPr/>
        </p:nvGrpSpPr>
        <p:grpSpPr>
          <a:xfrm>
            <a:off x="5644318" y="5031649"/>
            <a:ext cx="1665642" cy="1665642"/>
            <a:chOff x="1384354" y="484630"/>
            <a:chExt cx="2015427" cy="2015427"/>
          </a:xfrm>
          <a:scene3d>
            <a:camera prst="orthographicFront"/>
            <a:lightRig rig="flat" dir="t"/>
          </a:scene3d>
        </p:grpSpPr>
        <p:sp>
          <p:nvSpPr>
            <p:cNvPr id="36" name="Οβάλ 35">
              <a:extLst>
                <a:ext uri="{FF2B5EF4-FFF2-40B4-BE49-F238E27FC236}">
                  <a16:creationId xmlns:a16="http://schemas.microsoft.com/office/drawing/2014/main" id="{5776EE95-E811-E18F-0362-6CCBBD6E96D0}"/>
                </a:ext>
              </a:extLst>
            </p:cNvPr>
            <p:cNvSpPr/>
            <p:nvPr/>
          </p:nvSpPr>
          <p:spPr>
            <a:xfrm>
              <a:off x="1384354" y="484630"/>
              <a:ext cx="2015427" cy="2015427"/>
            </a:xfrm>
            <a:prstGeom prst="ellipse">
              <a:avLst/>
            </a:prstGeom>
            <a:solidFill>
              <a:srgbClr val="31859C">
                <a:alpha val="49804"/>
              </a:srgb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7" name="Οβάλ 4">
              <a:extLst>
                <a:ext uri="{FF2B5EF4-FFF2-40B4-BE49-F238E27FC236}">
                  <a16:creationId xmlns:a16="http://schemas.microsoft.com/office/drawing/2014/main" id="{3437B6ED-B0C3-ED82-6C33-5F546F452274}"/>
                </a:ext>
              </a:extLst>
            </p:cNvPr>
            <p:cNvSpPr txBox="1"/>
            <p:nvPr/>
          </p:nvSpPr>
          <p:spPr>
            <a:xfrm>
              <a:off x="1495105" y="656848"/>
              <a:ext cx="1855798" cy="14251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Υπεργολάβος (τύπου Α)</a:t>
              </a:r>
            </a:p>
          </p:txBody>
        </p:sp>
      </p:grpSp>
      <p:grpSp>
        <p:nvGrpSpPr>
          <p:cNvPr id="78" name="Ομάδα 77">
            <a:extLst>
              <a:ext uri="{FF2B5EF4-FFF2-40B4-BE49-F238E27FC236}">
                <a16:creationId xmlns:a16="http://schemas.microsoft.com/office/drawing/2014/main" id="{52CCF9E6-8900-B774-5B4C-5754EA7737CC}"/>
              </a:ext>
            </a:extLst>
          </p:cNvPr>
          <p:cNvGrpSpPr/>
          <p:nvPr/>
        </p:nvGrpSpPr>
        <p:grpSpPr>
          <a:xfrm>
            <a:off x="7463106" y="5727064"/>
            <a:ext cx="1665642" cy="1665642"/>
            <a:chOff x="7463106" y="5727064"/>
            <a:chExt cx="1665642" cy="1665642"/>
          </a:xfrm>
        </p:grpSpPr>
        <p:sp>
          <p:nvSpPr>
            <p:cNvPr id="40" name="Οβάλ 39">
              <a:extLst>
                <a:ext uri="{FF2B5EF4-FFF2-40B4-BE49-F238E27FC236}">
                  <a16:creationId xmlns:a16="http://schemas.microsoft.com/office/drawing/2014/main" id="{3F90D810-4365-569D-34DB-006952D02FD3}"/>
                </a:ext>
              </a:extLst>
            </p:cNvPr>
            <p:cNvSpPr/>
            <p:nvPr/>
          </p:nvSpPr>
          <p:spPr>
            <a:xfrm>
              <a:off x="7463106" y="5727064"/>
              <a:ext cx="1665642" cy="1665642"/>
            </a:xfrm>
            <a:prstGeom prst="ellipse">
              <a:avLst/>
            </a:prstGeom>
            <a:solidFill>
              <a:srgbClr val="31859C">
                <a:alpha val="49804"/>
              </a:srgb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2" name="Οβάλ 4">
              <a:extLst>
                <a:ext uri="{FF2B5EF4-FFF2-40B4-BE49-F238E27FC236}">
                  <a16:creationId xmlns:a16="http://schemas.microsoft.com/office/drawing/2014/main" id="{F14F32A0-928B-24D8-9D87-C7D124E49513}"/>
                </a:ext>
              </a:extLst>
            </p:cNvPr>
            <p:cNvSpPr txBox="1"/>
            <p:nvPr/>
          </p:nvSpPr>
          <p:spPr>
            <a:xfrm>
              <a:off x="7504773" y="5882085"/>
              <a:ext cx="1533717" cy="1177787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Υπεργολάβος (τύπου Β)</a:t>
              </a:r>
            </a:p>
          </p:txBody>
        </p:sp>
      </p:grpSp>
      <p:grpSp>
        <p:nvGrpSpPr>
          <p:cNvPr id="80" name="Ομάδα 79">
            <a:extLst>
              <a:ext uri="{FF2B5EF4-FFF2-40B4-BE49-F238E27FC236}">
                <a16:creationId xmlns:a16="http://schemas.microsoft.com/office/drawing/2014/main" id="{E48AEEAC-47CA-3470-2C7D-F36E4F6CF48D}"/>
              </a:ext>
            </a:extLst>
          </p:cNvPr>
          <p:cNvGrpSpPr/>
          <p:nvPr/>
        </p:nvGrpSpPr>
        <p:grpSpPr>
          <a:xfrm>
            <a:off x="13791495" y="1751497"/>
            <a:ext cx="6312605" cy="3266992"/>
            <a:chOff x="13791495" y="1751497"/>
            <a:chExt cx="6312605" cy="3266992"/>
          </a:xfrm>
        </p:grpSpPr>
        <p:cxnSp>
          <p:nvCxnSpPr>
            <p:cNvPr id="51" name="Ευθεία γραμμή σύνδεσης 50">
              <a:extLst>
                <a:ext uri="{FF2B5EF4-FFF2-40B4-BE49-F238E27FC236}">
                  <a16:creationId xmlns:a16="http://schemas.microsoft.com/office/drawing/2014/main" id="{C38861DC-6796-7C95-8888-F97C4917BC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91495" y="2401078"/>
              <a:ext cx="4056238" cy="2617411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822EB57-5DAA-EB9B-0062-39B2FE07F25A}"/>
                </a:ext>
              </a:extLst>
            </p:cNvPr>
            <p:cNvSpPr txBox="1"/>
            <p:nvPr/>
          </p:nvSpPr>
          <p:spPr>
            <a:xfrm flipH="1">
              <a:off x="17438621" y="1751497"/>
              <a:ext cx="26654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b="1" dirty="0">
                  <a:solidFill>
                    <a:srgbClr val="FF0000"/>
                  </a:solidFill>
                </a:rPr>
                <a:t>Δημόσια Σύμβαση</a:t>
              </a:r>
            </a:p>
          </p:txBody>
        </p:sp>
      </p:grpSp>
      <p:sp>
        <p:nvSpPr>
          <p:cNvPr id="75" name="Ελεύθερη σχεδίαση: Σχήμα 74">
            <a:extLst>
              <a:ext uri="{FF2B5EF4-FFF2-40B4-BE49-F238E27FC236}">
                <a16:creationId xmlns:a16="http://schemas.microsoft.com/office/drawing/2014/main" id="{93302F4F-022E-89DB-51C3-A937BC3CDDC7}"/>
              </a:ext>
            </a:extLst>
          </p:cNvPr>
          <p:cNvSpPr/>
          <p:nvPr/>
        </p:nvSpPr>
        <p:spPr>
          <a:xfrm>
            <a:off x="576516" y="3262625"/>
            <a:ext cx="5029028" cy="4928878"/>
          </a:xfrm>
          <a:custGeom>
            <a:avLst/>
            <a:gdLst>
              <a:gd name="connsiteX0" fmla="*/ 0 w 3653566"/>
              <a:gd name="connsiteY0" fmla="*/ 1803666 h 3607332"/>
              <a:gd name="connsiteX1" fmla="*/ 1826783 w 3653566"/>
              <a:gd name="connsiteY1" fmla="*/ 0 h 3607332"/>
              <a:gd name="connsiteX2" fmla="*/ 3653566 w 3653566"/>
              <a:gd name="connsiteY2" fmla="*/ 1803666 h 3607332"/>
              <a:gd name="connsiteX3" fmla="*/ 1826783 w 3653566"/>
              <a:gd name="connsiteY3" fmla="*/ 3607332 h 3607332"/>
              <a:gd name="connsiteX4" fmla="*/ 0 w 3653566"/>
              <a:gd name="connsiteY4" fmla="*/ 1803666 h 360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3566" h="3607332">
                <a:moveTo>
                  <a:pt x="0" y="1803666"/>
                </a:moveTo>
                <a:cubicBezTo>
                  <a:pt x="0" y="807529"/>
                  <a:pt x="817879" y="0"/>
                  <a:pt x="1826783" y="0"/>
                </a:cubicBezTo>
                <a:cubicBezTo>
                  <a:pt x="2835687" y="0"/>
                  <a:pt x="3653566" y="807529"/>
                  <a:pt x="3653566" y="1803666"/>
                </a:cubicBezTo>
                <a:cubicBezTo>
                  <a:pt x="3653566" y="2799803"/>
                  <a:pt x="2835687" y="3607332"/>
                  <a:pt x="1826783" y="3607332"/>
                </a:cubicBezTo>
                <a:cubicBezTo>
                  <a:pt x="817879" y="3607332"/>
                  <a:pt x="0" y="2799803"/>
                  <a:pt x="0" y="1803666"/>
                </a:cubicBezTo>
                <a:close/>
              </a:path>
            </a:pathLst>
          </a:custGeom>
          <a:solidFill>
            <a:srgbClr val="4F81BD">
              <a:alpha val="85000"/>
            </a:srgb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70612" tIns="563842" rIns="570612" bIns="563842" numCol="1" spcCol="127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Αναθέτουσα Αρχή Δημόσιας Σύμβασης</a:t>
            </a:r>
          </a:p>
          <a:p>
            <a:pPr marL="0" lvl="0" indent="0" algn="ctr" defTabSz="12446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400" b="1" kern="1200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ΔΗΜΟΣΙΑ ΣΦΑΙΡΑ</a:t>
            </a:r>
          </a:p>
        </p:txBody>
      </p:sp>
      <p:sp>
        <p:nvSpPr>
          <p:cNvPr id="81" name="Φυσαλίδα σκέψης: Σύννεφο 80">
            <a:extLst>
              <a:ext uri="{FF2B5EF4-FFF2-40B4-BE49-F238E27FC236}">
                <a16:creationId xmlns:a16="http://schemas.microsoft.com/office/drawing/2014/main" id="{E9F3C8E1-BE7E-40EB-2BF0-3F691111B14E}"/>
              </a:ext>
            </a:extLst>
          </p:cNvPr>
          <p:cNvSpPr/>
          <p:nvPr/>
        </p:nvSpPr>
        <p:spPr>
          <a:xfrm>
            <a:off x="2408446" y="9427208"/>
            <a:ext cx="2059842" cy="1237956"/>
          </a:xfrm>
          <a:prstGeom prst="cloudCallout">
            <a:avLst>
              <a:gd name="adj1" fmla="val 65614"/>
              <a:gd name="adj2" fmla="val -580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Π/Δ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Ναι</a:t>
            </a:r>
            <a:endParaRPr lang="el-G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Φυσαλίδα σκέψης: Σύννεφο 81">
            <a:extLst>
              <a:ext uri="{FF2B5EF4-FFF2-40B4-BE49-F238E27FC236}">
                <a16:creationId xmlns:a16="http://schemas.microsoft.com/office/drawing/2014/main" id="{C004C42B-CC8C-B09F-72D3-7595C38229D7}"/>
              </a:ext>
            </a:extLst>
          </p:cNvPr>
          <p:cNvSpPr/>
          <p:nvPr/>
        </p:nvSpPr>
        <p:spPr>
          <a:xfrm>
            <a:off x="15740270" y="1173470"/>
            <a:ext cx="2059842" cy="1237956"/>
          </a:xfrm>
          <a:prstGeom prst="cloudCallout">
            <a:avLst>
              <a:gd name="adj1" fmla="val 61720"/>
              <a:gd name="adj2" fmla="val 430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Π/Δ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Ναι</a:t>
            </a:r>
            <a:endParaRPr lang="el-G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Φυσαλίδα σκέψης: Σύννεφο 82">
            <a:extLst>
              <a:ext uri="{FF2B5EF4-FFF2-40B4-BE49-F238E27FC236}">
                <a16:creationId xmlns:a16="http://schemas.microsoft.com/office/drawing/2014/main" id="{81D9A8D1-3BFC-4311-2DA9-C8E7F4BED21C}"/>
              </a:ext>
            </a:extLst>
          </p:cNvPr>
          <p:cNvSpPr/>
          <p:nvPr/>
        </p:nvSpPr>
        <p:spPr>
          <a:xfrm>
            <a:off x="10524969" y="2766248"/>
            <a:ext cx="2059842" cy="1237956"/>
          </a:xfrm>
          <a:prstGeom prst="cloudCallout">
            <a:avLst>
              <a:gd name="adj1" fmla="val -59773"/>
              <a:gd name="adj2" fmla="val 573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Π/Δ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Όχι</a:t>
            </a:r>
            <a:endParaRPr lang="el-GR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75" grpId="0" animBg="1"/>
      <p:bldP spid="81" grpId="0" animBg="1"/>
      <p:bldP spid="82" grpId="0" animBg="1"/>
      <p:bldP spid="8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Βέλος: Κάτω 38">
            <a:extLst>
              <a:ext uri="{FF2B5EF4-FFF2-40B4-BE49-F238E27FC236}">
                <a16:creationId xmlns:a16="http://schemas.microsoft.com/office/drawing/2014/main" id="{AE7DF055-0520-DB90-5329-3D25008937DC}"/>
              </a:ext>
            </a:extLst>
          </p:cNvPr>
          <p:cNvSpPr/>
          <p:nvPr/>
        </p:nvSpPr>
        <p:spPr>
          <a:xfrm>
            <a:off x="4892566" y="5033511"/>
            <a:ext cx="1105278" cy="1416486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rgbClr val="FFC000"/>
              </a:gs>
              <a:gs pos="79000">
                <a:schemeClr val="tx2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ΤΔΣ – Διαδικασία   </a:t>
              </a:r>
              <a:r>
                <a:rPr lang="el-GR" sz="40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Πώς?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B8AA3041-222E-479F-1212-EA4B4E186A18}"/>
              </a:ext>
            </a:extLst>
          </p:cNvPr>
          <p:cNvGrpSpPr>
            <a:grpSpLocks noChangeAspect="1"/>
          </p:cNvGrpSpPr>
          <p:nvPr/>
        </p:nvGrpSpPr>
        <p:grpSpPr>
          <a:xfrm>
            <a:off x="3832118" y="2594119"/>
            <a:ext cx="7484403" cy="2271984"/>
            <a:chOff x="3799286" y="2222149"/>
            <a:chExt cx="11880000" cy="3606324"/>
          </a:xfrm>
          <a:effectLst>
            <a:glow rad="139700">
              <a:schemeClr val="bg1">
                <a:alpha val="40000"/>
              </a:schemeClr>
            </a:glow>
          </a:effectLst>
        </p:grpSpPr>
        <p:pic>
          <p:nvPicPr>
            <p:cNvPr id="2" name="Εικόνα 1">
              <a:extLst>
                <a:ext uri="{FF2B5EF4-FFF2-40B4-BE49-F238E27FC236}">
                  <a16:creationId xmlns:a16="http://schemas.microsoft.com/office/drawing/2014/main" id="{9F905272-7213-6E3B-E78A-5C2630229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2792"/>
            <a:stretch/>
          </p:blipFill>
          <p:spPr>
            <a:xfrm>
              <a:off x="3799286" y="2222149"/>
              <a:ext cx="11880000" cy="1357934"/>
            </a:xfrm>
            <a:prstGeom prst="rect">
              <a:avLst/>
            </a:prstGeom>
            <a:effectLst/>
          </p:spPr>
        </p:pic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1EEBC8CA-85CC-7685-2029-BDC750375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34" r="3609" b="8289"/>
            <a:stretch/>
          </p:blipFill>
          <p:spPr>
            <a:xfrm>
              <a:off x="3799286" y="3580083"/>
              <a:ext cx="11880000" cy="2248390"/>
            </a:xfrm>
            <a:prstGeom prst="rect">
              <a:avLst/>
            </a:prstGeom>
          </p:spPr>
        </p:pic>
      </p:grpSp>
      <p:sp>
        <p:nvSpPr>
          <p:cNvPr id="42" name="Βέλος: Με γωνία προς τα επάνω 41">
            <a:extLst>
              <a:ext uri="{FF2B5EF4-FFF2-40B4-BE49-F238E27FC236}">
                <a16:creationId xmlns:a16="http://schemas.microsoft.com/office/drawing/2014/main" id="{ECBB859E-84B4-AA2C-7F4E-F3FB79AE74C0}"/>
              </a:ext>
            </a:extLst>
          </p:cNvPr>
          <p:cNvSpPr/>
          <p:nvPr/>
        </p:nvSpPr>
        <p:spPr>
          <a:xfrm>
            <a:off x="16753664" y="5584557"/>
            <a:ext cx="1952787" cy="2464230"/>
          </a:xfrm>
          <a:prstGeom prst="bentUpArrow">
            <a:avLst>
              <a:gd name="adj1" fmla="val 25000"/>
              <a:gd name="adj2" fmla="val 31843"/>
              <a:gd name="adj3" fmla="val 3763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9000">
                <a:srgbClr val="FFC000"/>
              </a:gs>
              <a:gs pos="79000">
                <a:schemeClr val="tx2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9" name="Ορθογώνιο: Στρογγύλεμα γωνιών 68">
            <a:extLst>
              <a:ext uri="{FF2B5EF4-FFF2-40B4-BE49-F238E27FC236}">
                <a16:creationId xmlns:a16="http://schemas.microsoft.com/office/drawing/2014/main" id="{4DDFC0FB-F6AF-4365-7DA4-BBC2EAC1FFE6}"/>
              </a:ext>
            </a:extLst>
          </p:cNvPr>
          <p:cNvSpPr/>
          <p:nvPr/>
        </p:nvSpPr>
        <p:spPr>
          <a:xfrm>
            <a:off x="4711485" y="3398296"/>
            <a:ext cx="1627322" cy="14164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92C513BA-A7F5-7A04-F0C8-251678026BF6}"/>
              </a:ext>
            </a:extLst>
          </p:cNvPr>
          <p:cNvGrpSpPr/>
          <p:nvPr/>
        </p:nvGrpSpPr>
        <p:grpSpPr>
          <a:xfrm>
            <a:off x="1685315" y="6626133"/>
            <a:ext cx="14744145" cy="4271737"/>
            <a:chOff x="1685315" y="6626133"/>
            <a:chExt cx="14744145" cy="4271737"/>
          </a:xfrm>
        </p:grpSpPr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A541E674-56F6-D61D-6C91-A10DADAAE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638"/>
            <a:stretch/>
          </p:blipFill>
          <p:spPr>
            <a:xfrm>
              <a:off x="1832919" y="6626133"/>
              <a:ext cx="14596541" cy="427173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7" name="Ορθογώνιο: Στρογγύλεμα γωνιών 6">
              <a:extLst>
                <a:ext uri="{FF2B5EF4-FFF2-40B4-BE49-F238E27FC236}">
                  <a16:creationId xmlns:a16="http://schemas.microsoft.com/office/drawing/2014/main" id="{645E90FE-D6AB-C65F-05AD-116C21233948}"/>
                </a:ext>
              </a:extLst>
            </p:cNvPr>
            <p:cNvSpPr/>
            <p:nvPr/>
          </p:nvSpPr>
          <p:spPr>
            <a:xfrm>
              <a:off x="13613307" y="7029295"/>
              <a:ext cx="1354622" cy="59590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Ορθογώνιο: Στρογγύλεμα γωνιών 9">
              <a:extLst>
                <a:ext uri="{FF2B5EF4-FFF2-40B4-BE49-F238E27FC236}">
                  <a16:creationId xmlns:a16="http://schemas.microsoft.com/office/drawing/2014/main" id="{4952D51B-40EA-B1BC-5372-27F254AA7180}"/>
                </a:ext>
              </a:extLst>
            </p:cNvPr>
            <p:cNvSpPr/>
            <p:nvPr/>
          </p:nvSpPr>
          <p:spPr>
            <a:xfrm>
              <a:off x="15151121" y="7472453"/>
              <a:ext cx="1231475" cy="54173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Ορθογώνιο: Στρογγύλεμα γωνιών 10">
              <a:extLst>
                <a:ext uri="{FF2B5EF4-FFF2-40B4-BE49-F238E27FC236}">
                  <a16:creationId xmlns:a16="http://schemas.microsoft.com/office/drawing/2014/main" id="{045F3055-B836-DF25-84B8-311F695F9E2D}"/>
                </a:ext>
              </a:extLst>
            </p:cNvPr>
            <p:cNvSpPr/>
            <p:nvPr/>
          </p:nvSpPr>
          <p:spPr>
            <a:xfrm>
              <a:off x="1685315" y="8631466"/>
              <a:ext cx="1017749" cy="54173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34B30039-19D2-2B0E-045B-74E92E02D3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6816" y="3524734"/>
            <a:ext cx="8329538" cy="182292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0FEE6FB-1BE7-8BB6-8612-8261727FA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2089" y="3500830"/>
            <a:ext cx="8329538" cy="182292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82851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BF094AFB-D673-C8BB-A628-4238AAD593B0}"/>
              </a:ext>
            </a:extLst>
          </p:cNvPr>
          <p:cNvGrpSpPr/>
          <p:nvPr/>
        </p:nvGrpSpPr>
        <p:grpSpPr>
          <a:xfrm>
            <a:off x="2539501" y="503103"/>
            <a:ext cx="13133636" cy="707886"/>
            <a:chOff x="2539501" y="421215"/>
            <a:chExt cx="11217444" cy="7078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094177" y="421215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 Κύκλος Ζωής ενός Έργου</a:t>
              </a:r>
            </a:p>
          </p:txBody>
        </p:sp>
        <p:grpSp>
          <p:nvGrpSpPr>
            <p:cNvPr id="2" name="Google Shape;613;p37">
              <a:extLst>
                <a:ext uri="{FF2B5EF4-FFF2-40B4-BE49-F238E27FC236}">
                  <a16:creationId xmlns:a16="http://schemas.microsoft.com/office/drawing/2014/main" id="{AEFA7160-6209-2F15-B306-8774140496BE}"/>
                </a:ext>
              </a:extLst>
            </p:cNvPr>
            <p:cNvGrpSpPr/>
            <p:nvPr/>
          </p:nvGrpSpPr>
          <p:grpSpPr>
            <a:xfrm>
              <a:off x="2539501" y="508148"/>
              <a:ext cx="501969" cy="479429"/>
              <a:chOff x="2594050" y="1631825"/>
              <a:chExt cx="439625" cy="439625"/>
            </a:xfrm>
          </p:grpSpPr>
          <p:sp>
            <p:nvSpPr>
              <p:cNvPr id="3" name="Google Shape;614;p37">
                <a:extLst>
                  <a:ext uri="{FF2B5EF4-FFF2-40B4-BE49-F238E27FC236}">
                    <a16:creationId xmlns:a16="http://schemas.microsoft.com/office/drawing/2014/main" id="{8CCAF718-2D27-BD96-7CB1-4916647AFB6A}"/>
                  </a:ext>
                </a:extLst>
              </p:cNvPr>
              <p:cNvSpPr/>
              <p:nvPr/>
            </p:nvSpPr>
            <p:spPr>
              <a:xfrm>
                <a:off x="2594050" y="1883300"/>
                <a:ext cx="188175" cy="188150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7526" fill="none" extrusionOk="0">
                    <a:moveTo>
                      <a:pt x="5992" y="0"/>
                    </a:moveTo>
                    <a:lnTo>
                      <a:pt x="537" y="6430"/>
                    </a:lnTo>
                    <a:lnTo>
                      <a:pt x="1" y="7526"/>
                    </a:lnTo>
                    <a:lnTo>
                      <a:pt x="1097" y="6990"/>
                    </a:lnTo>
                    <a:lnTo>
                      <a:pt x="7526" y="1534"/>
                    </a:lnTo>
                    <a:lnTo>
                      <a:pt x="5992" y="0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5" name="Google Shape;615;p37">
                <a:extLst>
                  <a:ext uri="{FF2B5EF4-FFF2-40B4-BE49-F238E27FC236}">
                    <a16:creationId xmlns:a16="http://schemas.microsoft.com/office/drawing/2014/main" id="{2FF1F15F-B687-376D-D291-8E0203EF4FCC}"/>
                  </a:ext>
                </a:extLst>
              </p:cNvPr>
              <p:cNvSpPr/>
              <p:nvPr/>
            </p:nvSpPr>
            <p:spPr>
              <a:xfrm>
                <a:off x="2857700" y="1631825"/>
                <a:ext cx="175975" cy="1760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040" fill="none" extrusionOk="0">
                    <a:moveTo>
                      <a:pt x="268" y="2704"/>
                    </a:moveTo>
                    <a:lnTo>
                      <a:pt x="4336" y="6771"/>
                    </a:lnTo>
                    <a:lnTo>
                      <a:pt x="4336" y="6771"/>
                    </a:lnTo>
                    <a:lnTo>
                      <a:pt x="4336" y="6771"/>
                    </a:lnTo>
                    <a:lnTo>
                      <a:pt x="4652" y="6917"/>
                    </a:lnTo>
                    <a:lnTo>
                      <a:pt x="4993" y="7015"/>
                    </a:lnTo>
                    <a:lnTo>
                      <a:pt x="5310" y="7039"/>
                    </a:lnTo>
                    <a:lnTo>
                      <a:pt x="5651" y="7039"/>
                    </a:lnTo>
                    <a:lnTo>
                      <a:pt x="5992" y="6966"/>
                    </a:lnTo>
                    <a:lnTo>
                      <a:pt x="6308" y="6844"/>
                    </a:lnTo>
                    <a:lnTo>
                      <a:pt x="6454" y="6747"/>
                    </a:lnTo>
                    <a:lnTo>
                      <a:pt x="6601" y="6674"/>
                    </a:lnTo>
                    <a:lnTo>
                      <a:pt x="6747" y="6552"/>
                    </a:lnTo>
                    <a:lnTo>
                      <a:pt x="6893" y="6430"/>
                    </a:lnTo>
                    <a:lnTo>
                      <a:pt x="6893" y="6430"/>
                    </a:lnTo>
                    <a:lnTo>
                      <a:pt x="6942" y="6357"/>
                    </a:lnTo>
                    <a:lnTo>
                      <a:pt x="7015" y="6260"/>
                    </a:lnTo>
                    <a:lnTo>
                      <a:pt x="7039" y="6138"/>
                    </a:lnTo>
                    <a:lnTo>
                      <a:pt x="7039" y="6041"/>
                    </a:lnTo>
                    <a:lnTo>
                      <a:pt x="7039" y="6041"/>
                    </a:lnTo>
                    <a:lnTo>
                      <a:pt x="7039" y="5943"/>
                    </a:lnTo>
                    <a:lnTo>
                      <a:pt x="7015" y="5846"/>
                    </a:lnTo>
                    <a:lnTo>
                      <a:pt x="6942" y="5748"/>
                    </a:lnTo>
                    <a:lnTo>
                      <a:pt x="6893" y="5651"/>
                    </a:lnTo>
                    <a:lnTo>
                      <a:pt x="1389" y="147"/>
                    </a:lnTo>
                    <a:lnTo>
                      <a:pt x="1389" y="147"/>
                    </a:lnTo>
                    <a:lnTo>
                      <a:pt x="1291" y="98"/>
                    </a:lnTo>
                    <a:lnTo>
                      <a:pt x="1194" y="25"/>
                    </a:lnTo>
                    <a:lnTo>
                      <a:pt x="1096" y="0"/>
                    </a:lnTo>
                    <a:lnTo>
                      <a:pt x="999" y="0"/>
                    </a:lnTo>
                    <a:lnTo>
                      <a:pt x="999" y="0"/>
                    </a:lnTo>
                    <a:lnTo>
                      <a:pt x="902" y="0"/>
                    </a:lnTo>
                    <a:lnTo>
                      <a:pt x="780" y="25"/>
                    </a:lnTo>
                    <a:lnTo>
                      <a:pt x="682" y="98"/>
                    </a:lnTo>
                    <a:lnTo>
                      <a:pt x="609" y="147"/>
                    </a:lnTo>
                    <a:lnTo>
                      <a:pt x="609" y="147"/>
                    </a:lnTo>
                    <a:lnTo>
                      <a:pt x="487" y="293"/>
                    </a:lnTo>
                    <a:lnTo>
                      <a:pt x="366" y="439"/>
                    </a:lnTo>
                    <a:lnTo>
                      <a:pt x="293" y="585"/>
                    </a:lnTo>
                    <a:lnTo>
                      <a:pt x="195" y="731"/>
                    </a:lnTo>
                    <a:lnTo>
                      <a:pt x="73" y="1048"/>
                    </a:lnTo>
                    <a:lnTo>
                      <a:pt x="0" y="1389"/>
                    </a:lnTo>
                    <a:lnTo>
                      <a:pt x="0" y="1730"/>
                    </a:lnTo>
                    <a:lnTo>
                      <a:pt x="25" y="2046"/>
                    </a:lnTo>
                    <a:lnTo>
                      <a:pt x="122" y="2387"/>
                    </a:lnTo>
                    <a:lnTo>
                      <a:pt x="268" y="2704"/>
                    </a:lnTo>
                    <a:lnTo>
                      <a:pt x="268" y="2704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6" name="Google Shape;616;p37">
                <a:extLst>
                  <a:ext uri="{FF2B5EF4-FFF2-40B4-BE49-F238E27FC236}">
                    <a16:creationId xmlns:a16="http://schemas.microsoft.com/office/drawing/2014/main" id="{E0AD9602-B120-9DFE-33AA-00045D37D73E}"/>
                  </a:ext>
                </a:extLst>
              </p:cNvPr>
              <p:cNvSpPr/>
              <p:nvPr/>
            </p:nvSpPr>
            <p:spPr>
              <a:xfrm>
                <a:off x="2662850" y="1699400"/>
                <a:ext cx="303250" cy="303250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12130" fill="none" extrusionOk="0">
                    <a:moveTo>
                      <a:pt x="8038" y="1"/>
                    </a:moveTo>
                    <a:lnTo>
                      <a:pt x="4872" y="3191"/>
                    </a:lnTo>
                    <a:lnTo>
                      <a:pt x="4872" y="3191"/>
                    </a:lnTo>
                    <a:lnTo>
                      <a:pt x="4628" y="3094"/>
                    </a:lnTo>
                    <a:lnTo>
                      <a:pt x="4385" y="2997"/>
                    </a:lnTo>
                    <a:lnTo>
                      <a:pt x="4092" y="2899"/>
                    </a:lnTo>
                    <a:lnTo>
                      <a:pt x="3800" y="2850"/>
                    </a:lnTo>
                    <a:lnTo>
                      <a:pt x="3484" y="2777"/>
                    </a:lnTo>
                    <a:lnTo>
                      <a:pt x="3167" y="2729"/>
                    </a:lnTo>
                    <a:lnTo>
                      <a:pt x="2850" y="2704"/>
                    </a:lnTo>
                    <a:lnTo>
                      <a:pt x="2534" y="2704"/>
                    </a:lnTo>
                    <a:lnTo>
                      <a:pt x="2534" y="2704"/>
                    </a:lnTo>
                    <a:lnTo>
                      <a:pt x="2241" y="2704"/>
                    </a:lnTo>
                    <a:lnTo>
                      <a:pt x="1949" y="2729"/>
                    </a:lnTo>
                    <a:lnTo>
                      <a:pt x="1633" y="2777"/>
                    </a:lnTo>
                    <a:lnTo>
                      <a:pt x="1316" y="2850"/>
                    </a:lnTo>
                    <a:lnTo>
                      <a:pt x="999" y="2972"/>
                    </a:lnTo>
                    <a:lnTo>
                      <a:pt x="707" y="3094"/>
                    </a:lnTo>
                    <a:lnTo>
                      <a:pt x="415" y="3289"/>
                    </a:lnTo>
                    <a:lnTo>
                      <a:pt x="147" y="3508"/>
                    </a:lnTo>
                    <a:lnTo>
                      <a:pt x="147" y="3508"/>
                    </a:lnTo>
                    <a:lnTo>
                      <a:pt x="74" y="3581"/>
                    </a:lnTo>
                    <a:lnTo>
                      <a:pt x="25" y="3678"/>
                    </a:lnTo>
                    <a:lnTo>
                      <a:pt x="1" y="3776"/>
                    </a:lnTo>
                    <a:lnTo>
                      <a:pt x="1" y="3898"/>
                    </a:lnTo>
                    <a:lnTo>
                      <a:pt x="1" y="3898"/>
                    </a:lnTo>
                    <a:lnTo>
                      <a:pt x="1" y="3995"/>
                    </a:lnTo>
                    <a:lnTo>
                      <a:pt x="25" y="4093"/>
                    </a:lnTo>
                    <a:lnTo>
                      <a:pt x="74" y="4190"/>
                    </a:lnTo>
                    <a:lnTo>
                      <a:pt x="147" y="4287"/>
                    </a:lnTo>
                    <a:lnTo>
                      <a:pt x="7843" y="11984"/>
                    </a:lnTo>
                    <a:lnTo>
                      <a:pt x="7843" y="11984"/>
                    </a:lnTo>
                    <a:lnTo>
                      <a:pt x="7941" y="12057"/>
                    </a:lnTo>
                    <a:lnTo>
                      <a:pt x="8038" y="12105"/>
                    </a:lnTo>
                    <a:lnTo>
                      <a:pt x="8135" y="12130"/>
                    </a:lnTo>
                    <a:lnTo>
                      <a:pt x="8233" y="12130"/>
                    </a:lnTo>
                    <a:lnTo>
                      <a:pt x="8233" y="12130"/>
                    </a:lnTo>
                    <a:lnTo>
                      <a:pt x="8355" y="12130"/>
                    </a:lnTo>
                    <a:lnTo>
                      <a:pt x="8452" y="12105"/>
                    </a:lnTo>
                    <a:lnTo>
                      <a:pt x="8549" y="12057"/>
                    </a:lnTo>
                    <a:lnTo>
                      <a:pt x="8622" y="11984"/>
                    </a:lnTo>
                    <a:lnTo>
                      <a:pt x="8622" y="11984"/>
                    </a:lnTo>
                    <a:lnTo>
                      <a:pt x="8842" y="11716"/>
                    </a:lnTo>
                    <a:lnTo>
                      <a:pt x="9036" y="11423"/>
                    </a:lnTo>
                    <a:lnTo>
                      <a:pt x="9158" y="11131"/>
                    </a:lnTo>
                    <a:lnTo>
                      <a:pt x="9280" y="10814"/>
                    </a:lnTo>
                    <a:lnTo>
                      <a:pt x="9353" y="10498"/>
                    </a:lnTo>
                    <a:lnTo>
                      <a:pt x="9402" y="10181"/>
                    </a:lnTo>
                    <a:lnTo>
                      <a:pt x="9426" y="9889"/>
                    </a:lnTo>
                    <a:lnTo>
                      <a:pt x="9426" y="9597"/>
                    </a:lnTo>
                    <a:lnTo>
                      <a:pt x="9426" y="9597"/>
                    </a:lnTo>
                    <a:lnTo>
                      <a:pt x="9426" y="9280"/>
                    </a:lnTo>
                    <a:lnTo>
                      <a:pt x="9402" y="8964"/>
                    </a:lnTo>
                    <a:lnTo>
                      <a:pt x="9353" y="8647"/>
                    </a:lnTo>
                    <a:lnTo>
                      <a:pt x="9280" y="8330"/>
                    </a:lnTo>
                    <a:lnTo>
                      <a:pt x="9231" y="8038"/>
                    </a:lnTo>
                    <a:lnTo>
                      <a:pt x="9134" y="7746"/>
                    </a:lnTo>
                    <a:lnTo>
                      <a:pt x="9036" y="7502"/>
                    </a:lnTo>
                    <a:lnTo>
                      <a:pt x="8939" y="7259"/>
                    </a:lnTo>
                    <a:lnTo>
                      <a:pt x="12130" y="409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4" name="Google Shape;617;p37">
                <a:extLst>
                  <a:ext uri="{FF2B5EF4-FFF2-40B4-BE49-F238E27FC236}">
                    <a16:creationId xmlns:a16="http://schemas.microsoft.com/office/drawing/2014/main" id="{1A6FAD94-AB50-B1FB-FD47-59E019DAD0F9}"/>
                  </a:ext>
                </a:extLst>
              </p:cNvPr>
              <p:cNvSpPr/>
              <p:nvPr/>
            </p:nvSpPr>
            <p:spPr>
              <a:xfrm>
                <a:off x="2801675" y="1740825"/>
                <a:ext cx="4995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998" fill="none" extrusionOk="0">
                    <a:moveTo>
                      <a:pt x="1" y="1997"/>
                    </a:moveTo>
                    <a:lnTo>
                      <a:pt x="1998" y="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pic>
        <p:nvPicPr>
          <p:cNvPr id="21" name="Εικόνα 20">
            <a:hlinkClick r:id="rId2" action="ppaction://hlinksldjump"/>
            <a:extLst>
              <a:ext uri="{FF2B5EF4-FFF2-40B4-BE49-F238E27FC236}">
                <a16:creationId xmlns:a16="http://schemas.microsoft.com/office/drawing/2014/main" id="{F1FD6514-FE48-A5B6-6923-84B164D8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19" name="Ελεύθερη σχεδίαση: Σχήμα 18">
            <a:extLst>
              <a:ext uri="{FF2B5EF4-FFF2-40B4-BE49-F238E27FC236}">
                <a16:creationId xmlns:a16="http://schemas.microsoft.com/office/drawing/2014/main" id="{A0DB1599-57C7-FE1F-46DD-AA76DA93D2EB}"/>
              </a:ext>
            </a:extLst>
          </p:cNvPr>
          <p:cNvSpPr>
            <a:spLocks noChangeAspect="1"/>
          </p:cNvSpPr>
          <p:nvPr/>
        </p:nvSpPr>
        <p:spPr>
          <a:xfrm>
            <a:off x="8819356" y="2485579"/>
            <a:ext cx="2079029" cy="1337946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>
            <a:solidFill>
              <a:srgbClr val="FFCC00"/>
            </a:solidFill>
          </a:ln>
          <a:effectLst>
            <a:glow rad="889000">
              <a:schemeClr val="bg1">
                <a:alpha val="17000"/>
              </a:schemeClr>
            </a:glow>
            <a:softEdge rad="127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kern="1200" dirty="0"/>
              <a:t>ΑΙΤΗΜΑ ΧΡΗΜΑΤΟΔΟΤΗΣΗΣ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kern="1200" dirty="0"/>
              <a:t>Τεχνικό Δελτίο Έργου</a:t>
            </a:r>
          </a:p>
        </p:txBody>
      </p:sp>
      <p:sp>
        <p:nvSpPr>
          <p:cNvPr id="54" name="Ελεύθερη σχεδίαση: Σχήμα 53">
            <a:extLst>
              <a:ext uri="{FF2B5EF4-FFF2-40B4-BE49-F238E27FC236}">
                <a16:creationId xmlns:a16="http://schemas.microsoft.com/office/drawing/2014/main" id="{823B493D-9B4E-CB74-5550-ABA529B6826D}"/>
              </a:ext>
            </a:extLst>
          </p:cNvPr>
          <p:cNvSpPr>
            <a:spLocks noChangeAspect="1"/>
          </p:cNvSpPr>
          <p:nvPr/>
        </p:nvSpPr>
        <p:spPr>
          <a:xfrm>
            <a:off x="10391557" y="3574543"/>
            <a:ext cx="2079029" cy="1337946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>
            <a:solidFill>
              <a:srgbClr val="00B0F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1600" b="1" dirty="0"/>
              <a:t>ΩΡΙΜΑΝΣΗ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1600" dirty="0"/>
              <a:t>Δελτίο Ωρίμανσης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1600" b="1" dirty="0">
                <a:solidFill>
                  <a:srgbClr val="FFCC00"/>
                </a:solidFill>
              </a:rPr>
              <a:t>(επαναλαμβανόμενο)</a:t>
            </a:r>
          </a:p>
        </p:txBody>
      </p:sp>
      <p:sp>
        <p:nvSpPr>
          <p:cNvPr id="76" name="Ελεύθερη σχεδίαση: Σχήμα 75">
            <a:extLst>
              <a:ext uri="{FF2B5EF4-FFF2-40B4-BE49-F238E27FC236}">
                <a16:creationId xmlns:a16="http://schemas.microsoft.com/office/drawing/2014/main" id="{FBD157EE-CE56-726E-00D7-CF34E3151E70}"/>
              </a:ext>
            </a:extLst>
          </p:cNvPr>
          <p:cNvSpPr>
            <a:spLocks noChangeAspect="1"/>
          </p:cNvSpPr>
          <p:nvPr/>
        </p:nvSpPr>
        <p:spPr>
          <a:xfrm>
            <a:off x="11911610" y="4796049"/>
            <a:ext cx="2079029" cy="1337946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kern="1200" dirty="0"/>
              <a:t>ΕΝΤΑΞΗ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kern="1200" dirty="0"/>
              <a:t>Απόφαση Ένταξης ΟΠΣ</a:t>
            </a:r>
          </a:p>
        </p:txBody>
      </p:sp>
      <p:sp>
        <p:nvSpPr>
          <p:cNvPr id="80" name="Ελεύθερη σχεδίαση: Σχήμα 79">
            <a:extLst>
              <a:ext uri="{FF2B5EF4-FFF2-40B4-BE49-F238E27FC236}">
                <a16:creationId xmlns:a16="http://schemas.microsoft.com/office/drawing/2014/main" id="{A0BF120A-C032-B34C-14DE-EB17BB160DA1}"/>
              </a:ext>
            </a:extLst>
          </p:cNvPr>
          <p:cNvSpPr>
            <a:spLocks noChangeAspect="1"/>
          </p:cNvSpPr>
          <p:nvPr/>
        </p:nvSpPr>
        <p:spPr>
          <a:xfrm>
            <a:off x="13389930" y="5909363"/>
            <a:ext cx="2079029" cy="1337946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>
            <a:solidFill>
              <a:srgbClr val="00B0F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1600" b="1" dirty="0"/>
              <a:t>ΩΡΙΜΑΝΣΗ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1600" dirty="0"/>
              <a:t>Δελτίο Ωρίμανσης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1600" b="1" dirty="0">
                <a:solidFill>
                  <a:srgbClr val="FFCC00"/>
                </a:solidFill>
              </a:rPr>
              <a:t>(επαναλαμβανόμενο)</a:t>
            </a:r>
          </a:p>
        </p:txBody>
      </p:sp>
      <p:sp>
        <p:nvSpPr>
          <p:cNvPr id="81" name="Ελεύθερη σχεδίαση: Σχήμα 80">
            <a:extLst>
              <a:ext uri="{FF2B5EF4-FFF2-40B4-BE49-F238E27FC236}">
                <a16:creationId xmlns:a16="http://schemas.microsoft.com/office/drawing/2014/main" id="{EBCD7402-D592-8215-EA5A-5205C01031BA}"/>
              </a:ext>
            </a:extLst>
          </p:cNvPr>
          <p:cNvSpPr>
            <a:spLocks noChangeAspect="1"/>
          </p:cNvSpPr>
          <p:nvPr/>
        </p:nvSpPr>
        <p:spPr>
          <a:xfrm>
            <a:off x="12002869" y="7169283"/>
            <a:ext cx="2079029" cy="1337946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kern="1200" dirty="0"/>
              <a:t>ΔΙΑΓΩΝΙΣΜΟΣ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kern="1200" dirty="0"/>
              <a:t>Έλεγχος Νομιμότητας Δημόσιων Συμβάσεων</a:t>
            </a:r>
          </a:p>
        </p:txBody>
      </p:sp>
      <p:sp>
        <p:nvSpPr>
          <p:cNvPr id="83" name="Ελεύθερη σχεδίαση: Σχήμα 82">
            <a:extLst>
              <a:ext uri="{FF2B5EF4-FFF2-40B4-BE49-F238E27FC236}">
                <a16:creationId xmlns:a16="http://schemas.microsoft.com/office/drawing/2014/main" id="{6B296962-1BAF-6B87-801C-8FBAD133AB1C}"/>
              </a:ext>
            </a:extLst>
          </p:cNvPr>
          <p:cNvSpPr>
            <a:spLocks noChangeAspect="1"/>
          </p:cNvSpPr>
          <p:nvPr/>
        </p:nvSpPr>
        <p:spPr>
          <a:xfrm>
            <a:off x="10391557" y="8315396"/>
            <a:ext cx="2079029" cy="1337946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kern="1200" dirty="0"/>
              <a:t>ΣΥΜΒΑΣΗ ή ΑΥΙΜ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kern="1200" dirty="0"/>
              <a:t>Τεχνικό Δελτίο Σύμβασης</a:t>
            </a:r>
          </a:p>
        </p:txBody>
      </p:sp>
      <p:sp>
        <p:nvSpPr>
          <p:cNvPr id="86" name="Ελεύθερη σχεδίαση: Σχήμα 85">
            <a:extLst>
              <a:ext uri="{FF2B5EF4-FFF2-40B4-BE49-F238E27FC236}">
                <a16:creationId xmlns:a16="http://schemas.microsoft.com/office/drawing/2014/main" id="{75F7ED78-AB8D-C21E-E670-62519C68D674}"/>
              </a:ext>
            </a:extLst>
          </p:cNvPr>
          <p:cNvSpPr>
            <a:spLocks noChangeAspect="1"/>
          </p:cNvSpPr>
          <p:nvPr/>
        </p:nvSpPr>
        <p:spPr>
          <a:xfrm>
            <a:off x="8865851" y="9525678"/>
            <a:ext cx="2079029" cy="1337946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>
            <a:solidFill>
              <a:srgbClr val="00B0F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kern="1200" dirty="0"/>
              <a:t>Δελτίο Επίτευξης ΟΡΟΣΗΜΩΝ &amp; ΣΤΟΧΩΝ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dirty="0">
                <a:solidFill>
                  <a:srgbClr val="FFCC00"/>
                </a:solidFill>
              </a:rPr>
              <a:t>(επαναλαμβανόμενο)</a:t>
            </a:r>
            <a:endParaRPr lang="el-GR" sz="1600" b="1" kern="1200" dirty="0"/>
          </a:p>
        </p:txBody>
      </p:sp>
      <p:sp>
        <p:nvSpPr>
          <p:cNvPr id="84" name="Ελεύθερη σχεδίαση: Σχήμα 83">
            <a:extLst>
              <a:ext uri="{FF2B5EF4-FFF2-40B4-BE49-F238E27FC236}">
                <a16:creationId xmlns:a16="http://schemas.microsoft.com/office/drawing/2014/main" id="{1B225DEC-093D-8AE1-534B-4BD7C3B663AD}"/>
              </a:ext>
            </a:extLst>
          </p:cNvPr>
          <p:cNvSpPr>
            <a:spLocks noChangeAspect="1"/>
          </p:cNvSpPr>
          <p:nvPr/>
        </p:nvSpPr>
        <p:spPr>
          <a:xfrm>
            <a:off x="7439562" y="8315396"/>
            <a:ext cx="2079029" cy="1337946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1600" b="1" dirty="0"/>
              <a:t>ΥΛΟΠΟΙΗΣΗ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1600" dirty="0"/>
              <a:t>Δελτίο Παρακολούθησης</a:t>
            </a:r>
          </a:p>
        </p:txBody>
      </p:sp>
      <p:sp>
        <p:nvSpPr>
          <p:cNvPr id="88" name="Ελεύθερη σχεδίαση: Σχήμα 87">
            <a:extLst>
              <a:ext uri="{FF2B5EF4-FFF2-40B4-BE49-F238E27FC236}">
                <a16:creationId xmlns:a16="http://schemas.microsoft.com/office/drawing/2014/main" id="{9ADA72AF-74F9-030B-5528-C480B713EFEC}"/>
              </a:ext>
            </a:extLst>
          </p:cNvPr>
          <p:cNvSpPr>
            <a:spLocks noChangeAspect="1"/>
          </p:cNvSpPr>
          <p:nvPr/>
        </p:nvSpPr>
        <p:spPr>
          <a:xfrm>
            <a:off x="5828250" y="7142774"/>
            <a:ext cx="2079029" cy="1337946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>
            <a:solidFill>
              <a:srgbClr val="00B0F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kern="1200" dirty="0"/>
              <a:t>Δελτίο Επίτευξης </a:t>
            </a:r>
            <a:endParaRPr lang="en-US" sz="1600" b="1" kern="1200" dirty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/>
              <a:t>BIANNUAL</a:t>
            </a:r>
            <a:endParaRPr lang="el-GR" sz="1600" b="1" kern="1200" dirty="0"/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1600" b="1" dirty="0">
                <a:solidFill>
                  <a:srgbClr val="FFCC00"/>
                </a:solidFill>
              </a:rPr>
              <a:t>(επαναλαμβανόμενο)</a:t>
            </a:r>
          </a:p>
        </p:txBody>
      </p:sp>
      <p:sp>
        <p:nvSpPr>
          <p:cNvPr id="90" name="Ελεύθερη σχεδίαση: Σχήμα 89">
            <a:extLst>
              <a:ext uri="{FF2B5EF4-FFF2-40B4-BE49-F238E27FC236}">
                <a16:creationId xmlns:a16="http://schemas.microsoft.com/office/drawing/2014/main" id="{CC3E26CD-1991-914D-7CA6-8120685C6D8C}"/>
              </a:ext>
            </a:extLst>
          </p:cNvPr>
          <p:cNvSpPr>
            <a:spLocks noChangeAspect="1"/>
          </p:cNvSpPr>
          <p:nvPr/>
        </p:nvSpPr>
        <p:spPr>
          <a:xfrm>
            <a:off x="4441190" y="5909363"/>
            <a:ext cx="2079029" cy="1337946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>
            <a:solidFill>
              <a:srgbClr val="00B0F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kern="1200" dirty="0"/>
              <a:t>Δελτίο Επίτευξης </a:t>
            </a:r>
            <a:endParaRPr lang="en-US" sz="1600" b="1" kern="1200" dirty="0"/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dirty="0"/>
              <a:t>ΚΟΙΝΩΝ ΔΕΙΚΤΩΝ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1600" b="1" dirty="0">
                <a:solidFill>
                  <a:srgbClr val="FFCC00"/>
                </a:solidFill>
              </a:rPr>
              <a:t>(επαναλαμβανόμενο)</a:t>
            </a:r>
          </a:p>
        </p:txBody>
      </p:sp>
      <p:sp>
        <p:nvSpPr>
          <p:cNvPr id="93" name="Ελεύθερη σχεδίαση: Σχήμα 92">
            <a:extLst>
              <a:ext uri="{FF2B5EF4-FFF2-40B4-BE49-F238E27FC236}">
                <a16:creationId xmlns:a16="http://schemas.microsoft.com/office/drawing/2014/main" id="{CB375C1B-6189-C2EE-140D-022411E334AA}"/>
              </a:ext>
            </a:extLst>
          </p:cNvPr>
          <p:cNvSpPr>
            <a:spLocks noChangeAspect="1"/>
          </p:cNvSpPr>
          <p:nvPr/>
        </p:nvSpPr>
        <p:spPr>
          <a:xfrm>
            <a:off x="5925963" y="4798046"/>
            <a:ext cx="2079029" cy="1337946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kern="1200" dirty="0"/>
              <a:t>ΤΡΟΠΟΠΟΙΗΣΕΙΣ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kern="1200" dirty="0"/>
              <a:t>ΤΔΕ, ΤΔΣ</a:t>
            </a:r>
          </a:p>
        </p:txBody>
      </p:sp>
      <p:sp>
        <p:nvSpPr>
          <p:cNvPr id="94" name="Ελεύθερη σχεδίαση: Σχήμα 93">
            <a:extLst>
              <a:ext uri="{FF2B5EF4-FFF2-40B4-BE49-F238E27FC236}">
                <a16:creationId xmlns:a16="http://schemas.microsoft.com/office/drawing/2014/main" id="{B3C45F0D-B3BE-D819-2D9E-46DD458D1940}"/>
              </a:ext>
            </a:extLst>
          </p:cNvPr>
          <p:cNvSpPr>
            <a:spLocks noChangeAspect="1"/>
          </p:cNvSpPr>
          <p:nvPr/>
        </p:nvSpPr>
        <p:spPr>
          <a:xfrm>
            <a:off x="7162799" y="3585481"/>
            <a:ext cx="2079029" cy="1339200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ln w="57150"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dirty="0"/>
              <a:t>ΟΛΟΚΛΗΡΩΣΗ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kern="1200" dirty="0"/>
              <a:t>Απόφαση Ολοκλήρωσης ΟΠΣ</a:t>
            </a:r>
          </a:p>
        </p:txBody>
      </p:sp>
      <p:sp>
        <p:nvSpPr>
          <p:cNvPr id="7" name="Ελεύθερη σχεδίαση: Σχήμα 6">
            <a:extLst>
              <a:ext uri="{FF2B5EF4-FFF2-40B4-BE49-F238E27FC236}">
                <a16:creationId xmlns:a16="http://schemas.microsoft.com/office/drawing/2014/main" id="{F104C72B-31FF-9729-068A-1FBCFAFE0293}"/>
              </a:ext>
            </a:extLst>
          </p:cNvPr>
          <p:cNvSpPr>
            <a:spLocks noChangeAspect="1"/>
          </p:cNvSpPr>
          <p:nvPr/>
        </p:nvSpPr>
        <p:spPr>
          <a:xfrm>
            <a:off x="16326033" y="3901194"/>
            <a:ext cx="1918725" cy="1127320"/>
          </a:xfrm>
          <a:custGeom>
            <a:avLst/>
            <a:gdLst>
              <a:gd name="connsiteX0" fmla="*/ 0 w 2422658"/>
              <a:gd name="connsiteY0" fmla="*/ 145359 h 1453594"/>
              <a:gd name="connsiteX1" fmla="*/ 145359 w 2422658"/>
              <a:gd name="connsiteY1" fmla="*/ 0 h 1453594"/>
              <a:gd name="connsiteX2" fmla="*/ 2277299 w 2422658"/>
              <a:gd name="connsiteY2" fmla="*/ 0 h 1453594"/>
              <a:gd name="connsiteX3" fmla="*/ 2422658 w 2422658"/>
              <a:gd name="connsiteY3" fmla="*/ 145359 h 1453594"/>
              <a:gd name="connsiteX4" fmla="*/ 2422658 w 2422658"/>
              <a:gd name="connsiteY4" fmla="*/ 1308235 h 1453594"/>
              <a:gd name="connsiteX5" fmla="*/ 2277299 w 2422658"/>
              <a:gd name="connsiteY5" fmla="*/ 1453594 h 1453594"/>
              <a:gd name="connsiteX6" fmla="*/ 145359 w 2422658"/>
              <a:gd name="connsiteY6" fmla="*/ 1453594 h 1453594"/>
              <a:gd name="connsiteX7" fmla="*/ 0 w 2422658"/>
              <a:gd name="connsiteY7" fmla="*/ 1308235 h 1453594"/>
              <a:gd name="connsiteX8" fmla="*/ 0 w 2422658"/>
              <a:gd name="connsiteY8" fmla="*/ 145359 h 145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2658" h="1453594">
                <a:moveTo>
                  <a:pt x="0" y="145359"/>
                </a:moveTo>
                <a:cubicBezTo>
                  <a:pt x="0" y="65079"/>
                  <a:pt x="65079" y="0"/>
                  <a:pt x="145359" y="0"/>
                </a:cubicBezTo>
                <a:lnTo>
                  <a:pt x="2277299" y="0"/>
                </a:lnTo>
                <a:cubicBezTo>
                  <a:pt x="2357579" y="0"/>
                  <a:pt x="2422658" y="65079"/>
                  <a:pt x="2422658" y="145359"/>
                </a:cubicBezTo>
                <a:lnTo>
                  <a:pt x="2422658" y="1308235"/>
                </a:lnTo>
                <a:cubicBezTo>
                  <a:pt x="2422658" y="1388515"/>
                  <a:pt x="2357579" y="1453594"/>
                  <a:pt x="2277299" y="1453594"/>
                </a:cubicBezTo>
                <a:lnTo>
                  <a:pt x="145359" y="1453594"/>
                </a:lnTo>
                <a:cubicBezTo>
                  <a:pt x="65079" y="1453594"/>
                  <a:pt x="0" y="1388515"/>
                  <a:pt x="0" y="1308235"/>
                </a:cubicBezTo>
                <a:lnTo>
                  <a:pt x="0" y="14535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534" tIns="103534" rIns="103534" bIns="103534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b="1" kern="1200" dirty="0">
                <a:solidFill>
                  <a:schemeClr val="tx1"/>
                </a:solidFill>
              </a:rPr>
              <a:t>ΕΝΤΑΞΗ 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1600" kern="1200" dirty="0">
                <a:solidFill>
                  <a:schemeClr val="tx1"/>
                </a:solidFill>
              </a:rPr>
              <a:t>Απόφαση Ένταξης ΠΔΕ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A616DA05-FF25-3875-383B-BF23B5D6A3F8}"/>
              </a:ext>
            </a:extLst>
          </p:cNvPr>
          <p:cNvGrpSpPr/>
          <p:nvPr/>
        </p:nvGrpSpPr>
        <p:grpSpPr>
          <a:xfrm>
            <a:off x="13988158" y="4745879"/>
            <a:ext cx="2231231" cy="448586"/>
            <a:chOff x="14034653" y="4745879"/>
            <a:chExt cx="2231231" cy="448586"/>
          </a:xfrm>
        </p:grpSpPr>
        <p:sp>
          <p:nvSpPr>
            <p:cNvPr id="77" name="Ορθογώνιο 76">
              <a:extLst>
                <a:ext uri="{FF2B5EF4-FFF2-40B4-BE49-F238E27FC236}">
                  <a16:creationId xmlns:a16="http://schemas.microsoft.com/office/drawing/2014/main" id="{85BF7C32-4A70-2D54-85C9-9BAA589DB06C}"/>
                </a:ext>
              </a:extLst>
            </p:cNvPr>
            <p:cNvSpPr/>
            <p:nvPr/>
          </p:nvSpPr>
          <p:spPr>
            <a:xfrm>
              <a:off x="14710212" y="4745879"/>
              <a:ext cx="989238" cy="256385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pPr algn="ctr"/>
              <a:r>
                <a:rPr lang="el-GR" sz="1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Αυτοδίκαιο Αίτημα στο </a:t>
              </a:r>
              <a:r>
                <a:rPr lang="en-US" sz="1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e-PDE</a:t>
              </a:r>
              <a:endParaRPr lang="el-GR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8" name="Γωνιακή σύνδεση 48">
              <a:extLst>
                <a:ext uri="{FF2B5EF4-FFF2-40B4-BE49-F238E27FC236}">
                  <a16:creationId xmlns:a16="http://schemas.microsoft.com/office/drawing/2014/main" id="{A82B057C-6361-E240-C3AB-C9DB1877F937}"/>
                </a:ext>
              </a:extLst>
            </p:cNvPr>
            <p:cNvCxnSpPr>
              <a:cxnSpLocks/>
              <a:endCxn id="77" idx="1"/>
            </p:cNvCxnSpPr>
            <p:nvPr/>
          </p:nvCxnSpPr>
          <p:spPr>
            <a:xfrm flipV="1">
              <a:off x="14034653" y="4874072"/>
              <a:ext cx="675559" cy="32039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Γωνιακή σύνδεση 48">
              <a:extLst>
                <a:ext uri="{FF2B5EF4-FFF2-40B4-BE49-F238E27FC236}">
                  <a16:creationId xmlns:a16="http://schemas.microsoft.com/office/drawing/2014/main" id="{87CAAB51-0E45-8287-A990-215969D8A6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62661" y="4932414"/>
              <a:ext cx="703223" cy="16889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252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4" grpId="0" animBg="1"/>
      <p:bldP spid="76" grpId="0" animBg="1"/>
      <p:bldP spid="80" grpId="0" animBg="1"/>
      <p:bldP spid="81" grpId="0" animBg="1"/>
      <p:bldP spid="83" grpId="0" animBg="1"/>
      <p:bldP spid="86" grpId="0" animBg="1"/>
      <p:bldP spid="84" grpId="0" animBg="1"/>
      <p:bldP spid="88" grpId="0" animBg="1"/>
      <p:bldP spid="90" grpId="0" animBg="1"/>
      <p:bldP spid="93" grpId="0" animBg="1"/>
      <p:bldP spid="94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ΤΔΣ – Τμήμα Α. Ταυτότητα Σύμβασης</a:t>
              </a:r>
            </a:p>
            <a:p>
              <a:r>
                <a:rPr lang="el-GR" sz="32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Ημερομηνίες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C4B6AAE-869B-BF1B-8422-8183ED60D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728" y="2440278"/>
            <a:ext cx="15537443" cy="3448531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109991EF-02F1-4B8C-2EF9-D59651FF3CD9}"/>
              </a:ext>
            </a:extLst>
          </p:cNvPr>
          <p:cNvGrpSpPr/>
          <p:nvPr/>
        </p:nvGrpSpPr>
        <p:grpSpPr>
          <a:xfrm>
            <a:off x="3993863" y="6319101"/>
            <a:ext cx="4946932" cy="2570905"/>
            <a:chOff x="2791601" y="6606962"/>
            <a:chExt cx="4946932" cy="2570905"/>
          </a:xfrm>
        </p:grpSpPr>
        <p:sp>
          <p:nvSpPr>
            <p:cNvPr id="18" name="Ορθογώνιο: Στρογγύλεμα γωνιών 17">
              <a:extLst>
                <a:ext uri="{FF2B5EF4-FFF2-40B4-BE49-F238E27FC236}">
                  <a16:creationId xmlns:a16="http://schemas.microsoft.com/office/drawing/2014/main" id="{8B4475C6-E115-66CF-C6CD-C996FD75F075}"/>
                </a:ext>
              </a:extLst>
            </p:cNvPr>
            <p:cNvSpPr/>
            <p:nvPr/>
          </p:nvSpPr>
          <p:spPr>
            <a:xfrm>
              <a:off x="2791601" y="6606962"/>
              <a:ext cx="4946932" cy="742106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85000"/>
                <a:alpha val="90000"/>
              </a:schemeClr>
            </a:solidFill>
            <a:ln w="76200"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el-GR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Ημερομηνία Έναρξης Σύμβασης</a:t>
              </a:r>
              <a:endParaRPr lang="el-GR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Ορθογώνιο: Στρογγύλεμα γωνιών 19">
              <a:extLst>
                <a:ext uri="{FF2B5EF4-FFF2-40B4-BE49-F238E27FC236}">
                  <a16:creationId xmlns:a16="http://schemas.microsoft.com/office/drawing/2014/main" id="{66479167-848E-C03A-F100-5E9BF0B77DB7}"/>
                </a:ext>
              </a:extLst>
            </p:cNvPr>
            <p:cNvSpPr/>
            <p:nvPr/>
          </p:nvSpPr>
          <p:spPr>
            <a:xfrm>
              <a:off x="2791601" y="7366003"/>
              <a:ext cx="4946932" cy="1811864"/>
            </a:xfrm>
            <a:prstGeom prst="roundRect">
              <a:avLst>
                <a:gd name="adj" fmla="val 10000"/>
              </a:avLst>
            </a:prstGeom>
            <a:solidFill>
              <a:schemeClr val="bg1">
                <a:alpha val="90000"/>
              </a:schemeClr>
            </a:solidFill>
            <a:ln w="76200"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l-GR" sz="2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Η ημερομηνία υπογραφής της </a:t>
              </a:r>
              <a:r>
                <a:rPr lang="el-GR" sz="2400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Δημόσιας Σύμβασης | ΑΥΙΜ | </a:t>
              </a:r>
              <a:r>
                <a:rPr lang="el-GR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Απόφασης Αυτεπιστασίας</a:t>
              </a:r>
              <a:endParaRPr lang="el-GR" sz="24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5E9F5692-8DB5-354B-B825-370092290C45}"/>
              </a:ext>
            </a:extLst>
          </p:cNvPr>
          <p:cNvGrpSpPr/>
          <p:nvPr/>
        </p:nvGrpSpPr>
        <p:grpSpPr>
          <a:xfrm>
            <a:off x="9243196" y="6319101"/>
            <a:ext cx="4946932" cy="2570905"/>
            <a:chOff x="2791601" y="6606962"/>
            <a:chExt cx="4946932" cy="2570905"/>
          </a:xfrm>
        </p:grpSpPr>
        <p:sp>
          <p:nvSpPr>
            <p:cNvPr id="24" name="Ορθογώνιο: Στρογγύλεμα γωνιών 23">
              <a:extLst>
                <a:ext uri="{FF2B5EF4-FFF2-40B4-BE49-F238E27FC236}">
                  <a16:creationId xmlns:a16="http://schemas.microsoft.com/office/drawing/2014/main" id="{45E24DCD-73C0-F6DC-5D06-AF6AD9EB4ED5}"/>
                </a:ext>
              </a:extLst>
            </p:cNvPr>
            <p:cNvSpPr/>
            <p:nvPr/>
          </p:nvSpPr>
          <p:spPr>
            <a:xfrm>
              <a:off x="2791601" y="6606962"/>
              <a:ext cx="4946932" cy="742106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85000"/>
                <a:alpha val="90000"/>
              </a:schemeClr>
            </a:solidFill>
            <a:ln w="76200"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el-GR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Ημερομηνία Ανάληψης ΝοΔε</a:t>
              </a:r>
              <a:endParaRPr lang="el-GR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Ορθογώνιο: Στρογγύλεμα γωνιών 24">
              <a:extLst>
                <a:ext uri="{FF2B5EF4-FFF2-40B4-BE49-F238E27FC236}">
                  <a16:creationId xmlns:a16="http://schemas.microsoft.com/office/drawing/2014/main" id="{789ED736-68DA-6116-3BA4-DE8A3906C9D2}"/>
                </a:ext>
              </a:extLst>
            </p:cNvPr>
            <p:cNvSpPr/>
            <p:nvPr/>
          </p:nvSpPr>
          <p:spPr>
            <a:xfrm>
              <a:off x="2791601" y="7366003"/>
              <a:ext cx="4946932" cy="1811864"/>
            </a:xfrm>
            <a:prstGeom prst="roundRect">
              <a:avLst>
                <a:gd name="adj" fmla="val 10000"/>
              </a:avLst>
            </a:prstGeom>
            <a:solidFill>
              <a:schemeClr val="bg1">
                <a:alpha val="90000"/>
              </a:schemeClr>
            </a:solidFill>
            <a:ln w="76200"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l-GR" sz="2400" u="heavy" kern="1200" dirty="0"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Αποκλειστικά</a:t>
              </a:r>
              <a:r>
                <a:rPr lang="el-GR" sz="2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el-GR" sz="2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η ημερομηνία υπογραφής της </a:t>
              </a:r>
            </a:p>
            <a:p>
              <a:pPr algn="ctr">
                <a:lnSpc>
                  <a:spcPct val="120000"/>
                </a:lnSpc>
              </a:pPr>
              <a:r>
                <a:rPr lang="el-GR" sz="2400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Δημόσιας Σύμβασης</a:t>
              </a:r>
            </a:p>
            <a:p>
              <a:pPr algn="ctr">
                <a:lnSpc>
                  <a:spcPct val="120000"/>
                </a:lnSpc>
              </a:pPr>
              <a:r>
                <a:rPr lang="el-GR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(δεν συμπληρώνεται για</a:t>
              </a:r>
              <a:r>
                <a:rPr lang="el-GR" sz="2000" b="1" kern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ΑΥΙΜ κλπ)</a:t>
              </a:r>
              <a:endParaRPr lang="el-GR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9772396D-C7EB-3199-820F-CD56B086B407}"/>
              </a:ext>
            </a:extLst>
          </p:cNvPr>
          <p:cNvGrpSpPr/>
          <p:nvPr/>
        </p:nvGrpSpPr>
        <p:grpSpPr>
          <a:xfrm>
            <a:off x="14492529" y="6319100"/>
            <a:ext cx="4946932" cy="2570905"/>
            <a:chOff x="2791601" y="6606962"/>
            <a:chExt cx="4946932" cy="2570905"/>
          </a:xfrm>
        </p:grpSpPr>
        <p:sp>
          <p:nvSpPr>
            <p:cNvPr id="27" name="Ορθογώνιο: Στρογγύλεμα γωνιών 26">
              <a:extLst>
                <a:ext uri="{FF2B5EF4-FFF2-40B4-BE49-F238E27FC236}">
                  <a16:creationId xmlns:a16="http://schemas.microsoft.com/office/drawing/2014/main" id="{71CDEA73-D684-FEB4-514B-2DFC4584A138}"/>
                </a:ext>
              </a:extLst>
            </p:cNvPr>
            <p:cNvSpPr/>
            <p:nvPr/>
          </p:nvSpPr>
          <p:spPr>
            <a:xfrm>
              <a:off x="2791601" y="6606962"/>
              <a:ext cx="4946932" cy="742106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85000"/>
                <a:alpha val="90000"/>
              </a:schemeClr>
            </a:solidFill>
            <a:ln w="76200"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el-GR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Ημερομηνία Ολοκλήρωσης</a:t>
              </a:r>
              <a:endParaRPr lang="el-GR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Ορθογώνιο: Στρογγύλεμα γωνιών 27">
              <a:extLst>
                <a:ext uri="{FF2B5EF4-FFF2-40B4-BE49-F238E27FC236}">
                  <a16:creationId xmlns:a16="http://schemas.microsoft.com/office/drawing/2014/main" id="{1D983DA5-F3FD-8E9E-DC5F-61C91AD46A12}"/>
                </a:ext>
              </a:extLst>
            </p:cNvPr>
            <p:cNvSpPr/>
            <p:nvPr/>
          </p:nvSpPr>
          <p:spPr>
            <a:xfrm>
              <a:off x="2791601" y="7366003"/>
              <a:ext cx="4946932" cy="1811864"/>
            </a:xfrm>
            <a:prstGeom prst="roundRect">
              <a:avLst>
                <a:gd name="adj" fmla="val 10000"/>
              </a:avLst>
            </a:prstGeom>
            <a:solidFill>
              <a:schemeClr val="bg1">
                <a:alpha val="90000"/>
              </a:schemeClr>
            </a:solidFill>
            <a:ln w="76200"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>
                <a:lnSpc>
                  <a:spcPct val="114000"/>
                </a:lnSpc>
              </a:pPr>
              <a:r>
                <a:rPr lang="el-GR" sz="2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Η ημερομηνία λήξης </a:t>
              </a:r>
            </a:p>
            <a:p>
              <a:pPr algn="ctr">
                <a:lnSpc>
                  <a:spcPct val="114000"/>
                </a:lnSpc>
              </a:pPr>
              <a:r>
                <a:rPr lang="el-GR" sz="2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του Φυσικού Αντικειμένου της </a:t>
              </a:r>
              <a:r>
                <a:rPr lang="el-GR" sz="2400" kern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Δημόσιας Σύμβασης | ΑΥΙΜ | </a:t>
              </a:r>
              <a:r>
                <a:rPr lang="el-GR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Απόφασης Αυτεπιστασίας</a:t>
              </a:r>
              <a:endParaRPr lang="el-GR" sz="24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Ομάδα 39">
            <a:extLst>
              <a:ext uri="{FF2B5EF4-FFF2-40B4-BE49-F238E27FC236}">
                <a16:creationId xmlns:a16="http://schemas.microsoft.com/office/drawing/2014/main" id="{34641F8C-8917-B6A6-78D4-D7DCA303CF17}"/>
              </a:ext>
            </a:extLst>
          </p:cNvPr>
          <p:cNvGrpSpPr/>
          <p:nvPr/>
        </p:nvGrpSpPr>
        <p:grpSpPr>
          <a:xfrm>
            <a:off x="4313860" y="9355368"/>
            <a:ext cx="12013590" cy="1365404"/>
            <a:chOff x="1404783" y="9355368"/>
            <a:chExt cx="12013590" cy="1365404"/>
          </a:xfrm>
        </p:grpSpPr>
        <p:sp>
          <p:nvSpPr>
            <p:cNvPr id="34" name="Ορθογώνιο: Στρογγύλεμα γωνιών 33">
              <a:extLst>
                <a:ext uri="{FF2B5EF4-FFF2-40B4-BE49-F238E27FC236}">
                  <a16:creationId xmlns:a16="http://schemas.microsoft.com/office/drawing/2014/main" id="{18FDC5FE-0586-3131-5257-6FBF9F487D73}"/>
                </a:ext>
              </a:extLst>
            </p:cNvPr>
            <p:cNvSpPr/>
            <p:nvPr/>
          </p:nvSpPr>
          <p:spPr>
            <a:xfrm>
              <a:off x="1404783" y="9355368"/>
              <a:ext cx="12013590" cy="13654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Οι Ημερομηνίες Έναρξης – Λήξης οφείλουν να είναι εντός </a:t>
              </a:r>
            </a:p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της </a:t>
              </a:r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Έναρξης – Λήξης του Έργου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από το ΤΔΕ) </a:t>
              </a:r>
              <a:endParaRPr lang="el-GR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769;p37">
              <a:extLst>
                <a:ext uri="{FF2B5EF4-FFF2-40B4-BE49-F238E27FC236}">
                  <a16:creationId xmlns:a16="http://schemas.microsoft.com/office/drawing/2014/main" id="{B65CF87E-CA94-DEAF-C851-45B0F1316D26}"/>
                </a:ext>
              </a:extLst>
            </p:cNvPr>
            <p:cNvSpPr/>
            <p:nvPr/>
          </p:nvSpPr>
          <p:spPr>
            <a:xfrm>
              <a:off x="1660937" y="9586834"/>
              <a:ext cx="968837" cy="858756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2" name="Ορθογώνιο: Στρογγύλεμα γωνιών 31">
            <a:extLst>
              <a:ext uri="{FF2B5EF4-FFF2-40B4-BE49-F238E27FC236}">
                <a16:creationId xmlns:a16="http://schemas.microsoft.com/office/drawing/2014/main" id="{C74AA364-9563-93F7-0224-30D8C7BEA45C}"/>
              </a:ext>
            </a:extLst>
          </p:cNvPr>
          <p:cNvSpPr/>
          <p:nvPr/>
        </p:nvSpPr>
        <p:spPr>
          <a:xfrm>
            <a:off x="4027729" y="3987296"/>
            <a:ext cx="2898004" cy="3984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36" name="Ορθογώνιο: Στρογγύλεμα γωνιών 35">
            <a:extLst>
              <a:ext uri="{FF2B5EF4-FFF2-40B4-BE49-F238E27FC236}">
                <a16:creationId xmlns:a16="http://schemas.microsoft.com/office/drawing/2014/main" id="{B39D657E-5C1F-41F2-330C-EA939C2330C2}"/>
              </a:ext>
            </a:extLst>
          </p:cNvPr>
          <p:cNvSpPr/>
          <p:nvPr/>
        </p:nvSpPr>
        <p:spPr>
          <a:xfrm>
            <a:off x="4027729" y="4798113"/>
            <a:ext cx="3304404" cy="3984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37" name="Ορθογώνιο: Στρογγύλεμα γωνιών 36">
            <a:extLst>
              <a:ext uri="{FF2B5EF4-FFF2-40B4-BE49-F238E27FC236}">
                <a16:creationId xmlns:a16="http://schemas.microsoft.com/office/drawing/2014/main" id="{12D4E209-279B-B0C8-34EE-FA69679F6C0A}"/>
              </a:ext>
            </a:extLst>
          </p:cNvPr>
          <p:cNvSpPr/>
          <p:nvPr/>
        </p:nvSpPr>
        <p:spPr>
          <a:xfrm>
            <a:off x="10381965" y="4021162"/>
            <a:ext cx="2390004" cy="82177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ΤΔΣ – Τμήμα Β1. Στοιχεία Αναδόχων</a:t>
              </a:r>
            </a:p>
            <a:p>
              <a:r>
                <a:rPr lang="el-GR" sz="32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ΑΦΜ</a:t>
              </a:r>
              <a:endPara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BB14B50-9FC1-B436-AADE-6CEFD00F3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990" y="2404850"/>
            <a:ext cx="14127547" cy="4391638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2A71216-9BB2-6B44-918A-6768C0803682}"/>
              </a:ext>
            </a:extLst>
          </p:cNvPr>
          <p:cNvSpPr/>
          <p:nvPr/>
        </p:nvSpPr>
        <p:spPr>
          <a:xfrm>
            <a:off x="3940448" y="3294549"/>
            <a:ext cx="631553" cy="33096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9DE5AE06-FC2F-327E-F1A5-A805B014FCB3}"/>
              </a:ext>
            </a:extLst>
          </p:cNvPr>
          <p:cNvSpPr/>
          <p:nvPr/>
        </p:nvSpPr>
        <p:spPr>
          <a:xfrm>
            <a:off x="14702798" y="3290351"/>
            <a:ext cx="3408739" cy="330968"/>
          </a:xfrm>
          <a:prstGeom prst="roundRect">
            <a:avLst/>
          </a:prstGeom>
          <a:solidFill>
            <a:srgbClr val="FFFF00">
              <a:alpha val="2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FE62C2A-869E-F45A-597B-B8069F2AAC75}"/>
              </a:ext>
            </a:extLst>
          </p:cNvPr>
          <p:cNvSpPr/>
          <p:nvPr/>
        </p:nvSpPr>
        <p:spPr>
          <a:xfrm>
            <a:off x="2338977" y="7136763"/>
            <a:ext cx="16317991" cy="1456774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72000" lvl="0" defTabSz="755650">
              <a:lnSpc>
                <a:spcPct val="150000"/>
              </a:lnSpc>
              <a:spcBef>
                <a:spcPct val="0"/>
              </a:spcBef>
            </a:pPr>
            <a:r>
              <a:rPr lang="el-GR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εισάγουμε το </a:t>
            </a:r>
            <a:r>
              <a:rPr lang="el-GR" sz="2800" kern="1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ΑΦΜ</a:t>
            </a:r>
            <a:r>
              <a:rPr lang="el-GR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γίνεται έλεγχος εάν υπάρχει ήδη στον Πυρήνα του ΟΠΣ</a:t>
            </a:r>
          </a:p>
          <a:p>
            <a:pPr marL="72000" lvl="0" defTabSz="755650">
              <a:lnSpc>
                <a:spcPct val="150000"/>
              </a:lnSpc>
              <a:spcBef>
                <a:spcPct val="0"/>
              </a:spcBef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Διαφορετικά </a:t>
            </a:r>
            <a:r>
              <a:rPr lang="el-GR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στοιχεία του Αναδόχου θα συμπληρωθούν αυτόματα μέσω </a:t>
            </a: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web-service</a:t>
            </a:r>
            <a:r>
              <a:rPr lang="el-GR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 το </a:t>
            </a:r>
            <a:r>
              <a: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TAXIS</a:t>
            </a:r>
            <a:r>
              <a:rPr lang="el-GR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A03F25C6-8A5A-293E-3FB9-E840530C1E88}"/>
              </a:ext>
            </a:extLst>
          </p:cNvPr>
          <p:cNvSpPr/>
          <p:nvPr/>
        </p:nvSpPr>
        <p:spPr>
          <a:xfrm>
            <a:off x="2338976" y="8807677"/>
            <a:ext cx="16073009" cy="852087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72000" lvl="0" defTabSz="755650">
              <a:lnSpc>
                <a:spcPct val="150000"/>
              </a:lnSpc>
              <a:spcBef>
                <a:spcPct val="0"/>
              </a:spcBef>
            </a:pPr>
            <a:r>
              <a:rPr lang="el-GR" sz="2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Εάν τα στοιχε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ία έχουν επικαιροποιηθεί τότε επιλέγουμε την </a:t>
            </a:r>
            <a:r>
              <a:rPr lang="el-GR" sz="2800" b="1" dirty="0"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Ενημέρωση στοιχείων</a:t>
            </a:r>
            <a:r>
              <a:rPr lang="el-GR" sz="2800" b="1" kern="1200" dirty="0"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από </a:t>
            </a:r>
            <a:r>
              <a:rPr lang="en-US" sz="2800" b="1" kern="1200" dirty="0">
                <a:solidFill>
                  <a:srgbClr val="0070C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TAXIS</a:t>
            </a:r>
            <a:r>
              <a:rPr lang="el-GR" sz="2800" kern="1200" dirty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B9BB66B1-1546-3838-9A42-9B415F8CDE17}"/>
              </a:ext>
            </a:extLst>
          </p:cNvPr>
          <p:cNvGrpSpPr/>
          <p:nvPr/>
        </p:nvGrpSpPr>
        <p:grpSpPr>
          <a:xfrm>
            <a:off x="2338978" y="9946340"/>
            <a:ext cx="14512109" cy="802764"/>
            <a:chOff x="-750004" y="9946340"/>
            <a:chExt cx="12527085" cy="85208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Ορθογώνιο: Στρογγύλεμα γωνιών 8">
              <a:extLst>
                <a:ext uri="{FF2B5EF4-FFF2-40B4-BE49-F238E27FC236}">
                  <a16:creationId xmlns:a16="http://schemas.microsoft.com/office/drawing/2014/main" id="{1104326E-FB3C-34A6-3297-57E63BA9B69A}"/>
                </a:ext>
              </a:extLst>
            </p:cNvPr>
            <p:cNvSpPr/>
            <p:nvPr/>
          </p:nvSpPr>
          <p:spPr>
            <a:xfrm>
              <a:off x="-750004" y="9946340"/>
              <a:ext cx="12527085" cy="852088"/>
            </a:xfrm>
            <a:prstGeom prst="roundRect">
              <a:avLst/>
            </a:prstGeom>
            <a:grpFill/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Εάν εισάγουμε </a:t>
              </a:r>
              <a:r>
                <a:rPr lang="el-GR" sz="28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Χώρα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πλην της Ελλάδας μπορούμε να συμπληρώσουμε </a:t>
              </a:r>
              <a:r>
                <a:rPr lang="el-G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ξένο ΑΦΜ </a:t>
              </a:r>
              <a:endParaRPr lang="el-GR" sz="28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769;p37">
              <a:extLst>
                <a:ext uri="{FF2B5EF4-FFF2-40B4-BE49-F238E27FC236}">
                  <a16:creationId xmlns:a16="http://schemas.microsoft.com/office/drawing/2014/main" id="{5F2C3741-6212-1C89-9205-BB765E1FC1A5}"/>
                </a:ext>
              </a:extLst>
            </p:cNvPr>
            <p:cNvSpPr/>
            <p:nvPr/>
          </p:nvSpPr>
          <p:spPr>
            <a:xfrm>
              <a:off x="-657086" y="10037816"/>
              <a:ext cx="557135" cy="632343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grp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58868987-2126-790D-D9B9-61E7891563A4}"/>
              </a:ext>
            </a:extLst>
          </p:cNvPr>
          <p:cNvSpPr/>
          <p:nvPr/>
        </p:nvSpPr>
        <p:spPr>
          <a:xfrm>
            <a:off x="3940448" y="3681747"/>
            <a:ext cx="631553" cy="330968"/>
          </a:xfrm>
          <a:prstGeom prst="roundRect">
            <a:avLst/>
          </a:prstGeom>
          <a:solidFill>
            <a:srgbClr val="FFFF00">
              <a:alpha val="34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0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ΤΔΣ – Τμήμα Β1. Στοιχεία Αναδόχων</a:t>
              </a:r>
            </a:p>
            <a:p>
              <a:r>
                <a:rPr lang="el-GR" sz="32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Σχέση με το Υποέργο (1/3)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0ACC626-F1C7-7E65-0D0B-EF76C07FD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109" y="2286317"/>
            <a:ext cx="15550547" cy="541389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6D3315F4-E078-FCF5-8510-4F14632C64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403" t="41191" r="12948" b="42591"/>
          <a:stretch/>
        </p:blipFill>
        <p:spPr>
          <a:xfrm>
            <a:off x="6084698" y="2896830"/>
            <a:ext cx="11654449" cy="2381263"/>
          </a:xfrm>
          <a:prstGeom prst="rect">
            <a:avLst/>
          </a:prstGeom>
          <a:effectLst>
            <a:glow rad="228600">
              <a:srgbClr val="FF0000">
                <a:alpha val="40000"/>
              </a:srgbClr>
            </a:glow>
            <a:softEdge rad="12700"/>
          </a:effectLst>
        </p:spPr>
      </p:pic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851F6E16-EFF2-2683-EC85-1A8F6AF98570}"/>
              </a:ext>
            </a:extLst>
          </p:cNvPr>
          <p:cNvSpPr/>
          <p:nvPr/>
        </p:nvSpPr>
        <p:spPr>
          <a:xfrm>
            <a:off x="10223596" y="5630779"/>
            <a:ext cx="2096741" cy="545432"/>
          </a:xfrm>
          <a:prstGeom prst="roundRect">
            <a:avLst/>
          </a:prstGeom>
          <a:solidFill>
            <a:srgbClr val="FFFF00">
              <a:alpha val="2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22C01F43-F73C-2BF7-32A3-9CACC9CB6BC8}"/>
              </a:ext>
            </a:extLst>
          </p:cNvPr>
          <p:cNvGrpSpPr/>
          <p:nvPr/>
        </p:nvGrpSpPr>
        <p:grpSpPr>
          <a:xfrm>
            <a:off x="3096127" y="8161955"/>
            <a:ext cx="13559774" cy="2657137"/>
            <a:chOff x="3096127" y="8161955"/>
            <a:chExt cx="13559774" cy="2657137"/>
          </a:xfrm>
        </p:grpSpPr>
        <p:sp>
          <p:nvSpPr>
            <p:cNvPr id="21" name="Ορθογώνιο: Στρογγύλεμα γωνιών 20">
              <a:extLst>
                <a:ext uri="{FF2B5EF4-FFF2-40B4-BE49-F238E27FC236}">
                  <a16:creationId xmlns:a16="http://schemas.microsoft.com/office/drawing/2014/main" id="{8617F8B4-6541-7AFF-E1A7-2436F32B81DD}"/>
                </a:ext>
              </a:extLst>
            </p:cNvPr>
            <p:cNvSpPr/>
            <p:nvPr/>
          </p:nvSpPr>
          <p:spPr>
            <a:xfrm>
              <a:off x="3096127" y="8161955"/>
              <a:ext cx="13559774" cy="265713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Η ορθή συμπλήρωση του πεδίου </a:t>
              </a:r>
              <a:r>
                <a:rPr lang="el-GR" sz="28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Σχέση με το Υποέργο 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είναι πολύ σημαντική </a:t>
              </a:r>
            </a:p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για λόγους </a:t>
              </a:r>
              <a:r>
                <a:rPr lang="el-G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Αναφορών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ARACHNE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100-Final Recipients)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αλλά και </a:t>
              </a:r>
            </a:p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για λόγους </a:t>
              </a:r>
              <a:r>
                <a:rPr lang="el-G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αυτόματης διασύνδεσης με το σύστημα 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e-PDE</a:t>
              </a:r>
              <a:r>
                <a:rPr lang="el-G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2" name="Google Shape;769;p37">
              <a:extLst>
                <a:ext uri="{FF2B5EF4-FFF2-40B4-BE49-F238E27FC236}">
                  <a16:creationId xmlns:a16="http://schemas.microsoft.com/office/drawing/2014/main" id="{EDAA4241-5412-9A89-6D54-E9646A96F39D}"/>
                </a:ext>
              </a:extLst>
            </p:cNvPr>
            <p:cNvSpPr/>
            <p:nvPr/>
          </p:nvSpPr>
          <p:spPr>
            <a:xfrm>
              <a:off x="3347690" y="9429000"/>
              <a:ext cx="968837" cy="858756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29560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ΤΔΣ – Τμήμα Β1. Στοιχεία Αναδόχων</a:t>
              </a:r>
            </a:p>
            <a:p>
              <a:r>
                <a:rPr lang="el-GR" sz="32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Σχέση με το Υποέργο (2/3)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6D3315F4-E078-FCF5-8510-4F14632C64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403" t="41191" r="12948" b="42591"/>
          <a:stretch/>
        </p:blipFill>
        <p:spPr>
          <a:xfrm>
            <a:off x="4993835" y="2286317"/>
            <a:ext cx="9652608" cy="197224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7712A3B4-DFA5-6BBD-4D77-339335E1C0E4}"/>
              </a:ext>
            </a:extLst>
          </p:cNvPr>
          <p:cNvGrpSpPr/>
          <p:nvPr/>
        </p:nvGrpSpPr>
        <p:grpSpPr>
          <a:xfrm>
            <a:off x="2837496" y="4360112"/>
            <a:ext cx="14969246" cy="784474"/>
            <a:chOff x="2837496" y="5755766"/>
            <a:chExt cx="14969246" cy="7844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EC4765-8172-AA9C-D08C-D5CD495917A2}"/>
                </a:ext>
              </a:extLst>
            </p:cNvPr>
            <p:cNvSpPr txBox="1"/>
            <p:nvPr/>
          </p:nvSpPr>
          <p:spPr>
            <a:xfrm>
              <a:off x="2837496" y="5770799"/>
              <a:ext cx="62199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4400" b="1" dirty="0"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Περίπτωση Υποέργου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FB59E1-7D1F-185F-C67D-04DDBD99FA83}"/>
                </a:ext>
              </a:extLst>
            </p:cNvPr>
            <p:cNvSpPr txBox="1"/>
            <p:nvPr/>
          </p:nvSpPr>
          <p:spPr>
            <a:xfrm>
              <a:off x="9756953" y="5755766"/>
              <a:ext cx="80497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4400" b="1" dirty="0"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Πεδίο </a:t>
              </a:r>
              <a:r>
                <a:rPr lang="el-GR" sz="4400" b="1" dirty="0">
                  <a:solidFill>
                    <a:srgbClr val="FFC0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Σχέση με το Υποέργο</a:t>
              </a:r>
            </a:p>
          </p:txBody>
        </p:sp>
      </p:grpSp>
      <p:sp>
        <p:nvSpPr>
          <p:cNvPr id="6" name="Ελεύθερη σχεδίαση: Σχήμα 5">
            <a:extLst>
              <a:ext uri="{FF2B5EF4-FFF2-40B4-BE49-F238E27FC236}">
                <a16:creationId xmlns:a16="http://schemas.microsoft.com/office/drawing/2014/main" id="{A4E53994-6B1A-0358-AEC2-652F24D671CF}"/>
              </a:ext>
            </a:extLst>
          </p:cNvPr>
          <p:cNvSpPr/>
          <p:nvPr/>
        </p:nvSpPr>
        <p:spPr>
          <a:xfrm>
            <a:off x="2663381" y="5246067"/>
            <a:ext cx="6721248" cy="61200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rgbClr val="3694AE"/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ΔΗΜΟΣΙΑ ΣΥΜΒΑΣΗ - Ανάδο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χος</a:t>
            </a:r>
            <a:endParaRPr lang="el-GR" sz="2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Ελεύθερη σχεδίαση: Σχήμα 6">
            <a:extLst>
              <a:ext uri="{FF2B5EF4-FFF2-40B4-BE49-F238E27FC236}">
                <a16:creationId xmlns:a16="http://schemas.microsoft.com/office/drawing/2014/main" id="{CDDF8627-F67B-0C1E-E7A2-FA77145F5A90}"/>
              </a:ext>
            </a:extLst>
          </p:cNvPr>
          <p:cNvSpPr/>
          <p:nvPr/>
        </p:nvSpPr>
        <p:spPr>
          <a:xfrm>
            <a:off x="10637202" y="5230025"/>
            <a:ext cx="6111150" cy="612000"/>
          </a:xfrm>
          <a:custGeom>
            <a:avLst/>
            <a:gdLst>
              <a:gd name="connsiteX0" fmla="*/ 0 w 6111150"/>
              <a:gd name="connsiteY0" fmla="*/ 111932 h 671580"/>
              <a:gd name="connsiteX1" fmla="*/ 111932 w 6111150"/>
              <a:gd name="connsiteY1" fmla="*/ 0 h 671580"/>
              <a:gd name="connsiteX2" fmla="*/ 5999218 w 6111150"/>
              <a:gd name="connsiteY2" fmla="*/ 0 h 671580"/>
              <a:gd name="connsiteX3" fmla="*/ 6111150 w 6111150"/>
              <a:gd name="connsiteY3" fmla="*/ 111932 h 671580"/>
              <a:gd name="connsiteX4" fmla="*/ 6111150 w 6111150"/>
              <a:gd name="connsiteY4" fmla="*/ 559648 h 671580"/>
              <a:gd name="connsiteX5" fmla="*/ 5999218 w 6111150"/>
              <a:gd name="connsiteY5" fmla="*/ 671580 h 671580"/>
              <a:gd name="connsiteX6" fmla="*/ 111932 w 6111150"/>
              <a:gd name="connsiteY6" fmla="*/ 671580 h 671580"/>
              <a:gd name="connsiteX7" fmla="*/ 0 w 6111150"/>
              <a:gd name="connsiteY7" fmla="*/ 559648 h 671580"/>
              <a:gd name="connsiteX8" fmla="*/ 0 w 611115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5999218" y="0"/>
                </a:lnTo>
                <a:cubicBezTo>
                  <a:pt x="6061036" y="0"/>
                  <a:pt x="6111150" y="50114"/>
                  <a:pt x="6111150" y="111932"/>
                </a:cubicBezTo>
                <a:lnTo>
                  <a:pt x="6111150" y="559648"/>
                </a:lnTo>
                <a:cubicBezTo>
                  <a:pt x="6111150" y="621466"/>
                  <a:pt x="6061036" y="671580"/>
                  <a:pt x="599921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kern="1200" dirty="0">
                <a:solidFill>
                  <a:schemeClr val="tx1"/>
                </a:solidFill>
              </a:rPr>
              <a:t>1. Ανάδοχος</a:t>
            </a:r>
            <a:endParaRPr lang="el-GR" sz="2800" kern="1200" dirty="0">
              <a:solidFill>
                <a:schemeClr val="tx1"/>
              </a:solidFill>
            </a:endParaRPr>
          </a:p>
        </p:txBody>
      </p:sp>
      <p:sp>
        <p:nvSpPr>
          <p:cNvPr id="8" name="Ελεύθερη σχεδίαση: Σχήμα 7">
            <a:extLst>
              <a:ext uri="{FF2B5EF4-FFF2-40B4-BE49-F238E27FC236}">
                <a16:creationId xmlns:a16="http://schemas.microsoft.com/office/drawing/2014/main" id="{25164BF2-9C66-A4A3-9E19-D06F17B362D6}"/>
              </a:ext>
            </a:extLst>
          </p:cNvPr>
          <p:cNvSpPr/>
          <p:nvPr/>
        </p:nvSpPr>
        <p:spPr>
          <a:xfrm>
            <a:off x="2663381" y="5954266"/>
            <a:ext cx="6702220" cy="61200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rgbClr val="3694AE"/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ΔΗΜΟΣΙΑ ΣΥΜΒΑΣΗ - 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Υπεργολάβος</a:t>
            </a:r>
            <a:endParaRPr lang="el-GR" sz="2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Ελεύθερη σχεδίαση: Σχήμα 8">
            <a:extLst>
              <a:ext uri="{FF2B5EF4-FFF2-40B4-BE49-F238E27FC236}">
                <a16:creationId xmlns:a16="http://schemas.microsoft.com/office/drawing/2014/main" id="{80FBA8D8-3643-76EC-B0F8-8DF28C47E151}"/>
              </a:ext>
            </a:extLst>
          </p:cNvPr>
          <p:cNvSpPr/>
          <p:nvPr/>
        </p:nvSpPr>
        <p:spPr>
          <a:xfrm>
            <a:off x="2663381" y="6662465"/>
            <a:ext cx="6702220" cy="61200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rgbClr val="5A702C"/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ΠΡΟΣΚΛΗΣΗ – Φορέας Πρόσκλησης</a:t>
            </a:r>
          </a:p>
        </p:txBody>
      </p:sp>
      <p:sp>
        <p:nvSpPr>
          <p:cNvPr id="10" name="Ελεύθερη σχεδίαση: Σχήμα 9">
            <a:extLst>
              <a:ext uri="{FF2B5EF4-FFF2-40B4-BE49-F238E27FC236}">
                <a16:creationId xmlns:a16="http://schemas.microsoft.com/office/drawing/2014/main" id="{5ACE61A6-FE11-CCC5-0DF4-52147B914775}"/>
              </a:ext>
            </a:extLst>
          </p:cNvPr>
          <p:cNvSpPr/>
          <p:nvPr/>
        </p:nvSpPr>
        <p:spPr>
          <a:xfrm>
            <a:off x="10637202" y="6657217"/>
            <a:ext cx="6111150" cy="612000"/>
          </a:xfrm>
          <a:custGeom>
            <a:avLst/>
            <a:gdLst>
              <a:gd name="connsiteX0" fmla="*/ 0 w 6111150"/>
              <a:gd name="connsiteY0" fmla="*/ 111932 h 671580"/>
              <a:gd name="connsiteX1" fmla="*/ 111932 w 6111150"/>
              <a:gd name="connsiteY1" fmla="*/ 0 h 671580"/>
              <a:gd name="connsiteX2" fmla="*/ 5999218 w 6111150"/>
              <a:gd name="connsiteY2" fmla="*/ 0 h 671580"/>
              <a:gd name="connsiteX3" fmla="*/ 6111150 w 6111150"/>
              <a:gd name="connsiteY3" fmla="*/ 111932 h 671580"/>
              <a:gd name="connsiteX4" fmla="*/ 6111150 w 6111150"/>
              <a:gd name="connsiteY4" fmla="*/ 559648 h 671580"/>
              <a:gd name="connsiteX5" fmla="*/ 5999218 w 6111150"/>
              <a:gd name="connsiteY5" fmla="*/ 671580 h 671580"/>
              <a:gd name="connsiteX6" fmla="*/ 111932 w 6111150"/>
              <a:gd name="connsiteY6" fmla="*/ 671580 h 671580"/>
              <a:gd name="connsiteX7" fmla="*/ 0 w 6111150"/>
              <a:gd name="connsiteY7" fmla="*/ 559648 h 671580"/>
              <a:gd name="connsiteX8" fmla="*/ 0 w 611115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5999218" y="0"/>
                </a:lnTo>
                <a:cubicBezTo>
                  <a:pt x="6061036" y="0"/>
                  <a:pt x="6111150" y="50114"/>
                  <a:pt x="6111150" y="111932"/>
                </a:cubicBezTo>
                <a:lnTo>
                  <a:pt x="6111150" y="559648"/>
                </a:lnTo>
                <a:cubicBezTo>
                  <a:pt x="6111150" y="621466"/>
                  <a:pt x="6061036" y="671580"/>
                  <a:pt x="599921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gradFill flip="none" rotWithShape="0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dirty="0">
                <a:solidFill>
                  <a:schemeClr val="tx1"/>
                </a:solidFill>
              </a:rPr>
              <a:t>4</a:t>
            </a:r>
            <a:r>
              <a:rPr lang="el-GR" sz="2800" b="1" kern="1200" dirty="0">
                <a:solidFill>
                  <a:schemeClr val="tx1"/>
                </a:solidFill>
              </a:rPr>
              <a:t>. </a:t>
            </a:r>
            <a:r>
              <a:rPr lang="el-GR" sz="2800" b="1" dirty="0">
                <a:solidFill>
                  <a:schemeClr val="tx1"/>
                </a:solidFill>
              </a:rPr>
              <a:t>Φορέας</a:t>
            </a:r>
            <a:endParaRPr lang="el-GR" sz="2800" kern="1200" dirty="0">
              <a:solidFill>
                <a:schemeClr val="tx1"/>
              </a:solidFill>
            </a:endParaRPr>
          </a:p>
        </p:txBody>
      </p:sp>
      <p:sp>
        <p:nvSpPr>
          <p:cNvPr id="11" name="Ελεύθερη σχεδίαση: Σχήμα 10">
            <a:extLst>
              <a:ext uri="{FF2B5EF4-FFF2-40B4-BE49-F238E27FC236}">
                <a16:creationId xmlns:a16="http://schemas.microsoft.com/office/drawing/2014/main" id="{A8AE68DE-2884-AE78-817E-B1CA49498222}"/>
              </a:ext>
            </a:extLst>
          </p:cNvPr>
          <p:cNvSpPr/>
          <p:nvPr/>
        </p:nvSpPr>
        <p:spPr>
          <a:xfrm>
            <a:off x="10637202" y="5943621"/>
            <a:ext cx="6111150" cy="612000"/>
          </a:xfrm>
          <a:custGeom>
            <a:avLst/>
            <a:gdLst>
              <a:gd name="connsiteX0" fmla="*/ 0 w 6111150"/>
              <a:gd name="connsiteY0" fmla="*/ 111932 h 671580"/>
              <a:gd name="connsiteX1" fmla="*/ 111932 w 6111150"/>
              <a:gd name="connsiteY1" fmla="*/ 0 h 671580"/>
              <a:gd name="connsiteX2" fmla="*/ 5999218 w 6111150"/>
              <a:gd name="connsiteY2" fmla="*/ 0 h 671580"/>
              <a:gd name="connsiteX3" fmla="*/ 6111150 w 6111150"/>
              <a:gd name="connsiteY3" fmla="*/ 111932 h 671580"/>
              <a:gd name="connsiteX4" fmla="*/ 6111150 w 6111150"/>
              <a:gd name="connsiteY4" fmla="*/ 559648 h 671580"/>
              <a:gd name="connsiteX5" fmla="*/ 5999218 w 6111150"/>
              <a:gd name="connsiteY5" fmla="*/ 671580 h 671580"/>
              <a:gd name="connsiteX6" fmla="*/ 111932 w 6111150"/>
              <a:gd name="connsiteY6" fmla="*/ 671580 h 671580"/>
              <a:gd name="connsiteX7" fmla="*/ 0 w 6111150"/>
              <a:gd name="connsiteY7" fmla="*/ 559648 h 671580"/>
              <a:gd name="connsiteX8" fmla="*/ 0 w 611115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5999218" y="0"/>
                </a:lnTo>
                <a:cubicBezTo>
                  <a:pt x="6061036" y="0"/>
                  <a:pt x="6111150" y="50114"/>
                  <a:pt x="6111150" y="111932"/>
                </a:cubicBezTo>
                <a:lnTo>
                  <a:pt x="6111150" y="559648"/>
                </a:lnTo>
                <a:cubicBezTo>
                  <a:pt x="6111150" y="621466"/>
                  <a:pt x="6061036" y="671580"/>
                  <a:pt x="599921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kern="1200" dirty="0">
                <a:solidFill>
                  <a:schemeClr val="tx1"/>
                </a:solidFill>
              </a:rPr>
              <a:t>6. Υπεργολάβος</a:t>
            </a:r>
            <a:endParaRPr lang="el-GR" sz="2800" kern="1200" dirty="0">
              <a:solidFill>
                <a:schemeClr val="tx1"/>
              </a:solidFill>
            </a:endParaRPr>
          </a:p>
        </p:txBody>
      </p:sp>
      <p:sp>
        <p:nvSpPr>
          <p:cNvPr id="15" name="Ελεύθερη σχεδίαση: Σχήμα 14">
            <a:extLst>
              <a:ext uri="{FF2B5EF4-FFF2-40B4-BE49-F238E27FC236}">
                <a16:creationId xmlns:a16="http://schemas.microsoft.com/office/drawing/2014/main" id="{8C41D067-150F-C827-B631-D6A7A2396D97}"/>
              </a:ext>
            </a:extLst>
          </p:cNvPr>
          <p:cNvSpPr/>
          <p:nvPr/>
        </p:nvSpPr>
        <p:spPr>
          <a:xfrm>
            <a:off x="2663381" y="7370664"/>
            <a:ext cx="6721249" cy="61200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rgbClr val="5A702C"/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ΠΡΟΣΚΛΗΣΗ – Αποδέκτης Ενίσχυσης</a:t>
            </a:r>
          </a:p>
        </p:txBody>
      </p:sp>
      <p:sp>
        <p:nvSpPr>
          <p:cNvPr id="20" name="Ελεύθερη σχεδίαση: Σχήμα 19">
            <a:extLst>
              <a:ext uri="{FF2B5EF4-FFF2-40B4-BE49-F238E27FC236}">
                <a16:creationId xmlns:a16="http://schemas.microsoft.com/office/drawing/2014/main" id="{7DBEA865-CF5F-7BA2-0CD6-B25B8511D2DC}"/>
              </a:ext>
            </a:extLst>
          </p:cNvPr>
          <p:cNvSpPr/>
          <p:nvPr/>
        </p:nvSpPr>
        <p:spPr>
          <a:xfrm>
            <a:off x="10637202" y="7370813"/>
            <a:ext cx="6111150" cy="612000"/>
          </a:xfrm>
          <a:custGeom>
            <a:avLst/>
            <a:gdLst>
              <a:gd name="connsiteX0" fmla="*/ 0 w 6111150"/>
              <a:gd name="connsiteY0" fmla="*/ 111932 h 671580"/>
              <a:gd name="connsiteX1" fmla="*/ 111932 w 6111150"/>
              <a:gd name="connsiteY1" fmla="*/ 0 h 671580"/>
              <a:gd name="connsiteX2" fmla="*/ 5999218 w 6111150"/>
              <a:gd name="connsiteY2" fmla="*/ 0 h 671580"/>
              <a:gd name="connsiteX3" fmla="*/ 6111150 w 6111150"/>
              <a:gd name="connsiteY3" fmla="*/ 111932 h 671580"/>
              <a:gd name="connsiteX4" fmla="*/ 6111150 w 6111150"/>
              <a:gd name="connsiteY4" fmla="*/ 559648 h 671580"/>
              <a:gd name="connsiteX5" fmla="*/ 5999218 w 6111150"/>
              <a:gd name="connsiteY5" fmla="*/ 671580 h 671580"/>
              <a:gd name="connsiteX6" fmla="*/ 111932 w 6111150"/>
              <a:gd name="connsiteY6" fmla="*/ 671580 h 671580"/>
              <a:gd name="connsiteX7" fmla="*/ 0 w 6111150"/>
              <a:gd name="connsiteY7" fmla="*/ 559648 h 671580"/>
              <a:gd name="connsiteX8" fmla="*/ 0 w 611115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5999218" y="0"/>
                </a:lnTo>
                <a:cubicBezTo>
                  <a:pt x="6061036" y="0"/>
                  <a:pt x="6111150" y="50114"/>
                  <a:pt x="6111150" y="111932"/>
                </a:cubicBezTo>
                <a:lnTo>
                  <a:pt x="6111150" y="559648"/>
                </a:lnTo>
                <a:cubicBezTo>
                  <a:pt x="6111150" y="621466"/>
                  <a:pt x="6061036" y="671580"/>
                  <a:pt x="599921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gradFill flip="none" rotWithShape="0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kern="1200" dirty="0">
                <a:solidFill>
                  <a:schemeClr val="tx1"/>
                </a:solidFill>
              </a:rPr>
              <a:t>5. Τελικός Αποδέκτης</a:t>
            </a:r>
            <a:endParaRPr lang="el-GR" sz="2800" kern="1200" dirty="0">
              <a:solidFill>
                <a:schemeClr val="tx1"/>
              </a:solidFill>
            </a:endParaRPr>
          </a:p>
        </p:txBody>
      </p:sp>
      <p:sp>
        <p:nvSpPr>
          <p:cNvPr id="24" name="Ελεύθερη σχεδίαση: Σχήμα 23">
            <a:extLst>
              <a:ext uri="{FF2B5EF4-FFF2-40B4-BE49-F238E27FC236}">
                <a16:creationId xmlns:a16="http://schemas.microsoft.com/office/drawing/2014/main" id="{AAC16900-4A69-7D2E-E679-A1D43734702F}"/>
              </a:ext>
            </a:extLst>
          </p:cNvPr>
          <p:cNvSpPr/>
          <p:nvPr/>
        </p:nvSpPr>
        <p:spPr>
          <a:xfrm>
            <a:off x="2663381" y="8078863"/>
            <a:ext cx="6721250" cy="61200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rgbClr val="B39FCA"/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ΑΥΙΜ | ΑΥΤΕΠΙΣΤΑΣΙΑ – Φορέας</a:t>
            </a:r>
          </a:p>
        </p:txBody>
      </p:sp>
      <p:sp>
        <p:nvSpPr>
          <p:cNvPr id="25" name="Ελεύθερη σχεδίαση: Σχήμα 24">
            <a:extLst>
              <a:ext uri="{FF2B5EF4-FFF2-40B4-BE49-F238E27FC236}">
                <a16:creationId xmlns:a16="http://schemas.microsoft.com/office/drawing/2014/main" id="{1956B8B4-42E5-D053-8D8C-937F585D6DE8}"/>
              </a:ext>
            </a:extLst>
          </p:cNvPr>
          <p:cNvSpPr/>
          <p:nvPr/>
        </p:nvSpPr>
        <p:spPr>
          <a:xfrm>
            <a:off x="10637202" y="8798005"/>
            <a:ext cx="6111150" cy="612000"/>
          </a:xfrm>
          <a:custGeom>
            <a:avLst/>
            <a:gdLst>
              <a:gd name="connsiteX0" fmla="*/ 0 w 6111150"/>
              <a:gd name="connsiteY0" fmla="*/ 111932 h 671580"/>
              <a:gd name="connsiteX1" fmla="*/ 111932 w 6111150"/>
              <a:gd name="connsiteY1" fmla="*/ 0 h 671580"/>
              <a:gd name="connsiteX2" fmla="*/ 5999218 w 6111150"/>
              <a:gd name="connsiteY2" fmla="*/ 0 h 671580"/>
              <a:gd name="connsiteX3" fmla="*/ 6111150 w 6111150"/>
              <a:gd name="connsiteY3" fmla="*/ 111932 h 671580"/>
              <a:gd name="connsiteX4" fmla="*/ 6111150 w 6111150"/>
              <a:gd name="connsiteY4" fmla="*/ 559648 h 671580"/>
              <a:gd name="connsiteX5" fmla="*/ 5999218 w 6111150"/>
              <a:gd name="connsiteY5" fmla="*/ 671580 h 671580"/>
              <a:gd name="connsiteX6" fmla="*/ 111932 w 6111150"/>
              <a:gd name="connsiteY6" fmla="*/ 671580 h 671580"/>
              <a:gd name="connsiteX7" fmla="*/ 0 w 6111150"/>
              <a:gd name="connsiteY7" fmla="*/ 559648 h 671580"/>
              <a:gd name="connsiteX8" fmla="*/ 0 w 611115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5999218" y="0"/>
                </a:lnTo>
                <a:cubicBezTo>
                  <a:pt x="6061036" y="0"/>
                  <a:pt x="6111150" y="50114"/>
                  <a:pt x="6111150" y="111932"/>
                </a:cubicBezTo>
                <a:lnTo>
                  <a:pt x="6111150" y="559648"/>
                </a:lnTo>
                <a:cubicBezTo>
                  <a:pt x="6111150" y="621466"/>
                  <a:pt x="6061036" y="671580"/>
                  <a:pt x="599921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kern="1200" dirty="0">
                <a:solidFill>
                  <a:schemeClr val="tx1"/>
                </a:solidFill>
              </a:rPr>
              <a:t>1. Ανάδοχος</a:t>
            </a:r>
            <a:endParaRPr lang="el-GR" sz="2800" kern="1200" dirty="0">
              <a:solidFill>
                <a:schemeClr val="tx1"/>
              </a:solidFill>
            </a:endParaRPr>
          </a:p>
        </p:txBody>
      </p:sp>
      <p:sp>
        <p:nvSpPr>
          <p:cNvPr id="26" name="Ελεύθερη σχεδίαση: Σχήμα 25">
            <a:extLst>
              <a:ext uri="{FF2B5EF4-FFF2-40B4-BE49-F238E27FC236}">
                <a16:creationId xmlns:a16="http://schemas.microsoft.com/office/drawing/2014/main" id="{AC1FF3C7-7C0A-7F33-E471-34A01A4A5FA2}"/>
              </a:ext>
            </a:extLst>
          </p:cNvPr>
          <p:cNvSpPr/>
          <p:nvPr/>
        </p:nvSpPr>
        <p:spPr>
          <a:xfrm>
            <a:off x="10637202" y="8084409"/>
            <a:ext cx="6111150" cy="612000"/>
          </a:xfrm>
          <a:custGeom>
            <a:avLst/>
            <a:gdLst>
              <a:gd name="connsiteX0" fmla="*/ 0 w 6111150"/>
              <a:gd name="connsiteY0" fmla="*/ 111932 h 671580"/>
              <a:gd name="connsiteX1" fmla="*/ 111932 w 6111150"/>
              <a:gd name="connsiteY1" fmla="*/ 0 h 671580"/>
              <a:gd name="connsiteX2" fmla="*/ 5999218 w 6111150"/>
              <a:gd name="connsiteY2" fmla="*/ 0 h 671580"/>
              <a:gd name="connsiteX3" fmla="*/ 6111150 w 6111150"/>
              <a:gd name="connsiteY3" fmla="*/ 111932 h 671580"/>
              <a:gd name="connsiteX4" fmla="*/ 6111150 w 6111150"/>
              <a:gd name="connsiteY4" fmla="*/ 559648 h 671580"/>
              <a:gd name="connsiteX5" fmla="*/ 5999218 w 6111150"/>
              <a:gd name="connsiteY5" fmla="*/ 671580 h 671580"/>
              <a:gd name="connsiteX6" fmla="*/ 111932 w 6111150"/>
              <a:gd name="connsiteY6" fmla="*/ 671580 h 671580"/>
              <a:gd name="connsiteX7" fmla="*/ 0 w 6111150"/>
              <a:gd name="connsiteY7" fmla="*/ 559648 h 671580"/>
              <a:gd name="connsiteX8" fmla="*/ 0 w 611115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5999218" y="0"/>
                </a:lnTo>
                <a:cubicBezTo>
                  <a:pt x="6061036" y="0"/>
                  <a:pt x="6111150" y="50114"/>
                  <a:pt x="6111150" y="111932"/>
                </a:cubicBezTo>
                <a:lnTo>
                  <a:pt x="6111150" y="559648"/>
                </a:lnTo>
                <a:cubicBezTo>
                  <a:pt x="6111150" y="621466"/>
                  <a:pt x="6061036" y="671580"/>
                  <a:pt x="599921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dirty="0">
                <a:solidFill>
                  <a:schemeClr val="tx1"/>
                </a:solidFill>
              </a:rPr>
              <a:t>4</a:t>
            </a:r>
            <a:r>
              <a:rPr lang="el-GR" sz="2800" b="1" kern="1200" dirty="0">
                <a:solidFill>
                  <a:schemeClr val="tx1"/>
                </a:solidFill>
              </a:rPr>
              <a:t>. </a:t>
            </a:r>
            <a:r>
              <a:rPr lang="el-GR" sz="2800" b="1" dirty="0">
                <a:solidFill>
                  <a:schemeClr val="tx1"/>
                </a:solidFill>
              </a:rPr>
              <a:t>Φορέας</a:t>
            </a:r>
            <a:endParaRPr lang="el-GR" sz="2800" kern="1200" dirty="0">
              <a:solidFill>
                <a:schemeClr val="tx1"/>
              </a:solidFill>
            </a:endParaRPr>
          </a:p>
        </p:txBody>
      </p:sp>
      <p:sp>
        <p:nvSpPr>
          <p:cNvPr id="27" name="Ελεύθερη σχεδίαση: Σχήμα 26">
            <a:extLst>
              <a:ext uri="{FF2B5EF4-FFF2-40B4-BE49-F238E27FC236}">
                <a16:creationId xmlns:a16="http://schemas.microsoft.com/office/drawing/2014/main" id="{8746AD7D-2510-DBB2-D25D-544D7CB4FBDB}"/>
              </a:ext>
            </a:extLst>
          </p:cNvPr>
          <p:cNvSpPr/>
          <p:nvPr/>
        </p:nvSpPr>
        <p:spPr>
          <a:xfrm>
            <a:off x="2663381" y="8787062"/>
            <a:ext cx="6721250" cy="61200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rgbClr val="B39FCA"/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ΑΥΙΜ | ΑΥΤΕΠΙΣΤΑΣΙΑ – Ανάδοχος Σύμβασης</a:t>
            </a:r>
          </a:p>
        </p:txBody>
      </p:sp>
      <p:sp>
        <p:nvSpPr>
          <p:cNvPr id="28" name="Ελεύθερη σχεδίαση: Σχήμα 27">
            <a:extLst>
              <a:ext uri="{FF2B5EF4-FFF2-40B4-BE49-F238E27FC236}">
                <a16:creationId xmlns:a16="http://schemas.microsoft.com/office/drawing/2014/main" id="{7D3FACB1-20F5-76D4-9ABB-37C9ADA8D7E6}"/>
              </a:ext>
            </a:extLst>
          </p:cNvPr>
          <p:cNvSpPr/>
          <p:nvPr/>
        </p:nvSpPr>
        <p:spPr>
          <a:xfrm>
            <a:off x="2663380" y="9495261"/>
            <a:ext cx="6702219" cy="61200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rgbClr val="8E3B00"/>
              </a:gs>
              <a:gs pos="50000">
                <a:srgbClr val="CD5900"/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ΑΠΑΛΛΟΤΡΙΩΣΗ – Φορέας</a:t>
            </a:r>
          </a:p>
        </p:txBody>
      </p:sp>
      <p:sp>
        <p:nvSpPr>
          <p:cNvPr id="29" name="Ελεύθερη σχεδίαση: Σχήμα 28">
            <a:extLst>
              <a:ext uri="{FF2B5EF4-FFF2-40B4-BE49-F238E27FC236}">
                <a16:creationId xmlns:a16="http://schemas.microsoft.com/office/drawing/2014/main" id="{12144F40-F65E-00E8-E04E-B64F28D51EB9}"/>
              </a:ext>
            </a:extLst>
          </p:cNvPr>
          <p:cNvSpPr/>
          <p:nvPr/>
        </p:nvSpPr>
        <p:spPr>
          <a:xfrm>
            <a:off x="10637202" y="9511601"/>
            <a:ext cx="6111150" cy="612000"/>
          </a:xfrm>
          <a:custGeom>
            <a:avLst/>
            <a:gdLst>
              <a:gd name="connsiteX0" fmla="*/ 0 w 6111150"/>
              <a:gd name="connsiteY0" fmla="*/ 111932 h 671580"/>
              <a:gd name="connsiteX1" fmla="*/ 111932 w 6111150"/>
              <a:gd name="connsiteY1" fmla="*/ 0 h 671580"/>
              <a:gd name="connsiteX2" fmla="*/ 5999218 w 6111150"/>
              <a:gd name="connsiteY2" fmla="*/ 0 h 671580"/>
              <a:gd name="connsiteX3" fmla="*/ 6111150 w 6111150"/>
              <a:gd name="connsiteY3" fmla="*/ 111932 h 671580"/>
              <a:gd name="connsiteX4" fmla="*/ 6111150 w 6111150"/>
              <a:gd name="connsiteY4" fmla="*/ 559648 h 671580"/>
              <a:gd name="connsiteX5" fmla="*/ 5999218 w 6111150"/>
              <a:gd name="connsiteY5" fmla="*/ 671580 h 671580"/>
              <a:gd name="connsiteX6" fmla="*/ 111932 w 6111150"/>
              <a:gd name="connsiteY6" fmla="*/ 671580 h 671580"/>
              <a:gd name="connsiteX7" fmla="*/ 0 w 6111150"/>
              <a:gd name="connsiteY7" fmla="*/ 559648 h 671580"/>
              <a:gd name="connsiteX8" fmla="*/ 0 w 611115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5999218" y="0"/>
                </a:lnTo>
                <a:cubicBezTo>
                  <a:pt x="6061036" y="0"/>
                  <a:pt x="6111150" y="50114"/>
                  <a:pt x="6111150" y="111932"/>
                </a:cubicBezTo>
                <a:lnTo>
                  <a:pt x="6111150" y="559648"/>
                </a:lnTo>
                <a:cubicBezTo>
                  <a:pt x="6111150" y="621466"/>
                  <a:pt x="6061036" y="671580"/>
                  <a:pt x="599921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gradFill flip="none" rotWithShape="0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kern="1200" dirty="0">
                <a:solidFill>
                  <a:schemeClr val="tx1"/>
                </a:solidFill>
              </a:rPr>
              <a:t>4. Φορέας</a:t>
            </a:r>
            <a:endParaRPr lang="el-GR" sz="2800" kern="1200" dirty="0">
              <a:solidFill>
                <a:schemeClr val="tx1"/>
              </a:solidFill>
            </a:endParaRPr>
          </a:p>
        </p:txBody>
      </p:sp>
      <p:sp>
        <p:nvSpPr>
          <p:cNvPr id="30" name="Ελεύθερη σχεδίαση: Σχήμα 29">
            <a:extLst>
              <a:ext uri="{FF2B5EF4-FFF2-40B4-BE49-F238E27FC236}">
                <a16:creationId xmlns:a16="http://schemas.microsoft.com/office/drawing/2014/main" id="{71B16E97-5321-E845-BB93-0090D449D9FC}"/>
              </a:ext>
            </a:extLst>
          </p:cNvPr>
          <p:cNvSpPr/>
          <p:nvPr/>
        </p:nvSpPr>
        <p:spPr>
          <a:xfrm>
            <a:off x="2663380" y="10203461"/>
            <a:ext cx="6702218" cy="61200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ΕΡΓΑΣΙΕΣ Ο.Κ.Ω.</a:t>
            </a:r>
          </a:p>
        </p:txBody>
      </p:sp>
      <p:sp>
        <p:nvSpPr>
          <p:cNvPr id="31" name="Ελεύθερη σχεδίαση: Σχήμα 30">
            <a:extLst>
              <a:ext uri="{FF2B5EF4-FFF2-40B4-BE49-F238E27FC236}">
                <a16:creationId xmlns:a16="http://schemas.microsoft.com/office/drawing/2014/main" id="{949E37B6-691E-BE90-3B6C-1EFEF5FCA1B8}"/>
              </a:ext>
            </a:extLst>
          </p:cNvPr>
          <p:cNvSpPr/>
          <p:nvPr/>
        </p:nvSpPr>
        <p:spPr>
          <a:xfrm>
            <a:off x="10637202" y="10225198"/>
            <a:ext cx="6111150" cy="612000"/>
          </a:xfrm>
          <a:custGeom>
            <a:avLst/>
            <a:gdLst>
              <a:gd name="connsiteX0" fmla="*/ 0 w 6111150"/>
              <a:gd name="connsiteY0" fmla="*/ 111932 h 671580"/>
              <a:gd name="connsiteX1" fmla="*/ 111932 w 6111150"/>
              <a:gd name="connsiteY1" fmla="*/ 0 h 671580"/>
              <a:gd name="connsiteX2" fmla="*/ 5999218 w 6111150"/>
              <a:gd name="connsiteY2" fmla="*/ 0 h 671580"/>
              <a:gd name="connsiteX3" fmla="*/ 6111150 w 6111150"/>
              <a:gd name="connsiteY3" fmla="*/ 111932 h 671580"/>
              <a:gd name="connsiteX4" fmla="*/ 6111150 w 6111150"/>
              <a:gd name="connsiteY4" fmla="*/ 559648 h 671580"/>
              <a:gd name="connsiteX5" fmla="*/ 5999218 w 6111150"/>
              <a:gd name="connsiteY5" fmla="*/ 671580 h 671580"/>
              <a:gd name="connsiteX6" fmla="*/ 111932 w 6111150"/>
              <a:gd name="connsiteY6" fmla="*/ 671580 h 671580"/>
              <a:gd name="connsiteX7" fmla="*/ 0 w 6111150"/>
              <a:gd name="connsiteY7" fmla="*/ 559648 h 671580"/>
              <a:gd name="connsiteX8" fmla="*/ 0 w 611115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5999218" y="0"/>
                </a:lnTo>
                <a:cubicBezTo>
                  <a:pt x="6061036" y="0"/>
                  <a:pt x="6111150" y="50114"/>
                  <a:pt x="6111150" y="111932"/>
                </a:cubicBezTo>
                <a:lnTo>
                  <a:pt x="6111150" y="559648"/>
                </a:lnTo>
                <a:cubicBezTo>
                  <a:pt x="6111150" y="621466"/>
                  <a:pt x="6061036" y="671580"/>
                  <a:pt x="599921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gradFill flip="none" rotWithShape="0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kern="1200" dirty="0">
                <a:solidFill>
                  <a:schemeClr val="tx1"/>
                </a:solidFill>
              </a:rPr>
              <a:t>4. Φορέας</a:t>
            </a:r>
            <a:endParaRPr lang="el-GR" sz="28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5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ΤΔΣ – Τμήμα Β1. Στοιχεία Αναδόχων</a:t>
              </a:r>
            </a:p>
            <a:p>
              <a:r>
                <a:rPr lang="el-GR" sz="32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Σχέση με το Υποέργο (2/3)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307D29CB-DD1F-D02C-B206-53F81EDC6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567" y="2461193"/>
            <a:ext cx="15931205" cy="565611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FE19DDC7-4C5A-6BCF-220F-76D4E56077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576" t="44933" r="13290" b="42346"/>
          <a:stretch/>
        </p:blipFill>
        <p:spPr>
          <a:xfrm>
            <a:off x="14651664" y="6398748"/>
            <a:ext cx="4848447" cy="1437448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2F4A8A89-A567-5789-A8CC-8F1CEC9511AE}"/>
              </a:ext>
            </a:extLst>
          </p:cNvPr>
          <p:cNvSpPr/>
          <p:nvPr/>
        </p:nvSpPr>
        <p:spPr>
          <a:xfrm>
            <a:off x="14799400" y="6592529"/>
            <a:ext cx="1527063" cy="2433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00DC6907-E2FF-4A28-9FFA-A96E5BF57DFC}"/>
              </a:ext>
            </a:extLst>
          </p:cNvPr>
          <p:cNvSpPr/>
          <p:nvPr/>
        </p:nvSpPr>
        <p:spPr>
          <a:xfrm>
            <a:off x="14804317" y="7592962"/>
            <a:ext cx="1522148" cy="2433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32" name="Ορθογώνιο: Στρογγύλεμα γωνιών 31">
            <a:extLst>
              <a:ext uri="{FF2B5EF4-FFF2-40B4-BE49-F238E27FC236}">
                <a16:creationId xmlns:a16="http://schemas.microsoft.com/office/drawing/2014/main" id="{379EC2DD-A82D-241C-A356-52376146CC1A}"/>
              </a:ext>
            </a:extLst>
          </p:cNvPr>
          <p:cNvSpPr/>
          <p:nvPr/>
        </p:nvSpPr>
        <p:spPr>
          <a:xfrm>
            <a:off x="14794483" y="7369278"/>
            <a:ext cx="1531981" cy="2433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1E194A9D-DDEC-BC8F-EBCF-B2F77F765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684" y="2461444"/>
            <a:ext cx="16061599" cy="8259328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36" name="Ορθογώνιο: Στρογγύλεμα γωνιών 35">
            <a:extLst>
              <a:ext uri="{FF2B5EF4-FFF2-40B4-BE49-F238E27FC236}">
                <a16:creationId xmlns:a16="http://schemas.microsoft.com/office/drawing/2014/main" id="{4451907D-A774-82F2-E18D-B310CBA96142}"/>
              </a:ext>
            </a:extLst>
          </p:cNvPr>
          <p:cNvSpPr/>
          <p:nvPr/>
        </p:nvSpPr>
        <p:spPr>
          <a:xfrm>
            <a:off x="3832109" y="7320245"/>
            <a:ext cx="15668002" cy="3294929"/>
          </a:xfrm>
          <a:prstGeom prst="roundRect">
            <a:avLst/>
          </a:prstGeom>
          <a:solidFill>
            <a:srgbClr val="FFFF00">
              <a:alpha val="2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7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2" grpId="0" animBg="1"/>
      <p:bldP spid="3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ΤΔΣ – Τμήμα Γ. Φυσικό Αντικείμενο</a:t>
              </a:r>
            </a:p>
            <a:p>
              <a:r>
                <a:rPr lang="el-GR" sz="32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Πακέτα Εργασίας/Παραδοτέα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2C71D65-B326-FC4F-B526-EE5D8ABF4727}"/>
              </a:ext>
            </a:extLst>
          </p:cNvPr>
          <p:cNvSpPr txBox="1"/>
          <p:nvPr/>
        </p:nvSpPr>
        <p:spPr>
          <a:xfrm>
            <a:off x="6272463" y="1982875"/>
            <a:ext cx="8534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Δημόσια Σύμβαση / ΑΥΙΜ κλπ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1E334E9-957C-D120-35E7-1DC52A1F1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377" y="3034089"/>
            <a:ext cx="15963629" cy="2577343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BBC326AF-60DF-5D7C-7EDA-DE3F723A9C23}"/>
              </a:ext>
            </a:extLst>
          </p:cNvPr>
          <p:cNvSpPr/>
          <p:nvPr/>
        </p:nvSpPr>
        <p:spPr>
          <a:xfrm>
            <a:off x="15898887" y="3634369"/>
            <a:ext cx="2898004" cy="6328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8DBC807F-9E85-A9C1-759D-0AC78A7BA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052" y="3036857"/>
            <a:ext cx="16141273" cy="341207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30C6DAEE-1416-2B21-AD42-DACF14E89F95}"/>
              </a:ext>
            </a:extLst>
          </p:cNvPr>
          <p:cNvSpPr/>
          <p:nvPr/>
        </p:nvSpPr>
        <p:spPr>
          <a:xfrm>
            <a:off x="3728567" y="5133474"/>
            <a:ext cx="522591" cy="5644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C5E3CC65-C1D9-315C-6720-3F878C90A7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8842" y="3034089"/>
            <a:ext cx="16234611" cy="647768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F9A1DC02-96E9-33AC-9D33-1826FF6FED3D}"/>
              </a:ext>
            </a:extLst>
          </p:cNvPr>
          <p:cNvSpPr/>
          <p:nvPr/>
        </p:nvSpPr>
        <p:spPr>
          <a:xfrm>
            <a:off x="16406886" y="6368716"/>
            <a:ext cx="2554881" cy="72598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5D497164-F855-F8AC-7D16-BB6FF8AA8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8842" y="2949311"/>
            <a:ext cx="16294292" cy="659657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0E9CF1B2-6A91-1964-B0E9-27AD2F7BC81C}"/>
              </a:ext>
            </a:extLst>
          </p:cNvPr>
          <p:cNvGrpSpPr/>
          <p:nvPr/>
        </p:nvGrpSpPr>
        <p:grpSpPr>
          <a:xfrm>
            <a:off x="866274" y="9994232"/>
            <a:ext cx="15789627" cy="903638"/>
            <a:chOff x="866274" y="9994232"/>
            <a:chExt cx="15789627" cy="903638"/>
          </a:xfrm>
        </p:grpSpPr>
        <p:sp>
          <p:nvSpPr>
            <p:cNvPr id="26" name="Ορθογώνιο: Στρογγύλεμα γωνιών 25">
              <a:extLst>
                <a:ext uri="{FF2B5EF4-FFF2-40B4-BE49-F238E27FC236}">
                  <a16:creationId xmlns:a16="http://schemas.microsoft.com/office/drawing/2014/main" id="{58DE2448-4E91-AF22-EF7D-BE2C061D9BD3}"/>
                </a:ext>
              </a:extLst>
            </p:cNvPr>
            <p:cNvSpPr/>
            <p:nvPr/>
          </p:nvSpPr>
          <p:spPr>
            <a:xfrm>
              <a:off x="866274" y="9994232"/>
              <a:ext cx="15789627" cy="90363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Οι Ημερομηνίες Παραδοτέων πρέπει να είναι εντός της </a:t>
              </a:r>
              <a:r>
                <a:rPr lang="el-GR" sz="28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Έναρξης-Λήξης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Υποέργου </a:t>
              </a:r>
            </a:p>
          </p:txBody>
        </p:sp>
        <p:sp>
          <p:nvSpPr>
            <p:cNvPr id="27" name="Google Shape;769;p37">
              <a:extLst>
                <a:ext uri="{FF2B5EF4-FFF2-40B4-BE49-F238E27FC236}">
                  <a16:creationId xmlns:a16="http://schemas.microsoft.com/office/drawing/2014/main" id="{613207E5-3586-6111-398B-E410C29A8DAF}"/>
                </a:ext>
              </a:extLst>
            </p:cNvPr>
            <p:cNvSpPr/>
            <p:nvPr/>
          </p:nvSpPr>
          <p:spPr>
            <a:xfrm>
              <a:off x="1165708" y="10063348"/>
              <a:ext cx="800692" cy="709715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2" name="Ομάδα 31">
            <a:extLst>
              <a:ext uri="{FF2B5EF4-FFF2-40B4-BE49-F238E27FC236}">
                <a16:creationId xmlns:a16="http://schemas.microsoft.com/office/drawing/2014/main" id="{40C93D26-3D11-D3D0-DB48-3FA71419B9A1}"/>
              </a:ext>
            </a:extLst>
          </p:cNvPr>
          <p:cNvGrpSpPr/>
          <p:nvPr/>
        </p:nvGrpSpPr>
        <p:grpSpPr>
          <a:xfrm>
            <a:off x="14494877" y="6757398"/>
            <a:ext cx="3252713" cy="1897434"/>
            <a:chOff x="14494877" y="6757398"/>
            <a:chExt cx="3252713" cy="1897434"/>
          </a:xfrm>
        </p:grpSpPr>
        <p:sp>
          <p:nvSpPr>
            <p:cNvPr id="29" name="Ορθογώνιο: Στρογγύλεμα γωνιών 28">
              <a:extLst>
                <a:ext uri="{FF2B5EF4-FFF2-40B4-BE49-F238E27FC236}">
                  <a16:creationId xmlns:a16="http://schemas.microsoft.com/office/drawing/2014/main" id="{C551E87F-F2AE-C2CC-B309-6DF58FE5BA63}"/>
                </a:ext>
              </a:extLst>
            </p:cNvPr>
            <p:cNvSpPr/>
            <p:nvPr/>
          </p:nvSpPr>
          <p:spPr>
            <a:xfrm>
              <a:off x="14494877" y="6757398"/>
              <a:ext cx="3231650" cy="545432"/>
            </a:xfrm>
            <a:prstGeom prst="roundRect">
              <a:avLst/>
            </a:prstGeom>
            <a:solidFill>
              <a:srgbClr val="FFFF00">
                <a:alpha val="29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30" name="Ορθογώνιο: Στρογγύλεμα γωνιών 29">
              <a:extLst>
                <a:ext uri="{FF2B5EF4-FFF2-40B4-BE49-F238E27FC236}">
                  <a16:creationId xmlns:a16="http://schemas.microsoft.com/office/drawing/2014/main" id="{794EB1AA-312A-11DF-F6B7-1D1F0FB11336}"/>
                </a:ext>
              </a:extLst>
            </p:cNvPr>
            <p:cNvSpPr/>
            <p:nvPr/>
          </p:nvSpPr>
          <p:spPr>
            <a:xfrm>
              <a:off x="14515940" y="7437540"/>
              <a:ext cx="3231650" cy="545432"/>
            </a:xfrm>
            <a:prstGeom prst="roundRect">
              <a:avLst/>
            </a:prstGeom>
            <a:solidFill>
              <a:srgbClr val="FFFF00">
                <a:alpha val="29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31" name="Ορθογώνιο: Στρογγύλεμα γωνιών 30">
              <a:extLst>
                <a:ext uri="{FF2B5EF4-FFF2-40B4-BE49-F238E27FC236}">
                  <a16:creationId xmlns:a16="http://schemas.microsoft.com/office/drawing/2014/main" id="{887BBB84-33C4-1345-D9AF-AFC31A77A65D}"/>
                </a:ext>
              </a:extLst>
            </p:cNvPr>
            <p:cNvSpPr/>
            <p:nvPr/>
          </p:nvSpPr>
          <p:spPr>
            <a:xfrm>
              <a:off x="14515940" y="8109400"/>
              <a:ext cx="3231650" cy="545432"/>
            </a:xfrm>
            <a:prstGeom prst="roundRect">
              <a:avLst/>
            </a:prstGeom>
            <a:solidFill>
              <a:srgbClr val="FFFF00">
                <a:alpha val="29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9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ΤΔΣ – Τμήμα Γ. Φυσικό Αντικείμενο</a:t>
              </a:r>
            </a:p>
            <a:p>
              <a:r>
                <a:rPr lang="el-GR" sz="32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Πακέτα Εργασίας/Παραδοτέα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EE69BB4E-4DD3-7805-5DC9-4DC7B3320588}"/>
              </a:ext>
            </a:extLst>
          </p:cNvPr>
          <p:cNvGrpSpPr/>
          <p:nvPr/>
        </p:nvGrpSpPr>
        <p:grpSpPr>
          <a:xfrm>
            <a:off x="3568409" y="1982875"/>
            <a:ext cx="15501936" cy="7247348"/>
            <a:chOff x="3568409" y="1982875"/>
            <a:chExt cx="15501936" cy="7247348"/>
          </a:xfrm>
        </p:grpSpPr>
        <p:pic>
          <p:nvPicPr>
            <p:cNvPr id="3" name="Εικόνα 2">
              <a:extLst>
                <a:ext uri="{FF2B5EF4-FFF2-40B4-BE49-F238E27FC236}">
                  <a16:creationId xmlns:a16="http://schemas.microsoft.com/office/drawing/2014/main" id="{275C8AC5-333B-E063-5EC5-DDAEA2D92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8409" y="3038108"/>
              <a:ext cx="15501936" cy="6192115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565074-3A1C-828F-DD6F-76CD444D6766}"/>
                </a:ext>
              </a:extLst>
            </p:cNvPr>
            <p:cNvSpPr txBox="1"/>
            <p:nvPr/>
          </p:nvSpPr>
          <p:spPr>
            <a:xfrm>
              <a:off x="7831310" y="1982875"/>
              <a:ext cx="69761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4400" b="1" dirty="0"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Πρόκληση Ενισχύσεων</a:t>
              </a:r>
            </a:p>
          </p:txBody>
        </p:sp>
      </p:grp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0F76DFD2-FED9-3126-AA3E-C94C60AA08B4}"/>
              </a:ext>
            </a:extLst>
          </p:cNvPr>
          <p:cNvGrpSpPr/>
          <p:nvPr/>
        </p:nvGrpSpPr>
        <p:grpSpPr>
          <a:xfrm>
            <a:off x="3593425" y="9708519"/>
            <a:ext cx="13170573" cy="1288700"/>
            <a:chOff x="2446619" y="9607127"/>
            <a:chExt cx="13559774" cy="1390092"/>
          </a:xfrm>
        </p:grpSpPr>
        <p:sp>
          <p:nvSpPr>
            <p:cNvPr id="6" name="Ορθογώνιο: Στρογγύλεμα γωνιών 5">
              <a:extLst>
                <a:ext uri="{FF2B5EF4-FFF2-40B4-BE49-F238E27FC236}">
                  <a16:creationId xmlns:a16="http://schemas.microsoft.com/office/drawing/2014/main" id="{2651A679-E003-E7EA-269F-BF2E66298955}"/>
                </a:ext>
              </a:extLst>
            </p:cNvPr>
            <p:cNvSpPr/>
            <p:nvPr/>
          </p:nvSpPr>
          <p:spPr>
            <a:xfrm>
              <a:off x="2446619" y="9607127"/>
              <a:ext cx="13559774" cy="13900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Στις περιπτώσεις </a:t>
              </a:r>
              <a:r>
                <a:rPr lang="el-GR" sz="28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Προσκλήσεων Ενισχύσεων 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τα Πακέτα/Παραδοτέα μεταφέρονται αυτόματα στο δελτίο </a:t>
              </a:r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3.4 ΔΕΛΤΙΟ ΠΑΡΑΚΟΛΟΥΘΗΣΗΣ </a:t>
              </a:r>
            </a:p>
          </p:txBody>
        </p:sp>
        <p:sp>
          <p:nvSpPr>
            <p:cNvPr id="7" name="Google Shape;769;p37">
              <a:extLst>
                <a:ext uri="{FF2B5EF4-FFF2-40B4-BE49-F238E27FC236}">
                  <a16:creationId xmlns:a16="http://schemas.microsoft.com/office/drawing/2014/main" id="{C5BBB264-1582-7536-2288-22680F6D0DD1}"/>
                </a:ext>
              </a:extLst>
            </p:cNvPr>
            <p:cNvSpPr/>
            <p:nvPr/>
          </p:nvSpPr>
          <p:spPr>
            <a:xfrm>
              <a:off x="2536962" y="9786274"/>
              <a:ext cx="880761" cy="858756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F389579A-F240-2338-6BE0-83000AC8E4A1}"/>
              </a:ext>
            </a:extLst>
          </p:cNvPr>
          <p:cNvSpPr/>
          <p:nvPr/>
        </p:nvSpPr>
        <p:spPr>
          <a:xfrm>
            <a:off x="3681175" y="8781043"/>
            <a:ext cx="13884930" cy="545432"/>
          </a:xfrm>
          <a:prstGeom prst="roundRect">
            <a:avLst/>
          </a:prstGeom>
          <a:solidFill>
            <a:srgbClr val="FFFF00">
              <a:alpha val="29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ΤΔΣ – Τμήμα Γ. Φυσικό Αντικείμενο</a:t>
              </a:r>
            </a:p>
            <a:p>
              <a:r>
                <a:rPr lang="el-GR" sz="3200" b="1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Χωροθέτηση (Γεωγραφική Κατανομή)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7800B122-E8CE-DD50-7311-D5624DFBC154}"/>
              </a:ext>
            </a:extLst>
          </p:cNvPr>
          <p:cNvSpPr/>
          <p:nvPr/>
        </p:nvSpPr>
        <p:spPr>
          <a:xfrm>
            <a:off x="14630400" y="2548384"/>
            <a:ext cx="5321299" cy="309843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επίπεδο </a:t>
            </a:r>
          </a:p>
          <a:p>
            <a:pPr algn="ctr">
              <a:lnSpc>
                <a:spcPct val="130000"/>
              </a:lnSpc>
            </a:pPr>
            <a:r>
              <a:rPr lang="el-GR" sz="2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Γεωγραφικής Χωροθέτησης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που αποτυπώνεται στο </a:t>
            </a:r>
            <a:r>
              <a:rPr lang="el-G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ΤΔΕ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l-GR" sz="2400" u="sng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το ίδιο επίπεδο</a:t>
            </a:r>
            <a:r>
              <a:rPr lang="el-G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θα πρέπει να αποτυπώνεται και στο </a:t>
            </a:r>
            <a:r>
              <a:rPr lang="el-G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ΤΔΣ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λόγους Αναφορών </a:t>
            </a:r>
          </a:p>
        </p:txBody>
      </p: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D02E2C74-3DED-31B1-8CCC-48F39A1FD2B3}"/>
              </a:ext>
            </a:extLst>
          </p:cNvPr>
          <p:cNvGrpSpPr/>
          <p:nvPr/>
        </p:nvGrpSpPr>
        <p:grpSpPr>
          <a:xfrm>
            <a:off x="3728568" y="2466975"/>
            <a:ext cx="10516821" cy="2404442"/>
            <a:chOff x="3728568" y="2466975"/>
            <a:chExt cx="10516821" cy="2404442"/>
          </a:xfrm>
        </p:grpSpPr>
        <p:pic>
          <p:nvPicPr>
            <p:cNvPr id="11" name="Εικόνα 10">
              <a:extLst>
                <a:ext uri="{FF2B5EF4-FFF2-40B4-BE49-F238E27FC236}">
                  <a16:creationId xmlns:a16="http://schemas.microsoft.com/office/drawing/2014/main" id="{EC8AD205-0F14-B3F8-3E8A-BF3D2F8C0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6472" y="2518161"/>
              <a:ext cx="10458917" cy="235325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  <p:sp>
          <p:nvSpPr>
            <p:cNvPr id="18" name="Ορθογώνιο: Στρογγύλεμα γωνιών 17">
              <a:extLst>
                <a:ext uri="{FF2B5EF4-FFF2-40B4-BE49-F238E27FC236}">
                  <a16:creationId xmlns:a16="http://schemas.microsoft.com/office/drawing/2014/main" id="{0A7D1CC4-DF9F-5CD1-FA09-B27BCE97B67E}"/>
                </a:ext>
              </a:extLst>
            </p:cNvPr>
            <p:cNvSpPr/>
            <p:nvPr/>
          </p:nvSpPr>
          <p:spPr>
            <a:xfrm>
              <a:off x="3728568" y="2466975"/>
              <a:ext cx="2300758" cy="247650"/>
            </a:xfrm>
            <a:prstGeom prst="roundRect">
              <a:avLst/>
            </a:prstGeom>
            <a:solidFill>
              <a:srgbClr val="FFFF00">
                <a:alpha val="14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F9ACA405-FC28-60C2-9BA3-B56F272359E8}"/>
              </a:ext>
            </a:extLst>
          </p:cNvPr>
          <p:cNvGrpSpPr/>
          <p:nvPr/>
        </p:nvGrpSpPr>
        <p:grpSpPr>
          <a:xfrm>
            <a:off x="3786471" y="5427455"/>
            <a:ext cx="10473679" cy="4823449"/>
            <a:chOff x="3786471" y="5427455"/>
            <a:chExt cx="10473679" cy="4823449"/>
          </a:xfrm>
        </p:grpSpPr>
        <p:pic>
          <p:nvPicPr>
            <p:cNvPr id="15" name="Εικόνα 14">
              <a:extLst>
                <a:ext uri="{FF2B5EF4-FFF2-40B4-BE49-F238E27FC236}">
                  <a16:creationId xmlns:a16="http://schemas.microsoft.com/office/drawing/2014/main" id="{D8B9FF74-A83D-0D88-3F08-A8497BEE6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6471" y="5458701"/>
              <a:ext cx="10473679" cy="479220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  <p:sp>
          <p:nvSpPr>
            <p:cNvPr id="19" name="Ορθογώνιο: Στρογγύλεμα γωνιών 18">
              <a:extLst>
                <a:ext uri="{FF2B5EF4-FFF2-40B4-BE49-F238E27FC236}">
                  <a16:creationId xmlns:a16="http://schemas.microsoft.com/office/drawing/2014/main" id="{4409C428-61AC-C8D4-C11C-1740F5398369}"/>
                </a:ext>
              </a:extLst>
            </p:cNvPr>
            <p:cNvSpPr/>
            <p:nvPr/>
          </p:nvSpPr>
          <p:spPr>
            <a:xfrm>
              <a:off x="3795996" y="5427455"/>
              <a:ext cx="2433354" cy="247650"/>
            </a:xfrm>
            <a:prstGeom prst="roundRect">
              <a:avLst/>
            </a:prstGeom>
            <a:solidFill>
              <a:srgbClr val="FFFF00">
                <a:alpha val="14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B9DBD230-E93B-4728-EDB0-1E999C84DA29}"/>
              </a:ext>
            </a:extLst>
          </p:cNvPr>
          <p:cNvSpPr/>
          <p:nvPr/>
        </p:nvSpPr>
        <p:spPr>
          <a:xfrm>
            <a:off x="14630400" y="6005458"/>
            <a:ext cx="5321299" cy="309843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Εάν θα πρέπει </a:t>
            </a:r>
          </a:p>
          <a:p>
            <a:pPr algn="ctr">
              <a:lnSpc>
                <a:spcPct val="130000"/>
              </a:lnSpc>
            </a:pPr>
            <a:r>
              <a:rPr lang="el-GR" sz="2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η Γεωγραφική Χωροθέτηση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εξειδικευτεί στο </a:t>
            </a:r>
            <a:r>
              <a:rPr lang="el-G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ΤΔΣ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αυτό θα αποτυπωθεί στο </a:t>
            </a:r>
            <a:r>
              <a:rPr lang="el-G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ΤΔΕ 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μέσω </a:t>
            </a:r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επικαιροποίησης</a:t>
            </a:r>
          </a:p>
        </p:txBody>
      </p:sp>
    </p:spTree>
    <p:extLst>
      <p:ext uri="{BB962C8B-B14F-4D97-AF65-F5344CB8AC3E}">
        <p14:creationId xmlns:p14="http://schemas.microsoft.com/office/powerpoint/2010/main" val="48627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028DD27B-7F20-37B9-9BFB-86A838CC26DE}"/>
              </a:ext>
            </a:extLst>
          </p:cNvPr>
          <p:cNvGrpSpPr/>
          <p:nvPr/>
        </p:nvGrpSpPr>
        <p:grpSpPr>
          <a:xfrm>
            <a:off x="152400" y="152083"/>
            <a:ext cx="19271297" cy="10463092"/>
            <a:chOff x="152400" y="152083"/>
            <a:chExt cx="19271297" cy="10463092"/>
          </a:xfrm>
        </p:grpSpPr>
        <p:grpSp>
          <p:nvGrpSpPr>
            <p:cNvPr id="4" name="Ομάδα 3">
              <a:extLst>
                <a:ext uri="{FF2B5EF4-FFF2-40B4-BE49-F238E27FC236}">
                  <a16:creationId xmlns:a16="http://schemas.microsoft.com/office/drawing/2014/main" id="{DAD180D3-4023-D836-B427-E79F131C8980}"/>
                </a:ext>
              </a:extLst>
            </p:cNvPr>
            <p:cNvGrpSpPr/>
            <p:nvPr/>
          </p:nvGrpSpPr>
          <p:grpSpPr>
            <a:xfrm>
              <a:off x="152400" y="152083"/>
              <a:ext cx="19271297" cy="10463092"/>
              <a:chOff x="152400" y="152083"/>
              <a:chExt cx="19271297" cy="10463092"/>
            </a:xfrm>
          </p:grpSpPr>
          <p:sp>
            <p:nvSpPr>
              <p:cNvPr id="13" name="Διαγώνια ρίγα 12">
                <a:extLst>
                  <a:ext uri="{FF2B5EF4-FFF2-40B4-BE49-F238E27FC236}">
                    <a16:creationId xmlns:a16="http://schemas.microsoft.com/office/drawing/2014/main" id="{FE17CC41-A834-300B-870C-4F7C5DF80D53}"/>
                  </a:ext>
                </a:extLst>
              </p:cNvPr>
              <p:cNvSpPr/>
              <p:nvPr/>
            </p:nvSpPr>
            <p:spPr>
              <a:xfrm>
                <a:off x="152400" y="152083"/>
                <a:ext cx="4288790" cy="10463092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object 6">
                <a:extLst>
                  <a:ext uri="{FF2B5EF4-FFF2-40B4-BE49-F238E27FC236}">
                    <a16:creationId xmlns:a16="http://schemas.microsoft.com/office/drawing/2014/main" id="{8BECACD1-8D69-82D9-2BB5-4A79D569B4DD}"/>
                  </a:ext>
                </a:extLst>
              </p:cNvPr>
              <p:cNvGrpSpPr/>
              <p:nvPr/>
            </p:nvGrpSpPr>
            <p:grpSpPr>
              <a:xfrm>
                <a:off x="680402" y="10311010"/>
                <a:ext cx="18743295" cy="304165"/>
                <a:chOff x="680607" y="7633275"/>
                <a:chExt cx="18743295" cy="304165"/>
              </a:xfrm>
            </p:grpSpPr>
            <p:sp>
              <p:nvSpPr>
                <p:cNvPr id="8" name="object 7">
                  <a:extLst>
                    <a:ext uri="{FF2B5EF4-FFF2-40B4-BE49-F238E27FC236}">
                      <a16:creationId xmlns:a16="http://schemas.microsoft.com/office/drawing/2014/main" id="{1FDC37FB-FDBF-5839-2DA4-9619F5F04FBB}"/>
                    </a:ext>
                  </a:extLst>
                </p:cNvPr>
                <p:cNvSpPr/>
                <p:nvPr/>
              </p:nvSpPr>
              <p:spPr>
                <a:xfrm>
                  <a:off x="680607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4BB8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" name="object 8">
                  <a:extLst>
                    <a:ext uri="{FF2B5EF4-FFF2-40B4-BE49-F238E27FC236}">
                      <a16:creationId xmlns:a16="http://schemas.microsoft.com/office/drawing/2014/main" id="{428ACA25-5370-D412-D6F3-F7DB7916D807}"/>
                    </a:ext>
                  </a:extLst>
                </p:cNvPr>
                <p:cNvSpPr/>
                <p:nvPr/>
              </p:nvSpPr>
              <p:spPr>
                <a:xfrm>
                  <a:off x="5366328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13DC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9">
                  <a:extLst>
                    <a:ext uri="{FF2B5EF4-FFF2-40B4-BE49-F238E27FC236}">
                      <a16:creationId xmlns:a16="http://schemas.microsoft.com/office/drawing/2014/main" id="{F6F159EB-9AB6-1ADA-7D7E-3451D1C41867}"/>
                    </a:ext>
                  </a:extLst>
                </p:cNvPr>
                <p:cNvSpPr/>
                <p:nvPr/>
              </p:nvSpPr>
              <p:spPr>
                <a:xfrm>
                  <a:off x="10052050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FFC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2C1920FE-3392-4D65-5E34-840CAFCBFE88}"/>
                    </a:ext>
                  </a:extLst>
                </p:cNvPr>
                <p:cNvSpPr/>
                <p:nvPr/>
              </p:nvSpPr>
              <p:spPr>
                <a:xfrm>
                  <a:off x="14737771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E04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" name="Παραλληλόγραμμο 1">
              <a:extLst>
                <a:ext uri="{FF2B5EF4-FFF2-40B4-BE49-F238E27FC236}">
                  <a16:creationId xmlns:a16="http://schemas.microsoft.com/office/drawing/2014/main" id="{E13DE76D-58F8-ED89-B638-87E92D758920}"/>
                </a:ext>
              </a:extLst>
            </p:cNvPr>
            <p:cNvSpPr/>
            <p:nvPr/>
          </p:nvSpPr>
          <p:spPr>
            <a:xfrm>
              <a:off x="152400" y="4434840"/>
              <a:ext cx="14371320" cy="3231515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4D722C-6489-953D-33A8-FC4FD574B9B3}"/>
                </a:ext>
              </a:extLst>
            </p:cNvPr>
            <p:cNvSpPr txBox="1"/>
            <p:nvPr/>
          </p:nvSpPr>
          <p:spPr>
            <a:xfrm>
              <a:off x="1368579" y="1862525"/>
              <a:ext cx="14918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600" b="1" dirty="0">
                  <a:solidFill>
                    <a:schemeClr val="tx2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Ζ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C80863-DDEB-9082-082E-B3AC780760A9}"/>
              </a:ext>
            </a:extLst>
          </p:cNvPr>
          <p:cNvSpPr txBox="1"/>
          <p:nvPr/>
        </p:nvSpPr>
        <p:spPr>
          <a:xfrm>
            <a:off x="1696560" y="4581758"/>
            <a:ext cx="11971314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Δελτία Αναλυτικά</a:t>
            </a:r>
            <a:endParaRPr lang="el-G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D689A-22C6-A06A-E873-D4E0D38BC4EB}"/>
              </a:ext>
            </a:extLst>
          </p:cNvPr>
          <p:cNvSpPr txBox="1"/>
          <p:nvPr/>
        </p:nvSpPr>
        <p:spPr>
          <a:xfrm>
            <a:off x="1229098" y="5654675"/>
            <a:ext cx="4427784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ΤΔΕ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 ΔΩΕ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ΠΡΟΕΓΚΡΙΣΗ</a:t>
            </a:r>
            <a:endParaRPr lang="el-GR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DB8AB3-AC6D-1630-53A4-FF673B3D3E26}"/>
              </a:ext>
            </a:extLst>
          </p:cNvPr>
          <p:cNvSpPr txBox="1"/>
          <p:nvPr/>
        </p:nvSpPr>
        <p:spPr>
          <a:xfrm>
            <a:off x="5783017" y="5652095"/>
            <a:ext cx="7111573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ΤΔΣ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ΔΕΛΤΙΟ ΠΑΡΑΚΟΛΟΥΘΗΣΗΣ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ΔΕΛΤΙΟ ΕΠΙΤΕΥΞΗΣ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9259191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9074E0DB-F435-8A25-7AC0-774BAD39C3BA}"/>
              </a:ext>
            </a:extLst>
          </p:cNvPr>
          <p:cNvGrpSpPr/>
          <p:nvPr/>
        </p:nvGrpSpPr>
        <p:grpSpPr>
          <a:xfrm>
            <a:off x="2603715" y="5630817"/>
            <a:ext cx="5379812" cy="2577130"/>
            <a:chOff x="488382" y="329083"/>
            <a:chExt cx="3116770" cy="1979149"/>
          </a:xfrm>
        </p:grpSpPr>
        <p:sp>
          <p:nvSpPr>
            <p:cNvPr id="23" name="Ορθογώνιο: Στρογγύλεμα γωνιών 22">
              <a:extLst>
                <a:ext uri="{FF2B5EF4-FFF2-40B4-BE49-F238E27FC236}">
                  <a16:creationId xmlns:a16="http://schemas.microsoft.com/office/drawing/2014/main" id="{54F37D4E-9BAB-28CA-281A-BC734D5DA43F}"/>
                </a:ext>
              </a:extLst>
            </p:cNvPr>
            <p:cNvSpPr/>
            <p:nvPr/>
          </p:nvSpPr>
          <p:spPr>
            <a:xfrm>
              <a:off x="488382" y="329083"/>
              <a:ext cx="3116770" cy="197914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Ορθογώνιο: Στρογγύλεμα γωνιών 4">
              <a:extLst>
                <a:ext uri="{FF2B5EF4-FFF2-40B4-BE49-F238E27FC236}">
                  <a16:creationId xmlns:a16="http://schemas.microsoft.com/office/drawing/2014/main" id="{424C4F84-E00A-DF5E-8635-68D9BE13D690}"/>
                </a:ext>
              </a:extLst>
            </p:cNvPr>
            <p:cNvSpPr txBox="1"/>
            <p:nvPr/>
          </p:nvSpPr>
          <p:spPr>
            <a:xfrm>
              <a:off x="546349" y="387050"/>
              <a:ext cx="3000836" cy="186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Ο ΦΥ ενημερώνει το ΔΠΥ </a:t>
              </a:r>
            </a:p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b="1" kern="120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μια φορά τον μήνα</a:t>
              </a:r>
              <a:r>
                <a:rPr lang="el-GR" sz="2800" kern="1200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ctr" defTabSz="755650" rtl="0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αλλά και </a:t>
              </a:r>
              <a:r>
                <a:rPr lang="el-GR" sz="2800" b="1" kern="1200" dirty="0">
                  <a:latin typeface="Arial Black" panose="020B0A04020102020204" pitchFamily="34" charset="0"/>
                  <a:cs typeface="Arial" panose="020B0604020202020204" pitchFamily="34" charset="0"/>
                </a:rPr>
                <a:t>κάθε φορά που</a:t>
              </a:r>
              <a:r>
                <a:rPr lang="el-GR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… </a:t>
              </a:r>
              <a:endParaRPr lang="en-US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91923D03-BB3F-447A-AA11-E34CF81AE644}"/>
              </a:ext>
            </a:extLst>
          </p:cNvPr>
          <p:cNvSpPr/>
          <p:nvPr/>
        </p:nvSpPr>
        <p:spPr>
          <a:xfrm>
            <a:off x="8588063" y="5505480"/>
            <a:ext cx="10525787" cy="1023138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</a:t>
            </a:r>
            <a:r>
              <a:rPr lang="el-GR" sz="2800" b="1" kern="1200" dirty="0">
                <a:latin typeface="Arial" panose="020B0604020202020204" pitchFamily="34" charset="0"/>
                <a:cs typeface="Arial" panose="020B0604020202020204" pitchFamily="34" charset="0"/>
              </a:rPr>
              <a:t>επιτυγχάνεται 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κάποιο </a:t>
            </a:r>
            <a:r>
              <a:rPr lang="el-GR" sz="2800" kern="12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Ορόσημο &amp; Στόχος 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του έργου</a:t>
            </a:r>
            <a:endParaRPr lang="en-US" sz="2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DA9E2421-E5CE-96B6-21F2-61527C76D33F}"/>
              </a:ext>
            </a:extLst>
          </p:cNvPr>
          <p:cNvGrpSpPr/>
          <p:nvPr/>
        </p:nvGrpSpPr>
        <p:grpSpPr>
          <a:xfrm>
            <a:off x="8588062" y="7034981"/>
            <a:ext cx="10525787" cy="1546029"/>
            <a:chOff x="4516566" y="329174"/>
            <a:chExt cx="3116770" cy="1979149"/>
          </a:xfrm>
        </p:grpSpPr>
        <p:sp>
          <p:nvSpPr>
            <p:cNvPr id="29" name="Ορθογώνιο: Στρογγύλεμα γωνιών 28">
              <a:extLst>
                <a:ext uri="{FF2B5EF4-FFF2-40B4-BE49-F238E27FC236}">
                  <a16:creationId xmlns:a16="http://schemas.microsoft.com/office/drawing/2014/main" id="{2A9EABD1-FC50-A3E5-14D3-A5D05515E64F}"/>
                </a:ext>
              </a:extLst>
            </p:cNvPr>
            <p:cNvSpPr/>
            <p:nvPr/>
          </p:nvSpPr>
          <p:spPr>
            <a:xfrm>
              <a:off x="4516566" y="329174"/>
              <a:ext cx="3116770" cy="1979149"/>
            </a:xfrm>
            <a:prstGeom prst="roundRect">
              <a:avLst>
                <a:gd name="adj" fmla="val 10000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Ορθογώνιο: Στρογγύλεμα γωνιών 4">
              <a:extLst>
                <a:ext uri="{FF2B5EF4-FFF2-40B4-BE49-F238E27FC236}">
                  <a16:creationId xmlns:a16="http://schemas.microsoft.com/office/drawing/2014/main" id="{CFA40064-807B-FA43-315D-8477D662C898}"/>
                </a:ext>
              </a:extLst>
            </p:cNvPr>
            <p:cNvSpPr txBox="1"/>
            <p:nvPr/>
          </p:nvSpPr>
          <p:spPr>
            <a:xfrm>
              <a:off x="4574533" y="387141"/>
              <a:ext cx="3000836" cy="186321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✓ </a:t>
              </a:r>
              <a:r>
                <a:rPr lang="el-G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παρουσιάζεται</a:t>
              </a: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 κάποιο </a:t>
              </a:r>
              <a:r>
                <a:rPr lang="el-GR" sz="28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πρόβλημα ή εμπλοκή</a:t>
              </a:r>
              <a:r>
                <a:rPr lang="el-GR" sz="2800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 algn="ctr">
                <a:lnSpc>
                  <a:spcPct val="150000"/>
                </a:lnSpc>
              </a:pPr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στην υλοποίησή της Σύμβασης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Πότε?</a:t>
            </a: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9D6C67C9-59E0-0C95-4DDA-3399A28656CD}"/>
              </a:ext>
            </a:extLst>
          </p:cNvPr>
          <p:cNvSpPr/>
          <p:nvPr/>
        </p:nvSpPr>
        <p:spPr>
          <a:xfrm>
            <a:off x="3792196" y="2411933"/>
            <a:ext cx="14697282" cy="2491429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30000"/>
              </a:lnSpc>
            </a:pPr>
            <a:r>
              <a:rPr lang="el-G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Δημιουργείται και υποβάλλεται από τον </a:t>
            </a:r>
            <a:r>
              <a:rPr lang="el-GR" sz="3600" dirty="0"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Φορέα Υλοποίησης (ΦΥ)</a:t>
            </a:r>
            <a:r>
              <a:rPr lang="el-GR" sz="36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l-G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να αποτυπώσει την πορεία υλοποίησης </a:t>
            </a:r>
          </a:p>
          <a:p>
            <a:pPr algn="ctr">
              <a:lnSpc>
                <a:spcPct val="130000"/>
              </a:lnSpc>
            </a:pPr>
            <a:r>
              <a:rPr lang="el-G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l-GR" sz="3600" dirty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Φυσικού &amp; Οικονομικού Αντικειμένου </a:t>
            </a:r>
            <a:r>
              <a:rPr lang="el-G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 Σύμβασης</a:t>
            </a:r>
          </a:p>
        </p:txBody>
      </p:sp>
    </p:spTree>
    <p:extLst>
      <p:ext uri="{BB962C8B-B14F-4D97-AF65-F5344CB8AC3E}">
        <p14:creationId xmlns:p14="http://schemas.microsoft.com/office/powerpoint/2010/main" val="111119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BF094AFB-D673-C8BB-A628-4238AAD593B0}"/>
              </a:ext>
            </a:extLst>
          </p:cNvPr>
          <p:cNvGrpSpPr/>
          <p:nvPr/>
        </p:nvGrpSpPr>
        <p:grpSpPr>
          <a:xfrm>
            <a:off x="2539501" y="503103"/>
            <a:ext cx="11217444" cy="707886"/>
            <a:chOff x="2539501" y="421215"/>
            <a:chExt cx="11217444" cy="7078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094177" y="421215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Δομή Έργων στο ΟΠΣ</a:t>
              </a:r>
              <a:endPara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Google Shape;613;p37">
              <a:extLst>
                <a:ext uri="{FF2B5EF4-FFF2-40B4-BE49-F238E27FC236}">
                  <a16:creationId xmlns:a16="http://schemas.microsoft.com/office/drawing/2014/main" id="{AEFA7160-6209-2F15-B306-8774140496BE}"/>
                </a:ext>
              </a:extLst>
            </p:cNvPr>
            <p:cNvGrpSpPr/>
            <p:nvPr/>
          </p:nvGrpSpPr>
          <p:grpSpPr>
            <a:xfrm>
              <a:off x="2539501" y="508148"/>
              <a:ext cx="501969" cy="479429"/>
              <a:chOff x="2594050" y="1631825"/>
              <a:chExt cx="439625" cy="439625"/>
            </a:xfrm>
          </p:grpSpPr>
          <p:sp>
            <p:nvSpPr>
              <p:cNvPr id="3" name="Google Shape;614;p37">
                <a:extLst>
                  <a:ext uri="{FF2B5EF4-FFF2-40B4-BE49-F238E27FC236}">
                    <a16:creationId xmlns:a16="http://schemas.microsoft.com/office/drawing/2014/main" id="{8CCAF718-2D27-BD96-7CB1-4916647AFB6A}"/>
                  </a:ext>
                </a:extLst>
              </p:cNvPr>
              <p:cNvSpPr/>
              <p:nvPr/>
            </p:nvSpPr>
            <p:spPr>
              <a:xfrm>
                <a:off x="2594050" y="1883300"/>
                <a:ext cx="188175" cy="188150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7526" fill="none" extrusionOk="0">
                    <a:moveTo>
                      <a:pt x="5992" y="0"/>
                    </a:moveTo>
                    <a:lnTo>
                      <a:pt x="537" y="6430"/>
                    </a:lnTo>
                    <a:lnTo>
                      <a:pt x="1" y="7526"/>
                    </a:lnTo>
                    <a:lnTo>
                      <a:pt x="1097" y="6990"/>
                    </a:lnTo>
                    <a:lnTo>
                      <a:pt x="7526" y="1534"/>
                    </a:lnTo>
                    <a:lnTo>
                      <a:pt x="5992" y="0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Google Shape;615;p37">
                <a:extLst>
                  <a:ext uri="{FF2B5EF4-FFF2-40B4-BE49-F238E27FC236}">
                    <a16:creationId xmlns:a16="http://schemas.microsoft.com/office/drawing/2014/main" id="{2FF1F15F-B687-376D-D291-8E0203EF4FCC}"/>
                  </a:ext>
                </a:extLst>
              </p:cNvPr>
              <p:cNvSpPr/>
              <p:nvPr/>
            </p:nvSpPr>
            <p:spPr>
              <a:xfrm>
                <a:off x="2857700" y="1631825"/>
                <a:ext cx="175975" cy="1760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040" fill="none" extrusionOk="0">
                    <a:moveTo>
                      <a:pt x="268" y="2704"/>
                    </a:moveTo>
                    <a:lnTo>
                      <a:pt x="4336" y="6771"/>
                    </a:lnTo>
                    <a:lnTo>
                      <a:pt x="4336" y="6771"/>
                    </a:lnTo>
                    <a:lnTo>
                      <a:pt x="4336" y="6771"/>
                    </a:lnTo>
                    <a:lnTo>
                      <a:pt x="4652" y="6917"/>
                    </a:lnTo>
                    <a:lnTo>
                      <a:pt x="4993" y="7015"/>
                    </a:lnTo>
                    <a:lnTo>
                      <a:pt x="5310" y="7039"/>
                    </a:lnTo>
                    <a:lnTo>
                      <a:pt x="5651" y="7039"/>
                    </a:lnTo>
                    <a:lnTo>
                      <a:pt x="5992" y="6966"/>
                    </a:lnTo>
                    <a:lnTo>
                      <a:pt x="6308" y="6844"/>
                    </a:lnTo>
                    <a:lnTo>
                      <a:pt x="6454" y="6747"/>
                    </a:lnTo>
                    <a:lnTo>
                      <a:pt x="6601" y="6674"/>
                    </a:lnTo>
                    <a:lnTo>
                      <a:pt x="6747" y="6552"/>
                    </a:lnTo>
                    <a:lnTo>
                      <a:pt x="6893" y="6430"/>
                    </a:lnTo>
                    <a:lnTo>
                      <a:pt x="6893" y="6430"/>
                    </a:lnTo>
                    <a:lnTo>
                      <a:pt x="6942" y="6357"/>
                    </a:lnTo>
                    <a:lnTo>
                      <a:pt x="7015" y="6260"/>
                    </a:lnTo>
                    <a:lnTo>
                      <a:pt x="7039" y="6138"/>
                    </a:lnTo>
                    <a:lnTo>
                      <a:pt x="7039" y="6041"/>
                    </a:lnTo>
                    <a:lnTo>
                      <a:pt x="7039" y="6041"/>
                    </a:lnTo>
                    <a:lnTo>
                      <a:pt x="7039" y="5943"/>
                    </a:lnTo>
                    <a:lnTo>
                      <a:pt x="7015" y="5846"/>
                    </a:lnTo>
                    <a:lnTo>
                      <a:pt x="6942" y="5748"/>
                    </a:lnTo>
                    <a:lnTo>
                      <a:pt x="6893" y="5651"/>
                    </a:lnTo>
                    <a:lnTo>
                      <a:pt x="1389" y="147"/>
                    </a:lnTo>
                    <a:lnTo>
                      <a:pt x="1389" y="147"/>
                    </a:lnTo>
                    <a:lnTo>
                      <a:pt x="1291" y="98"/>
                    </a:lnTo>
                    <a:lnTo>
                      <a:pt x="1194" y="25"/>
                    </a:lnTo>
                    <a:lnTo>
                      <a:pt x="1096" y="0"/>
                    </a:lnTo>
                    <a:lnTo>
                      <a:pt x="999" y="0"/>
                    </a:lnTo>
                    <a:lnTo>
                      <a:pt x="999" y="0"/>
                    </a:lnTo>
                    <a:lnTo>
                      <a:pt x="902" y="0"/>
                    </a:lnTo>
                    <a:lnTo>
                      <a:pt x="780" y="25"/>
                    </a:lnTo>
                    <a:lnTo>
                      <a:pt x="682" y="98"/>
                    </a:lnTo>
                    <a:lnTo>
                      <a:pt x="609" y="147"/>
                    </a:lnTo>
                    <a:lnTo>
                      <a:pt x="609" y="147"/>
                    </a:lnTo>
                    <a:lnTo>
                      <a:pt x="487" y="293"/>
                    </a:lnTo>
                    <a:lnTo>
                      <a:pt x="366" y="439"/>
                    </a:lnTo>
                    <a:lnTo>
                      <a:pt x="293" y="585"/>
                    </a:lnTo>
                    <a:lnTo>
                      <a:pt x="195" y="731"/>
                    </a:lnTo>
                    <a:lnTo>
                      <a:pt x="73" y="1048"/>
                    </a:lnTo>
                    <a:lnTo>
                      <a:pt x="0" y="1389"/>
                    </a:lnTo>
                    <a:lnTo>
                      <a:pt x="0" y="1730"/>
                    </a:lnTo>
                    <a:lnTo>
                      <a:pt x="25" y="2046"/>
                    </a:lnTo>
                    <a:lnTo>
                      <a:pt x="122" y="2387"/>
                    </a:lnTo>
                    <a:lnTo>
                      <a:pt x="268" y="2704"/>
                    </a:lnTo>
                    <a:lnTo>
                      <a:pt x="268" y="2704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Google Shape;616;p37">
                <a:extLst>
                  <a:ext uri="{FF2B5EF4-FFF2-40B4-BE49-F238E27FC236}">
                    <a16:creationId xmlns:a16="http://schemas.microsoft.com/office/drawing/2014/main" id="{E0AD9602-B120-9DFE-33AA-00045D37D73E}"/>
                  </a:ext>
                </a:extLst>
              </p:cNvPr>
              <p:cNvSpPr/>
              <p:nvPr/>
            </p:nvSpPr>
            <p:spPr>
              <a:xfrm>
                <a:off x="2662850" y="1699400"/>
                <a:ext cx="303250" cy="303250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12130" fill="none" extrusionOk="0">
                    <a:moveTo>
                      <a:pt x="8038" y="1"/>
                    </a:moveTo>
                    <a:lnTo>
                      <a:pt x="4872" y="3191"/>
                    </a:lnTo>
                    <a:lnTo>
                      <a:pt x="4872" y="3191"/>
                    </a:lnTo>
                    <a:lnTo>
                      <a:pt x="4628" y="3094"/>
                    </a:lnTo>
                    <a:lnTo>
                      <a:pt x="4385" y="2997"/>
                    </a:lnTo>
                    <a:lnTo>
                      <a:pt x="4092" y="2899"/>
                    </a:lnTo>
                    <a:lnTo>
                      <a:pt x="3800" y="2850"/>
                    </a:lnTo>
                    <a:lnTo>
                      <a:pt x="3484" y="2777"/>
                    </a:lnTo>
                    <a:lnTo>
                      <a:pt x="3167" y="2729"/>
                    </a:lnTo>
                    <a:lnTo>
                      <a:pt x="2850" y="2704"/>
                    </a:lnTo>
                    <a:lnTo>
                      <a:pt x="2534" y="2704"/>
                    </a:lnTo>
                    <a:lnTo>
                      <a:pt x="2534" y="2704"/>
                    </a:lnTo>
                    <a:lnTo>
                      <a:pt x="2241" y="2704"/>
                    </a:lnTo>
                    <a:lnTo>
                      <a:pt x="1949" y="2729"/>
                    </a:lnTo>
                    <a:lnTo>
                      <a:pt x="1633" y="2777"/>
                    </a:lnTo>
                    <a:lnTo>
                      <a:pt x="1316" y="2850"/>
                    </a:lnTo>
                    <a:lnTo>
                      <a:pt x="999" y="2972"/>
                    </a:lnTo>
                    <a:lnTo>
                      <a:pt x="707" y="3094"/>
                    </a:lnTo>
                    <a:lnTo>
                      <a:pt x="415" y="3289"/>
                    </a:lnTo>
                    <a:lnTo>
                      <a:pt x="147" y="3508"/>
                    </a:lnTo>
                    <a:lnTo>
                      <a:pt x="147" y="3508"/>
                    </a:lnTo>
                    <a:lnTo>
                      <a:pt x="74" y="3581"/>
                    </a:lnTo>
                    <a:lnTo>
                      <a:pt x="25" y="3678"/>
                    </a:lnTo>
                    <a:lnTo>
                      <a:pt x="1" y="3776"/>
                    </a:lnTo>
                    <a:lnTo>
                      <a:pt x="1" y="3898"/>
                    </a:lnTo>
                    <a:lnTo>
                      <a:pt x="1" y="3898"/>
                    </a:lnTo>
                    <a:lnTo>
                      <a:pt x="1" y="3995"/>
                    </a:lnTo>
                    <a:lnTo>
                      <a:pt x="25" y="4093"/>
                    </a:lnTo>
                    <a:lnTo>
                      <a:pt x="74" y="4190"/>
                    </a:lnTo>
                    <a:lnTo>
                      <a:pt x="147" y="4287"/>
                    </a:lnTo>
                    <a:lnTo>
                      <a:pt x="7843" y="11984"/>
                    </a:lnTo>
                    <a:lnTo>
                      <a:pt x="7843" y="11984"/>
                    </a:lnTo>
                    <a:lnTo>
                      <a:pt x="7941" y="12057"/>
                    </a:lnTo>
                    <a:lnTo>
                      <a:pt x="8038" y="12105"/>
                    </a:lnTo>
                    <a:lnTo>
                      <a:pt x="8135" y="12130"/>
                    </a:lnTo>
                    <a:lnTo>
                      <a:pt x="8233" y="12130"/>
                    </a:lnTo>
                    <a:lnTo>
                      <a:pt x="8233" y="12130"/>
                    </a:lnTo>
                    <a:lnTo>
                      <a:pt x="8355" y="12130"/>
                    </a:lnTo>
                    <a:lnTo>
                      <a:pt x="8452" y="12105"/>
                    </a:lnTo>
                    <a:lnTo>
                      <a:pt x="8549" y="12057"/>
                    </a:lnTo>
                    <a:lnTo>
                      <a:pt x="8622" y="11984"/>
                    </a:lnTo>
                    <a:lnTo>
                      <a:pt x="8622" y="11984"/>
                    </a:lnTo>
                    <a:lnTo>
                      <a:pt x="8842" y="11716"/>
                    </a:lnTo>
                    <a:lnTo>
                      <a:pt x="9036" y="11423"/>
                    </a:lnTo>
                    <a:lnTo>
                      <a:pt x="9158" y="11131"/>
                    </a:lnTo>
                    <a:lnTo>
                      <a:pt x="9280" y="10814"/>
                    </a:lnTo>
                    <a:lnTo>
                      <a:pt x="9353" y="10498"/>
                    </a:lnTo>
                    <a:lnTo>
                      <a:pt x="9402" y="10181"/>
                    </a:lnTo>
                    <a:lnTo>
                      <a:pt x="9426" y="9889"/>
                    </a:lnTo>
                    <a:lnTo>
                      <a:pt x="9426" y="9597"/>
                    </a:lnTo>
                    <a:lnTo>
                      <a:pt x="9426" y="9597"/>
                    </a:lnTo>
                    <a:lnTo>
                      <a:pt x="9426" y="9280"/>
                    </a:lnTo>
                    <a:lnTo>
                      <a:pt x="9402" y="8964"/>
                    </a:lnTo>
                    <a:lnTo>
                      <a:pt x="9353" y="8647"/>
                    </a:lnTo>
                    <a:lnTo>
                      <a:pt x="9280" y="8330"/>
                    </a:lnTo>
                    <a:lnTo>
                      <a:pt x="9231" y="8038"/>
                    </a:lnTo>
                    <a:lnTo>
                      <a:pt x="9134" y="7746"/>
                    </a:lnTo>
                    <a:lnTo>
                      <a:pt x="9036" y="7502"/>
                    </a:lnTo>
                    <a:lnTo>
                      <a:pt x="8939" y="7259"/>
                    </a:lnTo>
                    <a:lnTo>
                      <a:pt x="12130" y="409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Google Shape;617;p37">
                <a:extLst>
                  <a:ext uri="{FF2B5EF4-FFF2-40B4-BE49-F238E27FC236}">
                    <a16:creationId xmlns:a16="http://schemas.microsoft.com/office/drawing/2014/main" id="{1A6FAD94-AB50-B1FB-FD47-59E019DAD0F9}"/>
                  </a:ext>
                </a:extLst>
              </p:cNvPr>
              <p:cNvSpPr/>
              <p:nvPr/>
            </p:nvSpPr>
            <p:spPr>
              <a:xfrm>
                <a:off x="2801675" y="1740825"/>
                <a:ext cx="4995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998" fill="none" extrusionOk="0">
                    <a:moveTo>
                      <a:pt x="1" y="1997"/>
                    </a:moveTo>
                    <a:lnTo>
                      <a:pt x="1998" y="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1DFC0D8-A513-CCE0-4CAE-3021DBBEB1EA}"/>
              </a:ext>
            </a:extLst>
          </p:cNvPr>
          <p:cNvSpPr/>
          <p:nvPr/>
        </p:nvSpPr>
        <p:spPr>
          <a:xfrm>
            <a:off x="2310065" y="5432525"/>
            <a:ext cx="3492314" cy="19356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RRF Measure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16626, 17003, …)</a:t>
            </a:r>
          </a:p>
        </p:txBody>
      </p: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A34D6A2D-5B96-EAB2-6F0A-366AB21A8252}"/>
              </a:ext>
            </a:extLst>
          </p:cNvPr>
          <p:cNvGrpSpPr/>
          <p:nvPr/>
        </p:nvGrpSpPr>
        <p:grpSpPr>
          <a:xfrm>
            <a:off x="5552944" y="2286317"/>
            <a:ext cx="3777121" cy="3146208"/>
            <a:chOff x="5552944" y="2286317"/>
            <a:chExt cx="3777121" cy="3146208"/>
          </a:xfrm>
        </p:grpSpPr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id="{B7361261-7865-6252-532A-E2B74DCA9DD6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V="1">
              <a:off x="5552944" y="4285465"/>
              <a:ext cx="1709509" cy="114706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Οβάλ 9">
              <a:extLst>
                <a:ext uri="{FF2B5EF4-FFF2-40B4-BE49-F238E27FC236}">
                  <a16:creationId xmlns:a16="http://schemas.microsoft.com/office/drawing/2014/main" id="{FC0C48B2-2BEE-5149-921E-6A59E81A73AC}"/>
                </a:ext>
              </a:extLst>
            </p:cNvPr>
            <p:cNvSpPr/>
            <p:nvPr/>
          </p:nvSpPr>
          <p:spPr>
            <a:xfrm>
              <a:off x="6907707" y="2286317"/>
              <a:ext cx="2422358" cy="234214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ΕΡΓΟ</a:t>
              </a:r>
            </a:p>
            <a:p>
              <a:pPr algn="ctr"/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MIS)</a:t>
              </a:r>
              <a:endParaRPr lang="el-G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191FCF03-5E72-8A2D-CD5D-56618F9CA09C}"/>
              </a:ext>
            </a:extLst>
          </p:cNvPr>
          <p:cNvGrpSpPr/>
          <p:nvPr/>
        </p:nvGrpSpPr>
        <p:grpSpPr>
          <a:xfrm>
            <a:off x="5508792" y="7368168"/>
            <a:ext cx="3750680" cy="3065992"/>
            <a:chOff x="5508792" y="7368168"/>
            <a:chExt cx="3750680" cy="3065992"/>
          </a:xfrm>
        </p:grpSpPr>
        <p:cxnSp>
          <p:nvCxnSpPr>
            <p:cNvPr id="28" name="Ευθεία γραμμή σύνδεσης 27">
              <a:extLst>
                <a:ext uri="{FF2B5EF4-FFF2-40B4-BE49-F238E27FC236}">
                  <a16:creationId xmlns:a16="http://schemas.microsoft.com/office/drawing/2014/main" id="{FF061EA8-1D9D-6A66-21EA-6A05AC443575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508792" y="7368168"/>
              <a:ext cx="1683068" cy="106684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Οβάλ 10">
              <a:extLst>
                <a:ext uri="{FF2B5EF4-FFF2-40B4-BE49-F238E27FC236}">
                  <a16:creationId xmlns:a16="http://schemas.microsoft.com/office/drawing/2014/main" id="{F4D794CF-E0FE-AC66-0241-8B3D50D81F38}"/>
                </a:ext>
              </a:extLst>
            </p:cNvPr>
            <p:cNvSpPr/>
            <p:nvPr/>
          </p:nvSpPr>
          <p:spPr>
            <a:xfrm>
              <a:off x="6837114" y="8092012"/>
              <a:ext cx="2422358" cy="234214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ΕΡΓΟ</a:t>
              </a:r>
            </a:p>
            <a:p>
              <a:pPr algn="ctr"/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MIS)</a:t>
              </a:r>
              <a:endParaRPr lang="el-G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1BD9E4D2-F5F2-4244-06C6-C90FFC6017AB}"/>
              </a:ext>
            </a:extLst>
          </p:cNvPr>
          <p:cNvGrpSpPr/>
          <p:nvPr/>
        </p:nvGrpSpPr>
        <p:grpSpPr>
          <a:xfrm>
            <a:off x="5802379" y="5189165"/>
            <a:ext cx="3598279" cy="2342148"/>
            <a:chOff x="5802379" y="5189165"/>
            <a:chExt cx="3598279" cy="2342148"/>
          </a:xfrm>
        </p:grpSpPr>
        <p:cxnSp>
          <p:nvCxnSpPr>
            <p:cNvPr id="26" name="Ευθεία γραμμή σύνδεσης 25">
              <a:extLst>
                <a:ext uri="{FF2B5EF4-FFF2-40B4-BE49-F238E27FC236}">
                  <a16:creationId xmlns:a16="http://schemas.microsoft.com/office/drawing/2014/main" id="{42D9B5A4-6D3D-2ED9-720A-4E3E0E3F09CB}"/>
                </a:ext>
              </a:extLst>
            </p:cNvPr>
            <p:cNvCxnSpPr>
              <a:cxnSpLocks/>
              <a:stCxn id="4" idx="3"/>
              <a:endCxn id="18" idx="2"/>
            </p:cNvCxnSpPr>
            <p:nvPr/>
          </p:nvCxnSpPr>
          <p:spPr>
            <a:xfrm flipV="1">
              <a:off x="5802379" y="6360239"/>
              <a:ext cx="1175921" cy="4010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Οβάλ 17">
              <a:extLst>
                <a:ext uri="{FF2B5EF4-FFF2-40B4-BE49-F238E27FC236}">
                  <a16:creationId xmlns:a16="http://schemas.microsoft.com/office/drawing/2014/main" id="{2525287A-7B63-6061-AB59-A93290D41A2F}"/>
                </a:ext>
              </a:extLst>
            </p:cNvPr>
            <p:cNvSpPr/>
            <p:nvPr/>
          </p:nvSpPr>
          <p:spPr>
            <a:xfrm>
              <a:off x="6978300" y="5189165"/>
              <a:ext cx="2422358" cy="234214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ΕΡΓΟ</a:t>
              </a:r>
            </a:p>
            <a:p>
              <a:pPr algn="ctr"/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MIS)</a:t>
              </a:r>
              <a:endParaRPr lang="el-G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59E19E8A-8D94-4A18-0AFE-67E9BC22A6D6}"/>
              </a:ext>
            </a:extLst>
          </p:cNvPr>
          <p:cNvGrpSpPr/>
          <p:nvPr/>
        </p:nvGrpSpPr>
        <p:grpSpPr>
          <a:xfrm>
            <a:off x="9330065" y="2481631"/>
            <a:ext cx="3806032" cy="1951520"/>
            <a:chOff x="9330065" y="2481631"/>
            <a:chExt cx="3806032" cy="1951520"/>
          </a:xfrm>
        </p:grpSpPr>
        <p:grpSp>
          <p:nvGrpSpPr>
            <p:cNvPr id="27" name="Ομάδα 26">
              <a:extLst>
                <a:ext uri="{FF2B5EF4-FFF2-40B4-BE49-F238E27FC236}">
                  <a16:creationId xmlns:a16="http://schemas.microsoft.com/office/drawing/2014/main" id="{5D5F7499-0ED2-1A17-F308-4E7DE26DA69A}"/>
                </a:ext>
              </a:extLst>
            </p:cNvPr>
            <p:cNvGrpSpPr/>
            <p:nvPr/>
          </p:nvGrpSpPr>
          <p:grpSpPr>
            <a:xfrm>
              <a:off x="9330065" y="2481631"/>
              <a:ext cx="3806032" cy="1047221"/>
              <a:chOff x="9330065" y="2481631"/>
              <a:chExt cx="3806032" cy="1047221"/>
            </a:xfrm>
          </p:grpSpPr>
          <p:sp>
            <p:nvSpPr>
              <p:cNvPr id="36" name="Ορθογώνιο: Ψαλίδισμα μίας γωνίας 35">
                <a:extLst>
                  <a:ext uri="{FF2B5EF4-FFF2-40B4-BE49-F238E27FC236}">
                    <a16:creationId xmlns:a16="http://schemas.microsoft.com/office/drawing/2014/main" id="{D985058C-9928-A367-3C1A-6A30707AD529}"/>
                  </a:ext>
                </a:extLst>
              </p:cNvPr>
              <p:cNvSpPr/>
              <p:nvPr/>
            </p:nvSpPr>
            <p:spPr>
              <a:xfrm>
                <a:off x="10585402" y="2481631"/>
                <a:ext cx="2550695" cy="673769"/>
              </a:xfrm>
              <a:prstGeom prst="snip1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ΣΥΜΒΑΣΗ/ΥΠΟΕΡΓΟ</a:t>
                </a:r>
              </a:p>
            </p:txBody>
          </p:sp>
          <p:cxnSp>
            <p:nvCxnSpPr>
              <p:cNvPr id="52" name="Ευθεία γραμμή σύνδεσης 51">
                <a:extLst>
                  <a:ext uri="{FF2B5EF4-FFF2-40B4-BE49-F238E27FC236}">
                    <a16:creationId xmlns:a16="http://schemas.microsoft.com/office/drawing/2014/main" id="{E7F5C453-21FB-EEFF-7937-DE51A14CEEBC}"/>
                  </a:ext>
                </a:extLst>
              </p:cNvPr>
              <p:cNvCxnSpPr>
                <a:cxnSpLocks/>
                <a:endCxn id="36" idx="2"/>
              </p:cNvCxnSpPr>
              <p:nvPr/>
            </p:nvCxnSpPr>
            <p:spPr>
              <a:xfrm flipV="1">
                <a:off x="9330065" y="2818516"/>
                <a:ext cx="1255337" cy="71033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Ομάδα 28">
              <a:extLst>
                <a:ext uri="{FF2B5EF4-FFF2-40B4-BE49-F238E27FC236}">
                  <a16:creationId xmlns:a16="http://schemas.microsoft.com/office/drawing/2014/main" id="{2DD4435B-156D-A842-0A5E-636CABDB1CBC}"/>
                </a:ext>
              </a:extLst>
            </p:cNvPr>
            <p:cNvGrpSpPr/>
            <p:nvPr/>
          </p:nvGrpSpPr>
          <p:grpSpPr>
            <a:xfrm>
              <a:off x="9330065" y="3457391"/>
              <a:ext cx="3806032" cy="975760"/>
              <a:chOff x="9330065" y="3457391"/>
              <a:chExt cx="3806032" cy="975760"/>
            </a:xfrm>
          </p:grpSpPr>
          <p:sp>
            <p:nvSpPr>
              <p:cNvPr id="37" name="Ορθογώνιο: Ψαλίδισμα μίας γωνίας 36">
                <a:extLst>
                  <a:ext uri="{FF2B5EF4-FFF2-40B4-BE49-F238E27FC236}">
                    <a16:creationId xmlns:a16="http://schemas.microsoft.com/office/drawing/2014/main" id="{FAAB8076-4B2A-7262-B6C6-3D3E7E0836A2}"/>
                  </a:ext>
                </a:extLst>
              </p:cNvPr>
              <p:cNvSpPr/>
              <p:nvPr/>
            </p:nvSpPr>
            <p:spPr>
              <a:xfrm>
                <a:off x="10585402" y="3759382"/>
                <a:ext cx="2550695" cy="673769"/>
              </a:xfrm>
              <a:prstGeom prst="snip1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ΣΥΜΒΑΣΗ/ΥΠΟΕΡΓΟ</a:t>
                </a:r>
              </a:p>
            </p:txBody>
          </p:sp>
          <p:cxnSp>
            <p:nvCxnSpPr>
              <p:cNvPr id="58" name="Ευθεία γραμμή σύνδεσης 57">
                <a:extLst>
                  <a:ext uri="{FF2B5EF4-FFF2-40B4-BE49-F238E27FC236}">
                    <a16:creationId xmlns:a16="http://schemas.microsoft.com/office/drawing/2014/main" id="{F53C39EB-FA19-5F1C-8A5B-98A8F094B75B}"/>
                  </a:ext>
                </a:extLst>
              </p:cNvPr>
              <p:cNvCxnSpPr>
                <a:cxnSpLocks/>
                <a:stCxn id="10" idx="6"/>
                <a:endCxn id="37" idx="2"/>
              </p:cNvCxnSpPr>
              <p:nvPr/>
            </p:nvCxnSpPr>
            <p:spPr>
              <a:xfrm>
                <a:off x="9330065" y="3457391"/>
                <a:ext cx="1255337" cy="63887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AEB67980-4634-EBF6-00C3-F19B28C751D3}"/>
              </a:ext>
            </a:extLst>
          </p:cNvPr>
          <p:cNvGrpSpPr/>
          <p:nvPr/>
        </p:nvGrpSpPr>
        <p:grpSpPr>
          <a:xfrm>
            <a:off x="9400658" y="5454060"/>
            <a:ext cx="3735439" cy="1951520"/>
            <a:chOff x="9400658" y="5454060"/>
            <a:chExt cx="3735439" cy="1951520"/>
          </a:xfrm>
        </p:grpSpPr>
        <p:grpSp>
          <p:nvGrpSpPr>
            <p:cNvPr id="45" name="Ομάδα 44">
              <a:extLst>
                <a:ext uri="{FF2B5EF4-FFF2-40B4-BE49-F238E27FC236}">
                  <a16:creationId xmlns:a16="http://schemas.microsoft.com/office/drawing/2014/main" id="{07ECCA83-D951-6E41-B166-4803DDF096FA}"/>
                </a:ext>
              </a:extLst>
            </p:cNvPr>
            <p:cNvGrpSpPr/>
            <p:nvPr/>
          </p:nvGrpSpPr>
          <p:grpSpPr>
            <a:xfrm>
              <a:off x="10585402" y="5454060"/>
              <a:ext cx="2550695" cy="1951520"/>
              <a:chOff x="10052050" y="2294020"/>
              <a:chExt cx="2550695" cy="195152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46" name="Ορθογώνιο: Ψαλίδισμα μίας γωνίας 45">
                <a:extLst>
                  <a:ext uri="{FF2B5EF4-FFF2-40B4-BE49-F238E27FC236}">
                    <a16:creationId xmlns:a16="http://schemas.microsoft.com/office/drawing/2014/main" id="{D0C71751-4529-3EAD-89F1-3D13CBDDC90E}"/>
                  </a:ext>
                </a:extLst>
              </p:cNvPr>
              <p:cNvSpPr/>
              <p:nvPr/>
            </p:nvSpPr>
            <p:spPr>
              <a:xfrm>
                <a:off x="10052050" y="2294020"/>
                <a:ext cx="2550695" cy="673769"/>
              </a:xfrm>
              <a:prstGeom prst="snip1Rect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ΣΥΜΒΑΣΗ/ΥΠΟΕΡΓΟ</a:t>
                </a:r>
              </a:p>
            </p:txBody>
          </p:sp>
          <p:sp>
            <p:nvSpPr>
              <p:cNvPr id="47" name="Ορθογώνιο: Ψαλίδισμα μίας γωνίας 46">
                <a:extLst>
                  <a:ext uri="{FF2B5EF4-FFF2-40B4-BE49-F238E27FC236}">
                    <a16:creationId xmlns:a16="http://schemas.microsoft.com/office/drawing/2014/main" id="{B8D88C05-82B5-3387-1CD8-A93DB7D3E377}"/>
                  </a:ext>
                </a:extLst>
              </p:cNvPr>
              <p:cNvSpPr/>
              <p:nvPr/>
            </p:nvSpPr>
            <p:spPr>
              <a:xfrm>
                <a:off x="10052050" y="3571771"/>
                <a:ext cx="2550695" cy="673769"/>
              </a:xfrm>
              <a:prstGeom prst="snip1Rect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ΣΥΜΒΑΣΗ/ΥΠΟΕΡΓΟ</a:t>
                </a:r>
              </a:p>
            </p:txBody>
          </p:sp>
        </p:grpSp>
        <p:cxnSp>
          <p:nvCxnSpPr>
            <p:cNvPr id="54" name="Ευθεία γραμμή σύνδεσης 53">
              <a:extLst>
                <a:ext uri="{FF2B5EF4-FFF2-40B4-BE49-F238E27FC236}">
                  <a16:creationId xmlns:a16="http://schemas.microsoft.com/office/drawing/2014/main" id="{FD4C808E-4C45-C67C-3212-3326CD240C86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 flipV="1">
              <a:off x="9400658" y="5790945"/>
              <a:ext cx="1184744" cy="61723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Ευθεία γραμμή σύνδεσης 60">
              <a:extLst>
                <a:ext uri="{FF2B5EF4-FFF2-40B4-BE49-F238E27FC236}">
                  <a16:creationId xmlns:a16="http://schemas.microsoft.com/office/drawing/2014/main" id="{A929F808-AD12-CF41-3320-614FEBD7FED7}"/>
                </a:ext>
              </a:extLst>
            </p:cNvPr>
            <p:cNvCxnSpPr>
              <a:cxnSpLocks/>
              <a:endCxn id="47" idx="2"/>
            </p:cNvCxnSpPr>
            <p:nvPr/>
          </p:nvCxnSpPr>
          <p:spPr>
            <a:xfrm>
              <a:off x="9444731" y="6389438"/>
              <a:ext cx="1140671" cy="67925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8C466E4E-FA7D-AB26-2F02-25D52593799E}"/>
              </a:ext>
            </a:extLst>
          </p:cNvPr>
          <p:cNvGrpSpPr/>
          <p:nvPr/>
        </p:nvGrpSpPr>
        <p:grpSpPr>
          <a:xfrm>
            <a:off x="9259472" y="8287326"/>
            <a:ext cx="3876625" cy="1951520"/>
            <a:chOff x="9259472" y="8287326"/>
            <a:chExt cx="3876625" cy="1951520"/>
          </a:xfrm>
        </p:grpSpPr>
        <p:grpSp>
          <p:nvGrpSpPr>
            <p:cNvPr id="48" name="Ομάδα 47">
              <a:extLst>
                <a:ext uri="{FF2B5EF4-FFF2-40B4-BE49-F238E27FC236}">
                  <a16:creationId xmlns:a16="http://schemas.microsoft.com/office/drawing/2014/main" id="{212712B8-BEFC-42F4-63E7-C6EF4764FA13}"/>
                </a:ext>
              </a:extLst>
            </p:cNvPr>
            <p:cNvGrpSpPr/>
            <p:nvPr/>
          </p:nvGrpSpPr>
          <p:grpSpPr>
            <a:xfrm>
              <a:off x="10585402" y="8287326"/>
              <a:ext cx="2550695" cy="1951520"/>
              <a:chOff x="10052050" y="2294020"/>
              <a:chExt cx="2550695" cy="1951520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49" name="Ορθογώνιο: Ψαλίδισμα μίας γωνίας 48">
                <a:extLst>
                  <a:ext uri="{FF2B5EF4-FFF2-40B4-BE49-F238E27FC236}">
                    <a16:creationId xmlns:a16="http://schemas.microsoft.com/office/drawing/2014/main" id="{48B53C2C-825B-46B8-1A21-EABB9B3301FB}"/>
                  </a:ext>
                </a:extLst>
              </p:cNvPr>
              <p:cNvSpPr/>
              <p:nvPr/>
            </p:nvSpPr>
            <p:spPr>
              <a:xfrm>
                <a:off x="10052050" y="2294020"/>
                <a:ext cx="2550695" cy="673769"/>
              </a:xfrm>
              <a:prstGeom prst="snip1Rect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ΣΥΜΒΑΣΗ/ΥΠΟΕΡΓΟ</a:t>
                </a:r>
              </a:p>
            </p:txBody>
          </p:sp>
          <p:sp>
            <p:nvSpPr>
              <p:cNvPr id="50" name="Ορθογώνιο: Ψαλίδισμα μίας γωνίας 49">
                <a:extLst>
                  <a:ext uri="{FF2B5EF4-FFF2-40B4-BE49-F238E27FC236}">
                    <a16:creationId xmlns:a16="http://schemas.microsoft.com/office/drawing/2014/main" id="{AD7BE4D1-93E1-2C57-18D0-EF5967FB8BD6}"/>
                  </a:ext>
                </a:extLst>
              </p:cNvPr>
              <p:cNvSpPr/>
              <p:nvPr/>
            </p:nvSpPr>
            <p:spPr>
              <a:xfrm>
                <a:off x="10052050" y="3571771"/>
                <a:ext cx="2550695" cy="673769"/>
              </a:xfrm>
              <a:prstGeom prst="snip1Rect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ΣΥΜΒΑΣΗ/ΥΠΟΕΡΓΟ</a:t>
                </a:r>
              </a:p>
            </p:txBody>
          </p:sp>
        </p:grpSp>
        <p:cxnSp>
          <p:nvCxnSpPr>
            <p:cNvPr id="56" name="Ευθεία γραμμή σύνδεσης 55">
              <a:extLst>
                <a:ext uri="{FF2B5EF4-FFF2-40B4-BE49-F238E27FC236}">
                  <a16:creationId xmlns:a16="http://schemas.microsoft.com/office/drawing/2014/main" id="{87520513-19A9-BBC6-0ACB-263BC12D8649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 flipV="1">
              <a:off x="9259472" y="8624211"/>
              <a:ext cx="1325930" cy="60431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Ευθεία γραμμή σύνδεσης 62">
              <a:extLst>
                <a:ext uri="{FF2B5EF4-FFF2-40B4-BE49-F238E27FC236}">
                  <a16:creationId xmlns:a16="http://schemas.microsoft.com/office/drawing/2014/main" id="{2ACD3641-333C-B2AD-3FCC-D0DC1DEC2B8E}"/>
                </a:ext>
              </a:extLst>
            </p:cNvPr>
            <p:cNvCxnSpPr>
              <a:cxnSpLocks/>
              <a:endCxn id="50" idx="2"/>
            </p:cNvCxnSpPr>
            <p:nvPr/>
          </p:nvCxnSpPr>
          <p:spPr>
            <a:xfrm>
              <a:off x="9259472" y="9220525"/>
              <a:ext cx="1325930" cy="681437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Ομάδα 120">
            <a:extLst>
              <a:ext uri="{FF2B5EF4-FFF2-40B4-BE49-F238E27FC236}">
                <a16:creationId xmlns:a16="http://schemas.microsoft.com/office/drawing/2014/main" id="{EF541B4D-891A-1AB4-BD96-DC5F82C45F7F}"/>
              </a:ext>
            </a:extLst>
          </p:cNvPr>
          <p:cNvGrpSpPr/>
          <p:nvPr/>
        </p:nvGrpSpPr>
        <p:grpSpPr>
          <a:xfrm>
            <a:off x="13136097" y="2634030"/>
            <a:ext cx="3791506" cy="368969"/>
            <a:chOff x="13136097" y="2634030"/>
            <a:chExt cx="3791506" cy="368969"/>
          </a:xfrm>
        </p:grpSpPr>
        <p:sp>
          <p:nvSpPr>
            <p:cNvPr id="66" name="Ορθογώνιο: Στρογγύλεμα γωνιών 65">
              <a:extLst>
                <a:ext uri="{FF2B5EF4-FFF2-40B4-BE49-F238E27FC236}">
                  <a16:creationId xmlns:a16="http://schemas.microsoft.com/office/drawing/2014/main" id="{BEEAB624-D0B7-8157-61AC-1D751D7CD07A}"/>
                </a:ext>
              </a:extLst>
            </p:cNvPr>
            <p:cNvSpPr/>
            <p:nvPr/>
          </p:nvSpPr>
          <p:spPr>
            <a:xfrm>
              <a:off x="14263603" y="2634030"/>
              <a:ext cx="2664000" cy="36896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Ανάδοχος</a:t>
              </a:r>
            </a:p>
          </p:txBody>
        </p:sp>
        <p:cxnSp>
          <p:nvCxnSpPr>
            <p:cNvPr id="73" name="Ευθεία γραμμή σύνδεσης 72">
              <a:extLst>
                <a:ext uri="{FF2B5EF4-FFF2-40B4-BE49-F238E27FC236}">
                  <a16:creationId xmlns:a16="http://schemas.microsoft.com/office/drawing/2014/main" id="{D4CBE8AC-FC2E-5C21-513F-B150103A5184}"/>
                </a:ext>
              </a:extLst>
            </p:cNvPr>
            <p:cNvCxnSpPr>
              <a:cxnSpLocks/>
              <a:stCxn id="36" idx="0"/>
              <a:endCxn id="66" idx="1"/>
            </p:cNvCxnSpPr>
            <p:nvPr/>
          </p:nvCxnSpPr>
          <p:spPr>
            <a:xfrm flipV="1">
              <a:off x="13136097" y="2818515"/>
              <a:ext cx="1127506" cy="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Ομάδα 121">
            <a:extLst>
              <a:ext uri="{FF2B5EF4-FFF2-40B4-BE49-F238E27FC236}">
                <a16:creationId xmlns:a16="http://schemas.microsoft.com/office/drawing/2014/main" id="{4CBBCBA0-F220-B20E-8A59-BE0FAD25365C}"/>
              </a:ext>
            </a:extLst>
          </p:cNvPr>
          <p:cNvGrpSpPr/>
          <p:nvPr/>
        </p:nvGrpSpPr>
        <p:grpSpPr>
          <a:xfrm>
            <a:off x="13136097" y="3687191"/>
            <a:ext cx="3791506" cy="897464"/>
            <a:chOff x="13136097" y="3687191"/>
            <a:chExt cx="3791506" cy="897464"/>
          </a:xfrm>
        </p:grpSpPr>
        <p:sp>
          <p:nvSpPr>
            <p:cNvPr id="67" name="Ορθογώνιο: Στρογγύλεμα γωνιών 66">
              <a:extLst>
                <a:ext uri="{FF2B5EF4-FFF2-40B4-BE49-F238E27FC236}">
                  <a16:creationId xmlns:a16="http://schemas.microsoft.com/office/drawing/2014/main" id="{59151DBB-8608-DCD5-79D8-0B0110E87878}"/>
                </a:ext>
              </a:extLst>
            </p:cNvPr>
            <p:cNvSpPr/>
            <p:nvPr/>
          </p:nvSpPr>
          <p:spPr>
            <a:xfrm>
              <a:off x="14263603" y="4215686"/>
              <a:ext cx="2664000" cy="36896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Υπεργολάβος</a:t>
              </a:r>
            </a:p>
          </p:txBody>
        </p:sp>
        <p:grpSp>
          <p:nvGrpSpPr>
            <p:cNvPr id="120" name="Ομάδα 119">
              <a:extLst>
                <a:ext uri="{FF2B5EF4-FFF2-40B4-BE49-F238E27FC236}">
                  <a16:creationId xmlns:a16="http://schemas.microsoft.com/office/drawing/2014/main" id="{E5AABC83-85A3-049C-C2B5-8A1EC0C98C59}"/>
                </a:ext>
              </a:extLst>
            </p:cNvPr>
            <p:cNvGrpSpPr/>
            <p:nvPr/>
          </p:nvGrpSpPr>
          <p:grpSpPr>
            <a:xfrm>
              <a:off x="13136097" y="3687191"/>
              <a:ext cx="3791506" cy="712980"/>
              <a:chOff x="13136097" y="3687191"/>
              <a:chExt cx="3791506" cy="712980"/>
            </a:xfrm>
          </p:grpSpPr>
          <p:sp>
            <p:nvSpPr>
              <p:cNvPr id="71" name="Ορθογώνιο: Στρογγύλεμα γωνιών 70">
                <a:extLst>
                  <a:ext uri="{FF2B5EF4-FFF2-40B4-BE49-F238E27FC236}">
                    <a16:creationId xmlns:a16="http://schemas.microsoft.com/office/drawing/2014/main" id="{9E886211-B0A2-01F1-61B5-F777D9240D17}"/>
                  </a:ext>
                </a:extLst>
              </p:cNvPr>
              <p:cNvSpPr/>
              <p:nvPr/>
            </p:nvSpPr>
            <p:spPr>
              <a:xfrm>
                <a:off x="14263603" y="3687191"/>
                <a:ext cx="2664000" cy="368969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Ανάδοχος</a:t>
                </a:r>
              </a:p>
            </p:txBody>
          </p:sp>
          <p:cxnSp>
            <p:nvCxnSpPr>
              <p:cNvPr id="76" name="Ευθεία γραμμή σύνδεσης 75">
                <a:extLst>
                  <a:ext uri="{FF2B5EF4-FFF2-40B4-BE49-F238E27FC236}">
                    <a16:creationId xmlns:a16="http://schemas.microsoft.com/office/drawing/2014/main" id="{EEE24802-F7D0-4107-1BDB-256306AE6313}"/>
                  </a:ext>
                </a:extLst>
              </p:cNvPr>
              <p:cNvCxnSpPr>
                <a:cxnSpLocks/>
                <a:stCxn id="37" idx="0"/>
                <a:endCxn id="71" idx="1"/>
              </p:cNvCxnSpPr>
              <p:nvPr/>
            </p:nvCxnSpPr>
            <p:spPr>
              <a:xfrm flipV="1">
                <a:off x="13136097" y="3871676"/>
                <a:ext cx="1127506" cy="22459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Ευθεία γραμμή σύνδεσης 85">
                <a:extLst>
                  <a:ext uri="{FF2B5EF4-FFF2-40B4-BE49-F238E27FC236}">
                    <a16:creationId xmlns:a16="http://schemas.microsoft.com/office/drawing/2014/main" id="{939FB2E8-C2E7-B37D-8F39-92A1F6D0510E}"/>
                  </a:ext>
                </a:extLst>
              </p:cNvPr>
              <p:cNvCxnSpPr>
                <a:cxnSpLocks/>
                <a:stCxn id="37" idx="0"/>
                <a:endCxn id="67" idx="1"/>
              </p:cNvCxnSpPr>
              <p:nvPr/>
            </p:nvCxnSpPr>
            <p:spPr>
              <a:xfrm>
                <a:off x="13136097" y="4096267"/>
                <a:ext cx="1127506" cy="30390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Ομάδα 118">
            <a:extLst>
              <a:ext uri="{FF2B5EF4-FFF2-40B4-BE49-F238E27FC236}">
                <a16:creationId xmlns:a16="http://schemas.microsoft.com/office/drawing/2014/main" id="{5A493C2A-7E1E-3CE0-B27D-87754F88EA91}"/>
              </a:ext>
            </a:extLst>
          </p:cNvPr>
          <p:cNvGrpSpPr/>
          <p:nvPr/>
        </p:nvGrpSpPr>
        <p:grpSpPr>
          <a:xfrm>
            <a:off x="13136097" y="5382931"/>
            <a:ext cx="3854935" cy="885073"/>
            <a:chOff x="13136097" y="5382931"/>
            <a:chExt cx="3854935" cy="885073"/>
          </a:xfrm>
        </p:grpSpPr>
        <p:sp>
          <p:nvSpPr>
            <p:cNvPr id="70" name="Ορθογώνιο: Στρογγύλεμα γωνιών 69">
              <a:extLst>
                <a:ext uri="{FF2B5EF4-FFF2-40B4-BE49-F238E27FC236}">
                  <a16:creationId xmlns:a16="http://schemas.microsoft.com/office/drawing/2014/main" id="{9EE9D418-9DB7-6EB8-7313-9552695A78BD}"/>
                </a:ext>
              </a:extLst>
            </p:cNvPr>
            <p:cNvSpPr/>
            <p:nvPr/>
          </p:nvSpPr>
          <p:spPr>
            <a:xfrm>
              <a:off x="14327032" y="5382931"/>
              <a:ext cx="2664000" cy="36896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Φορέας ΑΥΙΜ</a:t>
              </a:r>
            </a:p>
          </p:txBody>
        </p:sp>
        <p:sp>
          <p:nvSpPr>
            <p:cNvPr id="72" name="Ορθογώνιο: Στρογγύλεμα γωνιών 71">
              <a:extLst>
                <a:ext uri="{FF2B5EF4-FFF2-40B4-BE49-F238E27FC236}">
                  <a16:creationId xmlns:a16="http://schemas.microsoft.com/office/drawing/2014/main" id="{FDFECA83-C6FF-ED9B-1DF0-720F19ED7C8D}"/>
                </a:ext>
              </a:extLst>
            </p:cNvPr>
            <p:cNvSpPr/>
            <p:nvPr/>
          </p:nvSpPr>
          <p:spPr>
            <a:xfrm>
              <a:off x="14327032" y="5899035"/>
              <a:ext cx="2664000" cy="36896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Ανάδοχος</a:t>
              </a:r>
            </a:p>
          </p:txBody>
        </p:sp>
        <p:cxnSp>
          <p:nvCxnSpPr>
            <p:cNvPr id="80" name="Ευθεία γραμμή σύνδεσης 79">
              <a:extLst>
                <a:ext uri="{FF2B5EF4-FFF2-40B4-BE49-F238E27FC236}">
                  <a16:creationId xmlns:a16="http://schemas.microsoft.com/office/drawing/2014/main" id="{27DF5364-1A8D-E060-8CAC-0DD679D8469B}"/>
                </a:ext>
              </a:extLst>
            </p:cNvPr>
            <p:cNvCxnSpPr>
              <a:cxnSpLocks/>
              <a:stCxn id="46" idx="0"/>
              <a:endCxn id="70" idx="1"/>
            </p:cNvCxnSpPr>
            <p:nvPr/>
          </p:nvCxnSpPr>
          <p:spPr>
            <a:xfrm flipV="1">
              <a:off x="13136097" y="5567416"/>
              <a:ext cx="1190935" cy="22352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Ευθεία γραμμή σύνδεσης 90">
              <a:extLst>
                <a:ext uri="{FF2B5EF4-FFF2-40B4-BE49-F238E27FC236}">
                  <a16:creationId xmlns:a16="http://schemas.microsoft.com/office/drawing/2014/main" id="{44B41C84-DB6E-CEA2-E6A7-DA4B81B6A97D}"/>
                </a:ext>
              </a:extLst>
            </p:cNvPr>
            <p:cNvCxnSpPr>
              <a:cxnSpLocks/>
              <a:stCxn id="46" idx="0"/>
              <a:endCxn id="72" idx="1"/>
            </p:cNvCxnSpPr>
            <p:nvPr/>
          </p:nvCxnSpPr>
          <p:spPr>
            <a:xfrm>
              <a:off x="13136097" y="5790945"/>
              <a:ext cx="1190935" cy="29257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Ομάδα 117">
            <a:extLst>
              <a:ext uri="{FF2B5EF4-FFF2-40B4-BE49-F238E27FC236}">
                <a16:creationId xmlns:a16="http://schemas.microsoft.com/office/drawing/2014/main" id="{C251617C-BC87-1A7E-6BB6-CC7F58DC1513}"/>
              </a:ext>
            </a:extLst>
          </p:cNvPr>
          <p:cNvGrpSpPr/>
          <p:nvPr/>
        </p:nvGrpSpPr>
        <p:grpSpPr>
          <a:xfrm>
            <a:off x="13136097" y="7707751"/>
            <a:ext cx="3724931" cy="1832917"/>
            <a:chOff x="13136097" y="7707751"/>
            <a:chExt cx="3724931" cy="1832917"/>
          </a:xfrm>
        </p:grpSpPr>
        <p:sp>
          <p:nvSpPr>
            <p:cNvPr id="68" name="Ορθογώνιο: Στρογγύλεμα γωνιών 67">
              <a:extLst>
                <a:ext uri="{FF2B5EF4-FFF2-40B4-BE49-F238E27FC236}">
                  <a16:creationId xmlns:a16="http://schemas.microsoft.com/office/drawing/2014/main" id="{B70BC868-414B-5313-165C-D4678953EF56}"/>
                </a:ext>
              </a:extLst>
            </p:cNvPr>
            <p:cNvSpPr/>
            <p:nvPr/>
          </p:nvSpPr>
          <p:spPr>
            <a:xfrm>
              <a:off x="14197028" y="7707751"/>
              <a:ext cx="2664000" cy="36896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Τελικός Αποδέκτης</a:t>
              </a:r>
            </a:p>
          </p:txBody>
        </p:sp>
        <p:sp>
          <p:nvSpPr>
            <p:cNvPr id="69" name="Ορθογώνιο: Στρογγύλεμα γωνιών 68">
              <a:extLst>
                <a:ext uri="{FF2B5EF4-FFF2-40B4-BE49-F238E27FC236}">
                  <a16:creationId xmlns:a16="http://schemas.microsoft.com/office/drawing/2014/main" id="{21197AA9-2F1A-C3F9-E83F-0C555D94317D}"/>
                </a:ext>
              </a:extLst>
            </p:cNvPr>
            <p:cNvSpPr/>
            <p:nvPr/>
          </p:nvSpPr>
          <p:spPr>
            <a:xfrm>
              <a:off x="14197028" y="8195733"/>
              <a:ext cx="2664000" cy="36896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Τελικός Αποδέκτης</a:t>
              </a:r>
            </a:p>
          </p:txBody>
        </p:sp>
        <p:sp>
          <p:nvSpPr>
            <p:cNvPr id="83" name="Ορθογώνιο: Στρογγύλεμα γωνιών 82">
              <a:extLst>
                <a:ext uri="{FF2B5EF4-FFF2-40B4-BE49-F238E27FC236}">
                  <a16:creationId xmlns:a16="http://schemas.microsoft.com/office/drawing/2014/main" id="{CBB75776-B35F-EB96-C13F-D20323BDF797}"/>
                </a:ext>
              </a:extLst>
            </p:cNvPr>
            <p:cNvSpPr/>
            <p:nvPr/>
          </p:nvSpPr>
          <p:spPr>
            <a:xfrm>
              <a:off x="14197028" y="8683716"/>
              <a:ext cx="2664000" cy="36896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Τελικός Αποδέκτης</a:t>
              </a:r>
            </a:p>
          </p:txBody>
        </p:sp>
        <p:sp>
          <p:nvSpPr>
            <p:cNvPr id="84" name="Ορθογώνιο: Στρογγύλεμα γωνιών 83">
              <a:extLst>
                <a:ext uri="{FF2B5EF4-FFF2-40B4-BE49-F238E27FC236}">
                  <a16:creationId xmlns:a16="http://schemas.microsoft.com/office/drawing/2014/main" id="{DC2939EE-274A-830C-796E-5CE9C3E7FCDF}"/>
                </a:ext>
              </a:extLst>
            </p:cNvPr>
            <p:cNvSpPr/>
            <p:nvPr/>
          </p:nvSpPr>
          <p:spPr>
            <a:xfrm>
              <a:off x="14197028" y="9171699"/>
              <a:ext cx="2664000" cy="36896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Τελικός Αποδέκτης</a:t>
              </a:r>
            </a:p>
          </p:txBody>
        </p:sp>
        <p:cxnSp>
          <p:nvCxnSpPr>
            <p:cNvPr id="95" name="Ευθεία γραμμή σύνδεσης 94">
              <a:extLst>
                <a:ext uri="{FF2B5EF4-FFF2-40B4-BE49-F238E27FC236}">
                  <a16:creationId xmlns:a16="http://schemas.microsoft.com/office/drawing/2014/main" id="{3DEC0EDD-F7E4-8959-05DB-765AA928E17E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>
              <a:off x="13136097" y="8624211"/>
              <a:ext cx="655101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Ευθεία γραμμή σύνδεσης 97">
              <a:extLst>
                <a:ext uri="{FF2B5EF4-FFF2-40B4-BE49-F238E27FC236}">
                  <a16:creationId xmlns:a16="http://schemas.microsoft.com/office/drawing/2014/main" id="{2B443C0B-00A1-5012-0175-C512E7FC5E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91198" y="7892235"/>
              <a:ext cx="0" cy="146394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Ευθεία γραμμή σύνδεσης 102">
              <a:extLst>
                <a:ext uri="{FF2B5EF4-FFF2-40B4-BE49-F238E27FC236}">
                  <a16:creationId xmlns:a16="http://schemas.microsoft.com/office/drawing/2014/main" id="{A9D10832-0D1E-1697-2039-D1B76A22BFD4}"/>
                </a:ext>
              </a:extLst>
            </p:cNvPr>
            <p:cNvCxnSpPr>
              <a:cxnSpLocks/>
              <a:stCxn id="68" idx="1"/>
            </p:cNvCxnSpPr>
            <p:nvPr/>
          </p:nvCxnSpPr>
          <p:spPr>
            <a:xfrm flipH="1" flipV="1">
              <a:off x="13761820" y="7892235"/>
              <a:ext cx="435208" cy="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Ευθεία γραμμή σύνδεσης 108">
              <a:extLst>
                <a:ext uri="{FF2B5EF4-FFF2-40B4-BE49-F238E27FC236}">
                  <a16:creationId xmlns:a16="http://schemas.microsoft.com/office/drawing/2014/main" id="{E0331013-78EE-8B90-BE8D-301CEB77BE56}"/>
                </a:ext>
              </a:extLst>
            </p:cNvPr>
            <p:cNvCxnSpPr>
              <a:cxnSpLocks/>
              <a:stCxn id="69" idx="1"/>
            </p:cNvCxnSpPr>
            <p:nvPr/>
          </p:nvCxnSpPr>
          <p:spPr>
            <a:xfrm flipH="1" flipV="1">
              <a:off x="13776510" y="8379729"/>
              <a:ext cx="420518" cy="48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Ευθεία γραμμή σύνδεσης 109">
              <a:extLst>
                <a:ext uri="{FF2B5EF4-FFF2-40B4-BE49-F238E27FC236}">
                  <a16:creationId xmlns:a16="http://schemas.microsoft.com/office/drawing/2014/main" id="{AEFDE813-0D6F-EC0B-64FF-BA00904000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61820" y="8843625"/>
              <a:ext cx="435208" cy="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Ευθεία γραμμή σύνδεσης 110">
              <a:extLst>
                <a:ext uri="{FF2B5EF4-FFF2-40B4-BE49-F238E27FC236}">
                  <a16:creationId xmlns:a16="http://schemas.microsoft.com/office/drawing/2014/main" id="{D790AAAB-E5E6-0181-3344-0CAEA43614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66223" y="9331607"/>
              <a:ext cx="435208" cy="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Ορθογώνιο: Στρογγύλεμα γωνιών 113">
            <a:extLst>
              <a:ext uri="{FF2B5EF4-FFF2-40B4-BE49-F238E27FC236}">
                <a16:creationId xmlns:a16="http://schemas.microsoft.com/office/drawing/2014/main" id="{678BF459-55A5-657F-3829-6DE82AED07E0}"/>
              </a:ext>
            </a:extLst>
          </p:cNvPr>
          <p:cNvSpPr/>
          <p:nvPr/>
        </p:nvSpPr>
        <p:spPr>
          <a:xfrm>
            <a:off x="17363908" y="8091509"/>
            <a:ext cx="2550695" cy="1322070"/>
          </a:xfrm>
          <a:prstGeom prst="round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lumMod val="40000"/>
                <a:lumOff val="60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π.χ.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RRF Measure</a:t>
            </a:r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16622 HORIZON 2020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 5150150 | </a:t>
            </a:r>
            <a:r>
              <a:rPr lang="el-G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ΥΕ 1</a:t>
            </a:r>
          </a:p>
        </p:txBody>
      </p:sp>
      <p:sp>
        <p:nvSpPr>
          <p:cNvPr id="115" name="Ορθογώνιο: Στρογγύλεμα γωνιών 114">
            <a:extLst>
              <a:ext uri="{FF2B5EF4-FFF2-40B4-BE49-F238E27FC236}">
                <a16:creationId xmlns:a16="http://schemas.microsoft.com/office/drawing/2014/main" id="{765180BE-5AEE-4E72-4A9F-10441F36CDA5}"/>
              </a:ext>
            </a:extLst>
          </p:cNvPr>
          <p:cNvSpPr/>
          <p:nvPr/>
        </p:nvSpPr>
        <p:spPr>
          <a:xfrm>
            <a:off x="17363908" y="5339327"/>
            <a:ext cx="2550695" cy="1935644"/>
          </a:xfrm>
          <a:prstGeom prst="round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lumMod val="40000"/>
                <a:lumOff val="60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π.χ.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RRF Measure</a:t>
            </a:r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16733 ΨΗΦΙΑΚΕΣ ΔΕΞΙΟΤΗΤΕΣ ΔΙΚΑΣΤΙΚΩΝ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 5149206 | </a:t>
            </a:r>
            <a:r>
              <a:rPr lang="el-G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ΥΕ 1</a:t>
            </a:r>
          </a:p>
        </p:txBody>
      </p:sp>
      <p:sp>
        <p:nvSpPr>
          <p:cNvPr id="116" name="Ορθογώνιο: Στρογγύλεμα γωνιών 115">
            <a:extLst>
              <a:ext uri="{FF2B5EF4-FFF2-40B4-BE49-F238E27FC236}">
                <a16:creationId xmlns:a16="http://schemas.microsoft.com/office/drawing/2014/main" id="{D4806FC0-B8D3-830C-438D-51A9B88A24AB}"/>
              </a:ext>
            </a:extLst>
          </p:cNvPr>
          <p:cNvSpPr/>
          <p:nvPr/>
        </p:nvSpPr>
        <p:spPr>
          <a:xfrm>
            <a:off x="17363907" y="2898728"/>
            <a:ext cx="2550695" cy="1624061"/>
          </a:xfrm>
          <a:prstGeom prst="round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lumMod val="40000"/>
                <a:lumOff val="60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π.χ.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RRF Measure</a:t>
            </a:r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16931 ΤΟΥΡΙΣΤΙΚΗ ΑΝΑΠΤΥΞΗ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 5150291 | </a:t>
            </a:r>
            <a:r>
              <a:rPr lang="el-G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ΥΕ 1</a:t>
            </a:r>
          </a:p>
        </p:txBody>
      </p:sp>
      <p:pic>
        <p:nvPicPr>
          <p:cNvPr id="126" name="Εικόνα 125">
            <a:hlinkClick r:id="rId2" action="ppaction://hlinksldjump"/>
            <a:extLst>
              <a:ext uri="{FF2B5EF4-FFF2-40B4-BE49-F238E27FC236}">
                <a16:creationId xmlns:a16="http://schemas.microsoft.com/office/drawing/2014/main" id="{9C2AE0E8-DE1F-F48E-CFFD-72E4AB1FB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4" grpId="0" animBg="1"/>
      <p:bldP spid="115" grpId="0" animBg="1"/>
      <p:bldP spid="1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016320"/>
            <a:chOff x="2446619" y="615397"/>
            <a:chExt cx="12048258" cy="10163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ΔΠΥ – Διαδικασία   </a:t>
              </a:r>
              <a:r>
                <a:rPr lang="el-GR" sz="40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Ενέργειες ΦΥ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AE8419DA-85FC-2B2E-87E2-077F82216061}"/>
              </a:ext>
            </a:extLst>
          </p:cNvPr>
          <p:cNvGrpSpPr/>
          <p:nvPr/>
        </p:nvGrpSpPr>
        <p:grpSpPr>
          <a:xfrm>
            <a:off x="3728567" y="2661296"/>
            <a:ext cx="15233199" cy="6573578"/>
            <a:chOff x="3728567" y="2661296"/>
            <a:chExt cx="15233199" cy="6573578"/>
          </a:xfrm>
        </p:grpSpPr>
        <p:grpSp>
          <p:nvGrpSpPr>
            <p:cNvPr id="80" name="Ομάδα 79">
              <a:extLst>
                <a:ext uri="{FF2B5EF4-FFF2-40B4-BE49-F238E27FC236}">
                  <a16:creationId xmlns:a16="http://schemas.microsoft.com/office/drawing/2014/main" id="{F8547D5E-B59F-60C4-D436-BA5D6B7ED244}"/>
                </a:ext>
              </a:extLst>
            </p:cNvPr>
            <p:cNvGrpSpPr/>
            <p:nvPr/>
          </p:nvGrpSpPr>
          <p:grpSpPr>
            <a:xfrm>
              <a:off x="3728567" y="2661296"/>
              <a:ext cx="15233199" cy="6573557"/>
              <a:chOff x="3343559" y="2662989"/>
              <a:chExt cx="15233199" cy="6573557"/>
            </a:xfrm>
          </p:grpSpPr>
          <p:grpSp>
            <p:nvGrpSpPr>
              <p:cNvPr id="79" name="Ομάδα 78">
                <a:extLst>
                  <a:ext uri="{FF2B5EF4-FFF2-40B4-BE49-F238E27FC236}">
                    <a16:creationId xmlns:a16="http://schemas.microsoft.com/office/drawing/2014/main" id="{F5EAB227-9A86-2E4A-1966-2C267DE9E29D}"/>
                  </a:ext>
                </a:extLst>
              </p:cNvPr>
              <p:cNvGrpSpPr/>
              <p:nvPr/>
            </p:nvGrpSpPr>
            <p:grpSpPr>
              <a:xfrm>
                <a:off x="3471539" y="2662989"/>
                <a:ext cx="15105219" cy="2636786"/>
                <a:chOff x="3471539" y="2662989"/>
                <a:chExt cx="15105219" cy="2636786"/>
              </a:xfrm>
            </p:grpSpPr>
            <p:grpSp>
              <p:nvGrpSpPr>
                <p:cNvPr id="62" name="Ομάδα 61">
                  <a:extLst>
                    <a:ext uri="{FF2B5EF4-FFF2-40B4-BE49-F238E27FC236}">
                      <a16:creationId xmlns:a16="http://schemas.microsoft.com/office/drawing/2014/main" id="{30B00141-D3B8-91BF-55AD-D9BBA671F9E9}"/>
                    </a:ext>
                  </a:extLst>
                </p:cNvPr>
                <p:cNvGrpSpPr/>
                <p:nvPr/>
              </p:nvGrpSpPr>
              <p:grpSpPr>
                <a:xfrm>
                  <a:off x="3471539" y="2662991"/>
                  <a:ext cx="5847029" cy="2619235"/>
                  <a:chOff x="3471539" y="2662991"/>
                  <a:chExt cx="5847029" cy="2619235"/>
                </a:xfrm>
              </p:grpSpPr>
              <p:grpSp>
                <p:nvGrpSpPr>
                  <p:cNvPr id="56" name="Google Shape;420;p27">
                    <a:extLst>
                      <a:ext uri="{FF2B5EF4-FFF2-40B4-BE49-F238E27FC236}">
                        <a16:creationId xmlns:a16="http://schemas.microsoft.com/office/drawing/2014/main" id="{576788E9-96A2-1230-057E-E0839C5F23EF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3471539" y="2662991"/>
                    <a:ext cx="5847029" cy="2619235"/>
                    <a:chOff x="185742" y="1697030"/>
                    <a:chExt cx="5165698" cy="1594595"/>
                  </a:xfrm>
                </p:grpSpPr>
                <p:sp>
                  <p:nvSpPr>
                    <p:cNvPr id="58" name="Google Shape;421;p27">
                      <a:extLst>
                        <a:ext uri="{FF2B5EF4-FFF2-40B4-BE49-F238E27FC236}">
                          <a16:creationId xmlns:a16="http://schemas.microsoft.com/office/drawing/2014/main" id="{82DBDD12-AFE9-827C-3193-D9404FF7229F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1426313" y="1697030"/>
                      <a:ext cx="2693399" cy="1243801"/>
                    </a:xfrm>
                    <a:prstGeom prst="rect">
                      <a:avLst/>
                    </a:prstGeom>
                    <a:solidFill>
                      <a:srgbClr val="DBCFAD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Roboto Condensed"/>
                          <a:cs typeface="Arial" panose="020B0604020202020204" pitchFamily="34" charset="0"/>
                          <a:sym typeface="Roboto Condensed"/>
                        </a:rPr>
                        <a:t> </a:t>
                      </a:r>
                      <a:endParaRPr kumimoji="0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59" name="Google Shape;422;p27">
                      <a:extLst>
                        <a:ext uri="{FF2B5EF4-FFF2-40B4-BE49-F238E27FC236}">
                          <a16:creationId xmlns:a16="http://schemas.microsoft.com/office/drawing/2014/main" id="{9B340FF5-8486-45F4-90FD-C7BC5C8944D3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4107640" y="1697043"/>
                      <a:ext cx="1243800" cy="1243800"/>
                    </a:xfrm>
                    <a:prstGeom prst="rtTriangle">
                      <a:avLst/>
                    </a:prstGeom>
                    <a:solidFill>
                      <a:srgbClr val="DBCFAD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60" name="Google Shape;423;p27">
                      <a:extLst>
                        <a:ext uri="{FF2B5EF4-FFF2-40B4-BE49-F238E27FC236}">
                          <a16:creationId xmlns:a16="http://schemas.microsoft.com/office/drawing/2014/main" id="{0ABFC299-513E-64AF-27CD-ECB9E962F6F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85742" y="1697043"/>
                      <a:ext cx="1243800" cy="1243800"/>
                    </a:xfrm>
                    <a:prstGeom prst="rtTriangle">
                      <a:avLst/>
                    </a:prstGeom>
                    <a:solidFill>
                      <a:srgbClr val="DBCFAD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61" name="Google Shape;424;p27">
                      <a:extLst>
                        <a:ext uri="{FF2B5EF4-FFF2-40B4-BE49-F238E27FC236}">
                          <a16:creationId xmlns:a16="http://schemas.microsoft.com/office/drawing/2014/main" id="{70F9CB87-2364-52F7-D4D4-285A384647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85750" y="2937271"/>
                      <a:ext cx="1243800" cy="354354"/>
                    </a:xfrm>
                    <a:prstGeom prst="triangle">
                      <a:avLst>
                        <a:gd name="adj" fmla="val 0"/>
                      </a:avLst>
                    </a:prstGeom>
                    <a:solidFill>
                      <a:srgbClr val="D89F39">
                        <a:lumMod val="40000"/>
                        <a:lumOff val="600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</p:grp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3079FCD5-12B8-C906-5C5C-DDEF03740348}"/>
                      </a:ext>
                    </a:extLst>
                  </p:cNvPr>
                  <p:cNvSpPr txBox="1"/>
                  <p:nvPr/>
                </p:nvSpPr>
                <p:spPr>
                  <a:xfrm>
                    <a:off x="4289652" y="3768604"/>
                    <a:ext cx="4303351" cy="954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l-GR" sz="28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rPr>
                      <a:t>1. Δημιουργία του Δελτίου</a:t>
                    </a:r>
                    <a:endParaRPr kumimoji="0" lang="en" sz="28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Roboto Condensed"/>
                      <a:cs typeface="Arial" panose="020B0604020202020204" pitchFamily="34" charset="0"/>
                      <a:sym typeface="Roboto Condensed"/>
                    </a:endParaRPr>
                  </a:p>
                </p:txBody>
              </p:sp>
            </p:grpSp>
            <p:grpSp>
              <p:nvGrpSpPr>
                <p:cNvPr id="63" name="Ομάδα 62">
                  <a:extLst>
                    <a:ext uri="{FF2B5EF4-FFF2-40B4-BE49-F238E27FC236}">
                      <a16:creationId xmlns:a16="http://schemas.microsoft.com/office/drawing/2014/main" id="{A9AF26CB-94E9-D748-76FF-58DCEF3C8735}"/>
                    </a:ext>
                  </a:extLst>
                </p:cNvPr>
                <p:cNvGrpSpPr/>
                <p:nvPr/>
              </p:nvGrpSpPr>
              <p:grpSpPr>
                <a:xfrm>
                  <a:off x="8054828" y="2662989"/>
                  <a:ext cx="5889475" cy="2636786"/>
                  <a:chOff x="8054828" y="2662989"/>
                  <a:chExt cx="5889475" cy="2636786"/>
                </a:xfrm>
              </p:grpSpPr>
              <p:grpSp>
                <p:nvGrpSpPr>
                  <p:cNvPr id="50" name="Google Shape;425;p27">
                    <a:extLst>
                      <a:ext uri="{FF2B5EF4-FFF2-40B4-BE49-F238E27FC236}">
                        <a16:creationId xmlns:a16="http://schemas.microsoft.com/office/drawing/2014/main" id="{123E2A2B-A2E6-B77C-97B1-029864C7CBF2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8054828" y="2662989"/>
                    <a:ext cx="5889475" cy="2636786"/>
                    <a:chOff x="185742" y="1712667"/>
                    <a:chExt cx="5165698" cy="1579960"/>
                  </a:xfrm>
                </p:grpSpPr>
                <p:sp>
                  <p:nvSpPr>
                    <p:cNvPr id="52" name="Google Shape;426;p27">
                      <a:extLst>
                        <a:ext uri="{FF2B5EF4-FFF2-40B4-BE49-F238E27FC236}">
                          <a16:creationId xmlns:a16="http://schemas.microsoft.com/office/drawing/2014/main" id="{8930EDE3-D496-7E73-D723-313036813FEA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1426312" y="1716278"/>
                      <a:ext cx="2693399" cy="1224554"/>
                    </a:xfrm>
                    <a:prstGeom prst="rect">
                      <a:avLst/>
                    </a:prstGeom>
                    <a:solidFill>
                      <a:srgbClr val="3674A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53" name="Google Shape;427;p27">
                      <a:extLst>
                        <a:ext uri="{FF2B5EF4-FFF2-40B4-BE49-F238E27FC236}">
                          <a16:creationId xmlns:a16="http://schemas.microsoft.com/office/drawing/2014/main" id="{D63BAE6D-A2CC-DB15-B136-E6C9385AA1A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4107640" y="1716290"/>
                      <a:ext cx="1243800" cy="1224554"/>
                    </a:xfrm>
                    <a:prstGeom prst="rtTriangle">
                      <a:avLst/>
                    </a:prstGeom>
                    <a:solidFill>
                      <a:srgbClr val="3674A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54" name="Google Shape;428;p27">
                      <a:extLst>
                        <a:ext uri="{FF2B5EF4-FFF2-40B4-BE49-F238E27FC236}">
                          <a16:creationId xmlns:a16="http://schemas.microsoft.com/office/drawing/2014/main" id="{62074760-8474-AE5A-E54A-3B679DE4A2F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85742" y="1712667"/>
                      <a:ext cx="1243800" cy="1224554"/>
                    </a:xfrm>
                    <a:prstGeom prst="rtTriangle">
                      <a:avLst/>
                    </a:prstGeom>
                    <a:solidFill>
                      <a:srgbClr val="3674A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55" name="Google Shape;429;p27">
                      <a:extLst>
                        <a:ext uri="{FF2B5EF4-FFF2-40B4-BE49-F238E27FC236}">
                          <a16:creationId xmlns:a16="http://schemas.microsoft.com/office/drawing/2014/main" id="{62961698-3A98-57C2-214C-BBFABCF39E9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85749" y="2943862"/>
                      <a:ext cx="1243800" cy="348765"/>
                    </a:xfrm>
                    <a:prstGeom prst="triangle">
                      <a:avLst>
                        <a:gd name="adj" fmla="val 0"/>
                      </a:avLst>
                    </a:prstGeom>
                    <a:solidFill>
                      <a:srgbClr val="3F537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</p:grp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5474CD83-2AC5-EE15-47F9-8148876A44D0}"/>
                      </a:ext>
                    </a:extLst>
                  </p:cNvPr>
                  <p:cNvSpPr txBox="1"/>
                  <p:nvPr/>
                </p:nvSpPr>
                <p:spPr>
                  <a:xfrm>
                    <a:off x="8528796" y="3610817"/>
                    <a:ext cx="4318470" cy="1384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>
                      <a:defRPr sz="1000">
                        <a:solidFill>
                          <a:srgbClr val="263248"/>
                        </a:solidFill>
                        <a:latin typeface="Roboto Condensed"/>
                        <a:ea typeface="Roboto Condensed"/>
                        <a:cs typeface="Roboto Condensed"/>
                      </a:defRPr>
                    </a:lvl1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l-GR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a:t>2. Καταχώριση παραστατικών Δαπάνης &amp; Πληρωμής</a:t>
                    </a:r>
                  </a:p>
                </p:txBody>
              </p:sp>
            </p:grpSp>
            <p:grpSp>
              <p:nvGrpSpPr>
                <p:cNvPr id="64" name="Ομάδα 63">
                  <a:extLst>
                    <a:ext uri="{FF2B5EF4-FFF2-40B4-BE49-F238E27FC236}">
                      <a16:creationId xmlns:a16="http://schemas.microsoft.com/office/drawing/2014/main" id="{50342066-1A81-BB0D-5DA5-B27420414E05}"/>
                    </a:ext>
                  </a:extLst>
                </p:cNvPr>
                <p:cNvGrpSpPr/>
                <p:nvPr/>
              </p:nvGrpSpPr>
              <p:grpSpPr>
                <a:xfrm>
                  <a:off x="12672982" y="2662991"/>
                  <a:ext cx="5903776" cy="2606900"/>
                  <a:chOff x="12672982" y="2662991"/>
                  <a:chExt cx="5903776" cy="2606900"/>
                </a:xfrm>
              </p:grpSpPr>
              <p:grpSp>
                <p:nvGrpSpPr>
                  <p:cNvPr id="44" name="Google Shape;430;p27">
                    <a:extLst>
                      <a:ext uri="{FF2B5EF4-FFF2-40B4-BE49-F238E27FC236}">
                        <a16:creationId xmlns:a16="http://schemas.microsoft.com/office/drawing/2014/main" id="{5C24D121-44F6-8854-16F2-3F168D5B5292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2672982" y="2662991"/>
                    <a:ext cx="5903776" cy="2606900"/>
                    <a:chOff x="185742" y="1697030"/>
                    <a:chExt cx="5165698" cy="1594306"/>
                  </a:xfrm>
                </p:grpSpPr>
                <p:sp>
                  <p:nvSpPr>
                    <p:cNvPr id="46" name="Google Shape;431;p27">
                      <a:extLst>
                        <a:ext uri="{FF2B5EF4-FFF2-40B4-BE49-F238E27FC236}">
                          <a16:creationId xmlns:a16="http://schemas.microsoft.com/office/drawing/2014/main" id="{16864EF2-DD3B-351E-AE91-72A4E6D8421E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1426312" y="1697030"/>
                      <a:ext cx="2693400" cy="1243800"/>
                    </a:xfrm>
                    <a:prstGeom prst="rect">
                      <a:avLst/>
                    </a:prstGeom>
                    <a:solidFill>
                      <a:srgbClr val="2A5A8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47" name="Google Shape;432;p27">
                      <a:extLst>
                        <a:ext uri="{FF2B5EF4-FFF2-40B4-BE49-F238E27FC236}">
                          <a16:creationId xmlns:a16="http://schemas.microsoft.com/office/drawing/2014/main" id="{C2D1D2A8-E589-140B-B9CC-DE433CE401F1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4107640" y="1697043"/>
                      <a:ext cx="1243800" cy="1243800"/>
                    </a:xfrm>
                    <a:prstGeom prst="rtTriangle">
                      <a:avLst/>
                    </a:prstGeom>
                    <a:solidFill>
                      <a:srgbClr val="2A5A8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48" name="Google Shape;433;p27">
                      <a:extLst>
                        <a:ext uri="{FF2B5EF4-FFF2-40B4-BE49-F238E27FC236}">
                          <a16:creationId xmlns:a16="http://schemas.microsoft.com/office/drawing/2014/main" id="{13771831-2C27-503B-4224-0D168E9F6EE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85742" y="1697043"/>
                      <a:ext cx="1243800" cy="1243800"/>
                    </a:xfrm>
                    <a:prstGeom prst="rtTriangle">
                      <a:avLst/>
                    </a:prstGeom>
                    <a:solidFill>
                      <a:srgbClr val="2A5A8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49" name="Google Shape;434;p27">
                      <a:extLst>
                        <a:ext uri="{FF2B5EF4-FFF2-40B4-BE49-F238E27FC236}">
                          <a16:creationId xmlns:a16="http://schemas.microsoft.com/office/drawing/2014/main" id="{A60D28ED-E77E-80DB-3727-6D5531C1190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85749" y="2935370"/>
                      <a:ext cx="1243800" cy="355966"/>
                    </a:xfrm>
                    <a:prstGeom prst="triangle">
                      <a:avLst>
                        <a:gd name="adj" fmla="val 0"/>
                      </a:avLst>
                    </a:prstGeom>
                    <a:solidFill>
                      <a:srgbClr val="26324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</p:grp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EA2DC7E6-2D7D-BA55-1687-23FECB27DB56}"/>
                      </a:ext>
                    </a:extLst>
                  </p:cNvPr>
                  <p:cNvSpPr txBox="1"/>
                  <p:nvPr/>
                </p:nvSpPr>
                <p:spPr>
                  <a:xfrm>
                    <a:off x="13462755" y="3347351"/>
                    <a:ext cx="4460251" cy="18158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defPPr>
                    <a:lvl1pPr algn="ctr">
                      <a:defRPr sz="1000">
                        <a:solidFill>
                          <a:srgbClr val="EBE4D1"/>
                        </a:solidFill>
                        <a:latin typeface="Roboto Condensed"/>
                        <a:ea typeface="Roboto Condensed"/>
                        <a:cs typeface="Roboto Condensed"/>
                      </a:defRPr>
                    </a:lvl1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l-GR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a:t>3. Συσχετισμός παραστατικών Δαπάνης με παραστατικά Πληρωμής</a:t>
                    </a:r>
                  </a:p>
                </p:txBody>
              </p:sp>
            </p:grpSp>
          </p:grpSp>
          <p:grpSp>
            <p:nvGrpSpPr>
              <p:cNvPr id="78" name="Ομάδα 77">
                <a:extLst>
                  <a:ext uri="{FF2B5EF4-FFF2-40B4-BE49-F238E27FC236}">
                    <a16:creationId xmlns:a16="http://schemas.microsoft.com/office/drawing/2014/main" id="{7CFED333-3B30-BDEE-E8D2-8A903C73EFE4}"/>
                  </a:ext>
                </a:extLst>
              </p:cNvPr>
              <p:cNvGrpSpPr/>
              <p:nvPr/>
            </p:nvGrpSpPr>
            <p:grpSpPr>
              <a:xfrm>
                <a:off x="3343559" y="6599757"/>
                <a:ext cx="10472764" cy="2636789"/>
                <a:chOff x="3343559" y="6599757"/>
                <a:chExt cx="10472764" cy="2636789"/>
              </a:xfrm>
            </p:grpSpPr>
            <p:grpSp>
              <p:nvGrpSpPr>
                <p:cNvPr id="11" name="Ομάδα 10">
                  <a:extLst>
                    <a:ext uri="{FF2B5EF4-FFF2-40B4-BE49-F238E27FC236}">
                      <a16:creationId xmlns:a16="http://schemas.microsoft.com/office/drawing/2014/main" id="{92AB9F14-F8CC-6274-D6F7-B76A02B3F1BD}"/>
                    </a:ext>
                  </a:extLst>
                </p:cNvPr>
                <p:cNvGrpSpPr/>
                <p:nvPr/>
              </p:nvGrpSpPr>
              <p:grpSpPr>
                <a:xfrm>
                  <a:off x="3343559" y="6599757"/>
                  <a:ext cx="5847029" cy="2619236"/>
                  <a:chOff x="107504" y="1320042"/>
                  <a:chExt cx="3137899" cy="1115242"/>
                </a:xfrm>
              </p:grpSpPr>
              <p:grpSp>
                <p:nvGrpSpPr>
                  <p:cNvPr id="32" name="Google Shape;420;p27">
                    <a:extLst>
                      <a:ext uri="{FF2B5EF4-FFF2-40B4-BE49-F238E27FC236}">
                        <a16:creationId xmlns:a16="http://schemas.microsoft.com/office/drawing/2014/main" id="{8CE9A65E-48DF-A42D-5ED9-CAEF7C314254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07504" y="1320042"/>
                    <a:ext cx="3137899" cy="1115242"/>
                    <a:chOff x="185742" y="1697030"/>
                    <a:chExt cx="5165698" cy="1594595"/>
                  </a:xfrm>
                </p:grpSpPr>
                <p:sp>
                  <p:nvSpPr>
                    <p:cNvPr id="35" name="Google Shape;421;p27">
                      <a:extLst>
                        <a:ext uri="{FF2B5EF4-FFF2-40B4-BE49-F238E27FC236}">
                          <a16:creationId xmlns:a16="http://schemas.microsoft.com/office/drawing/2014/main" id="{31AD9760-C32A-6AAE-02EC-58D03D6D906B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1426313" y="1697030"/>
                      <a:ext cx="2693399" cy="1243801"/>
                    </a:xfrm>
                    <a:prstGeom prst="rect">
                      <a:avLst/>
                    </a:prstGeom>
                    <a:solidFill>
                      <a:srgbClr val="DBCFAD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Roboto Condensed"/>
                          <a:cs typeface="Arial" panose="020B0604020202020204" pitchFamily="34" charset="0"/>
                          <a:sym typeface="Roboto Condensed"/>
                        </a:rPr>
                        <a:t> </a:t>
                      </a:r>
                      <a:endParaRPr kumimoji="0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36" name="Google Shape;422;p27">
                      <a:extLst>
                        <a:ext uri="{FF2B5EF4-FFF2-40B4-BE49-F238E27FC236}">
                          <a16:creationId xmlns:a16="http://schemas.microsoft.com/office/drawing/2014/main" id="{5C7576D3-59D8-428B-5EC0-3E20B4F661C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4107640" y="1697043"/>
                      <a:ext cx="1243800" cy="1243800"/>
                    </a:xfrm>
                    <a:prstGeom prst="rtTriangle">
                      <a:avLst/>
                    </a:prstGeom>
                    <a:solidFill>
                      <a:srgbClr val="DBCFAD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37" name="Google Shape;423;p27">
                      <a:extLst>
                        <a:ext uri="{FF2B5EF4-FFF2-40B4-BE49-F238E27FC236}">
                          <a16:creationId xmlns:a16="http://schemas.microsoft.com/office/drawing/2014/main" id="{FDFCE87D-0387-F504-C498-FE02888262A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85742" y="1697043"/>
                      <a:ext cx="1243800" cy="1243800"/>
                    </a:xfrm>
                    <a:prstGeom prst="rtTriangle">
                      <a:avLst/>
                    </a:prstGeom>
                    <a:solidFill>
                      <a:srgbClr val="DBCFAD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38" name="Google Shape;424;p27">
                      <a:extLst>
                        <a:ext uri="{FF2B5EF4-FFF2-40B4-BE49-F238E27FC236}">
                          <a16:creationId xmlns:a16="http://schemas.microsoft.com/office/drawing/2014/main" id="{AE66E841-FF5D-BD57-9BC5-FB42FDF9478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85750" y="2937271"/>
                      <a:ext cx="1243800" cy="354354"/>
                    </a:xfrm>
                    <a:prstGeom prst="triangle">
                      <a:avLst>
                        <a:gd name="adj" fmla="val 0"/>
                      </a:avLst>
                    </a:prstGeom>
                    <a:solidFill>
                      <a:srgbClr val="D89F39">
                        <a:lumMod val="40000"/>
                        <a:lumOff val="600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</p:grp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5AC7305-4A4D-32C6-FAA3-2A0B2686DE21}"/>
                      </a:ext>
                    </a:extLst>
                  </p:cNvPr>
                  <p:cNvSpPr txBox="1"/>
                  <p:nvPr/>
                </p:nvSpPr>
                <p:spPr>
                  <a:xfrm>
                    <a:off x="383422" y="1782880"/>
                    <a:ext cx="2504492" cy="4062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l-GR" sz="28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rPr>
                      <a:t>4. Συμπλήρωση 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l-GR" sz="28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rPr>
                      <a:t>Πακέτων &amp; Παραδοτέων</a:t>
                    </a:r>
                  </a:p>
                </p:txBody>
              </p:sp>
            </p:grpSp>
            <p:grpSp>
              <p:nvGrpSpPr>
                <p:cNvPr id="18" name="Ομάδα 17">
                  <a:extLst>
                    <a:ext uri="{FF2B5EF4-FFF2-40B4-BE49-F238E27FC236}">
                      <a16:creationId xmlns:a16="http://schemas.microsoft.com/office/drawing/2014/main" id="{7598EBD4-D3B5-9C7A-2ECE-E63435BDBE03}"/>
                    </a:ext>
                  </a:extLst>
                </p:cNvPr>
                <p:cNvGrpSpPr/>
                <p:nvPr/>
              </p:nvGrpSpPr>
              <p:grpSpPr>
                <a:xfrm>
                  <a:off x="7926848" y="6610833"/>
                  <a:ext cx="5889475" cy="2625713"/>
                  <a:chOff x="2597650" y="1461224"/>
                  <a:chExt cx="3160678" cy="1118000"/>
                </a:xfrm>
              </p:grpSpPr>
              <p:grpSp>
                <p:nvGrpSpPr>
                  <p:cNvPr id="26" name="Google Shape;425;p27">
                    <a:extLst>
                      <a:ext uri="{FF2B5EF4-FFF2-40B4-BE49-F238E27FC236}">
                        <a16:creationId xmlns:a16="http://schemas.microsoft.com/office/drawing/2014/main" id="{19BF4090-0A04-B494-4796-6D8BFAEAB9A9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597650" y="1461224"/>
                    <a:ext cx="3160678" cy="1118000"/>
                    <a:chOff x="185742" y="1712663"/>
                    <a:chExt cx="5165698" cy="1573324"/>
                  </a:xfrm>
                </p:grpSpPr>
                <p:sp>
                  <p:nvSpPr>
                    <p:cNvPr id="28" name="Google Shape;426;p27">
                      <a:extLst>
                        <a:ext uri="{FF2B5EF4-FFF2-40B4-BE49-F238E27FC236}">
                          <a16:creationId xmlns:a16="http://schemas.microsoft.com/office/drawing/2014/main" id="{5C53DC75-BFFC-C740-997E-B1A57D9D9479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1426312" y="1712663"/>
                      <a:ext cx="2693399" cy="1224554"/>
                    </a:xfrm>
                    <a:prstGeom prst="rect">
                      <a:avLst/>
                    </a:prstGeom>
                    <a:solidFill>
                      <a:srgbClr val="3674A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29" name="Google Shape;427;p27">
                      <a:extLst>
                        <a:ext uri="{FF2B5EF4-FFF2-40B4-BE49-F238E27FC236}">
                          <a16:creationId xmlns:a16="http://schemas.microsoft.com/office/drawing/2014/main" id="{FA5E64BC-E513-2EF1-1C72-A86CE4B697B5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4107640" y="1712663"/>
                      <a:ext cx="1243800" cy="1224554"/>
                    </a:xfrm>
                    <a:prstGeom prst="rtTriangle">
                      <a:avLst/>
                    </a:prstGeom>
                    <a:solidFill>
                      <a:srgbClr val="3674A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30" name="Google Shape;429;p27">
                      <a:extLst>
                        <a:ext uri="{FF2B5EF4-FFF2-40B4-BE49-F238E27FC236}">
                          <a16:creationId xmlns:a16="http://schemas.microsoft.com/office/drawing/2014/main" id="{D93911EC-EB22-BA9E-684E-E583D45E24D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85742" y="2937222"/>
                      <a:ext cx="1243800" cy="348765"/>
                    </a:xfrm>
                    <a:prstGeom prst="triangle">
                      <a:avLst>
                        <a:gd name="adj" fmla="val 0"/>
                      </a:avLst>
                    </a:prstGeom>
                    <a:solidFill>
                      <a:srgbClr val="3F537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  <p:sp>
                  <p:nvSpPr>
                    <p:cNvPr id="31" name="Google Shape;428;p27">
                      <a:extLst>
                        <a:ext uri="{FF2B5EF4-FFF2-40B4-BE49-F238E27FC236}">
                          <a16:creationId xmlns:a16="http://schemas.microsoft.com/office/drawing/2014/main" id="{78372451-2831-2BB5-C106-407AEB49CDC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85742" y="1712664"/>
                      <a:ext cx="1243800" cy="1224554"/>
                    </a:xfrm>
                    <a:prstGeom prst="rtTriangle">
                      <a:avLst/>
                    </a:prstGeom>
                    <a:solidFill>
                      <a:srgbClr val="3674A8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2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 Condensed"/>
                        <a:cs typeface="Arial" panose="020B0604020202020204" pitchFamily="34" charset="0"/>
                        <a:sym typeface="Roboto Condensed"/>
                      </a:endParaRPr>
                    </a:p>
                  </p:txBody>
                </p:sp>
              </p:grp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999424C-5D75-BD1A-7605-52D5B221379C}"/>
                      </a:ext>
                    </a:extLst>
                  </p:cNvPr>
                  <p:cNvSpPr txBox="1"/>
                  <p:nvPr/>
                </p:nvSpPr>
                <p:spPr>
                  <a:xfrm>
                    <a:off x="2997728" y="1855171"/>
                    <a:ext cx="2317574" cy="5897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>
                      <a:defRPr sz="1000">
                        <a:solidFill>
                          <a:srgbClr val="263248"/>
                        </a:solidFill>
                        <a:latin typeface="Roboto Condensed"/>
                        <a:ea typeface="Roboto Condensed"/>
                        <a:cs typeface="Roboto Condensed"/>
                      </a:defRPr>
                    </a:lvl1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lang="el-GR" sz="2800" b="1" kern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a:t>5</a:t>
                    </a:r>
                    <a:r>
                      <a:rPr kumimoji="0" lang="el-GR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a:t>. Καταχώριση </a:t>
                    </a:r>
                    <a:r>
                      <a:rPr lang="el-GR" sz="2800" b="1" kern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a:t>προβλημάτων</a:t>
                    </a:r>
                    <a:r>
                      <a:rPr kumimoji="0" lang="el-GR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rPr>
                      <a:t> ή εμπλοκών</a:t>
                    </a:r>
                  </a:p>
                </p:txBody>
              </p:sp>
            </p:grpSp>
          </p:grpSp>
        </p:grpSp>
        <p:grpSp>
          <p:nvGrpSpPr>
            <p:cNvPr id="7" name="Ομάδα 6">
              <a:extLst>
                <a:ext uri="{FF2B5EF4-FFF2-40B4-BE49-F238E27FC236}">
                  <a16:creationId xmlns:a16="http://schemas.microsoft.com/office/drawing/2014/main" id="{7DBC26EA-3245-16FF-A5DC-642567C11688}"/>
                </a:ext>
              </a:extLst>
            </p:cNvPr>
            <p:cNvGrpSpPr/>
            <p:nvPr/>
          </p:nvGrpSpPr>
          <p:grpSpPr>
            <a:xfrm>
              <a:off x="12931425" y="6627974"/>
              <a:ext cx="5903776" cy="2606900"/>
              <a:chOff x="12931425" y="6627974"/>
              <a:chExt cx="5903776" cy="2606900"/>
            </a:xfrm>
          </p:grpSpPr>
          <p:sp>
            <p:nvSpPr>
              <p:cNvPr id="2" name="Google Shape;431;p27">
                <a:extLst>
                  <a:ext uri="{FF2B5EF4-FFF2-40B4-BE49-F238E27FC236}">
                    <a16:creationId xmlns:a16="http://schemas.microsoft.com/office/drawing/2014/main" id="{80EA298F-7528-AB28-2623-14ED1A40E22B}"/>
                  </a:ext>
                </a:extLst>
              </p:cNvPr>
              <p:cNvSpPr/>
              <p:nvPr/>
            </p:nvSpPr>
            <p:spPr>
              <a:xfrm flipH="1">
                <a:off x="14339143" y="7201097"/>
                <a:ext cx="3078235" cy="2033777"/>
              </a:xfrm>
              <a:prstGeom prst="rect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3" name="Google Shape;432;p27">
                <a:extLst>
                  <a:ext uri="{FF2B5EF4-FFF2-40B4-BE49-F238E27FC236}">
                    <a16:creationId xmlns:a16="http://schemas.microsoft.com/office/drawing/2014/main" id="{3BE91EBE-93F5-F286-D4BC-08BD2BEE5B41}"/>
                  </a:ext>
                </a:extLst>
              </p:cNvPr>
              <p:cNvSpPr/>
              <p:nvPr/>
            </p:nvSpPr>
            <p:spPr>
              <a:xfrm flipH="1">
                <a:off x="12931425" y="7201076"/>
                <a:ext cx="1421515" cy="2033777"/>
              </a:xfrm>
              <a:prstGeom prst="rtTriangle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4" name="Google Shape;433;p27">
                <a:extLst>
                  <a:ext uri="{FF2B5EF4-FFF2-40B4-BE49-F238E27FC236}">
                    <a16:creationId xmlns:a16="http://schemas.microsoft.com/office/drawing/2014/main" id="{ACB12251-6F39-7E5C-E68B-7AEAB04DBF1B}"/>
                  </a:ext>
                </a:extLst>
              </p:cNvPr>
              <p:cNvSpPr/>
              <p:nvPr/>
            </p:nvSpPr>
            <p:spPr>
              <a:xfrm rot="10800000" flipH="1">
                <a:off x="17413686" y="7201076"/>
                <a:ext cx="1421515" cy="2033777"/>
              </a:xfrm>
              <a:prstGeom prst="rtTriangle">
                <a:avLst/>
              </a:prstGeom>
              <a:solidFill>
                <a:srgbClr val="2A5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5" name="Google Shape;434;p27">
                <a:extLst>
                  <a:ext uri="{FF2B5EF4-FFF2-40B4-BE49-F238E27FC236}">
                    <a16:creationId xmlns:a16="http://schemas.microsoft.com/office/drawing/2014/main" id="{33BBB0E8-CCE2-C4F9-1CDB-9933B5AFE259}"/>
                  </a:ext>
                </a:extLst>
              </p:cNvPr>
              <p:cNvSpPr/>
              <p:nvPr/>
            </p:nvSpPr>
            <p:spPr>
              <a:xfrm>
                <a:off x="17413678" y="6627974"/>
                <a:ext cx="1421515" cy="582051"/>
              </a:xfrm>
              <a:prstGeom prst="triangle">
                <a:avLst>
                  <a:gd name="adj" fmla="val 0"/>
                </a:avLst>
              </a:prstGeom>
              <a:solidFill>
                <a:srgbClr val="2632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4A6E16-1E4C-EE03-5C91-809618C78CC5}"/>
                  </a:ext>
                </a:extLst>
              </p:cNvPr>
              <p:cNvSpPr txBox="1"/>
              <p:nvPr/>
            </p:nvSpPr>
            <p:spPr>
              <a:xfrm>
                <a:off x="13721198" y="7575813"/>
                <a:ext cx="446025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algn="ctr">
                  <a:defRPr sz="1000">
                    <a:solidFill>
                      <a:srgbClr val="EBE4D1"/>
                    </a:solidFill>
                    <a:latin typeface="Roboto Condensed"/>
                    <a:ea typeface="Roboto Condensed"/>
                    <a:cs typeface="Roboto Condensed"/>
                  </a:defRPr>
                </a:lvl1pPr>
              </a:lstStyle>
              <a:p>
                <a:pPr lvl="0">
                  <a:buClr>
                    <a:srgbClr val="000000"/>
                  </a:buClr>
                  <a:defRPr/>
                </a:pPr>
                <a:r>
                  <a:rPr lang="el-GR" sz="2800" b="1" kern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6. Επισύναψη των σχετικών αρχείων &amp; Υποβολή ΔΠΥ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40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B66833-5565-8D31-7B6F-B58801F33BDA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(1/3)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0C2B551-69D6-609E-EF30-770CDD327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8088A5EB-5A71-201E-F940-D1288D837A4D}"/>
              </a:ext>
            </a:extLst>
          </p:cNvPr>
          <p:cNvGrpSpPr/>
          <p:nvPr/>
        </p:nvGrpSpPr>
        <p:grpSpPr>
          <a:xfrm>
            <a:off x="2315164" y="2594119"/>
            <a:ext cx="17436120" cy="8372552"/>
            <a:chOff x="2315164" y="2594119"/>
            <a:chExt cx="17436120" cy="8372552"/>
          </a:xfrm>
        </p:grpSpPr>
        <p:sp>
          <p:nvSpPr>
            <p:cNvPr id="39" name="Βέλος: Κάτω 38">
              <a:extLst>
                <a:ext uri="{FF2B5EF4-FFF2-40B4-BE49-F238E27FC236}">
                  <a16:creationId xmlns:a16="http://schemas.microsoft.com/office/drawing/2014/main" id="{AE7DF055-0520-DB90-5329-3D25008937DC}"/>
                </a:ext>
              </a:extLst>
            </p:cNvPr>
            <p:cNvSpPr/>
            <p:nvPr/>
          </p:nvSpPr>
          <p:spPr>
            <a:xfrm>
              <a:off x="4892566" y="5141997"/>
              <a:ext cx="1105278" cy="1416486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C000"/>
                </a:gs>
                <a:gs pos="79000">
                  <a:schemeClr val="tx2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9" name="Ομάδα 8">
              <a:extLst>
                <a:ext uri="{FF2B5EF4-FFF2-40B4-BE49-F238E27FC236}">
                  <a16:creationId xmlns:a16="http://schemas.microsoft.com/office/drawing/2014/main" id="{B8AA3041-222E-479F-1212-EA4B4E186A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2118" y="2594119"/>
              <a:ext cx="7484403" cy="2271984"/>
              <a:chOff x="3799286" y="2222149"/>
              <a:chExt cx="11880000" cy="3606324"/>
            </a:xfrm>
            <a:effectLst>
              <a:glow rad="139700">
                <a:schemeClr val="bg1">
                  <a:alpha val="40000"/>
                </a:schemeClr>
              </a:glow>
            </a:effectLst>
          </p:grpSpPr>
          <p:pic>
            <p:nvPicPr>
              <p:cNvPr id="2" name="Εικόνα 1">
                <a:extLst>
                  <a:ext uri="{FF2B5EF4-FFF2-40B4-BE49-F238E27FC236}">
                    <a16:creationId xmlns:a16="http://schemas.microsoft.com/office/drawing/2014/main" id="{9F905272-7213-6E3B-E78A-5C26302298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2792"/>
              <a:stretch/>
            </p:blipFill>
            <p:spPr>
              <a:xfrm>
                <a:off x="3799286" y="2222149"/>
                <a:ext cx="11880000" cy="1357934"/>
              </a:xfrm>
              <a:prstGeom prst="rect">
                <a:avLst/>
              </a:prstGeom>
              <a:effectLst/>
            </p:spPr>
          </p:pic>
          <p:pic>
            <p:nvPicPr>
              <p:cNvPr id="8" name="Εικόνα 7">
                <a:extLst>
                  <a:ext uri="{FF2B5EF4-FFF2-40B4-BE49-F238E27FC236}">
                    <a16:creationId xmlns:a16="http://schemas.microsoft.com/office/drawing/2014/main" id="{1EEBC8CA-85CC-7685-2029-BDC7503757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534" r="3609" b="8289"/>
              <a:stretch/>
            </p:blipFill>
            <p:spPr>
              <a:xfrm>
                <a:off x="3799286" y="3580083"/>
                <a:ext cx="11880000" cy="2248390"/>
              </a:xfrm>
              <a:prstGeom prst="rect">
                <a:avLst/>
              </a:prstGeom>
            </p:spPr>
          </p:pic>
        </p:grpSp>
        <p:sp>
          <p:nvSpPr>
            <p:cNvPr id="42" name="Βέλος: Με γωνία προς τα επάνω 41">
              <a:extLst>
                <a:ext uri="{FF2B5EF4-FFF2-40B4-BE49-F238E27FC236}">
                  <a16:creationId xmlns:a16="http://schemas.microsoft.com/office/drawing/2014/main" id="{ECBB859E-84B4-AA2C-7F4E-F3FB79AE74C0}"/>
                </a:ext>
              </a:extLst>
            </p:cNvPr>
            <p:cNvSpPr/>
            <p:nvPr/>
          </p:nvSpPr>
          <p:spPr>
            <a:xfrm>
              <a:off x="16318966" y="5581039"/>
              <a:ext cx="1952787" cy="2464230"/>
            </a:xfrm>
            <a:prstGeom prst="bentUpArrow">
              <a:avLst>
                <a:gd name="adj1" fmla="val 25000"/>
                <a:gd name="adj2" fmla="val 31843"/>
                <a:gd name="adj3" fmla="val 37634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C000"/>
                </a:gs>
                <a:gs pos="79000">
                  <a:schemeClr val="tx2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9" name="Ορθογώνιο: Στρογγύλεμα γωνιών 68">
              <a:extLst>
                <a:ext uri="{FF2B5EF4-FFF2-40B4-BE49-F238E27FC236}">
                  <a16:creationId xmlns:a16="http://schemas.microsoft.com/office/drawing/2014/main" id="{4DDFC0FB-F6AF-4365-7DA4-BBC2EAC1FFE6}"/>
                </a:ext>
              </a:extLst>
            </p:cNvPr>
            <p:cNvSpPr/>
            <p:nvPr/>
          </p:nvSpPr>
          <p:spPr>
            <a:xfrm>
              <a:off x="4711485" y="3398296"/>
              <a:ext cx="1627322" cy="141648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18" name="Ομάδα 17">
              <a:extLst>
                <a:ext uri="{FF2B5EF4-FFF2-40B4-BE49-F238E27FC236}">
                  <a16:creationId xmlns:a16="http://schemas.microsoft.com/office/drawing/2014/main" id="{5F2F55E1-63FE-6EC9-E388-A35F73C5081D}"/>
                </a:ext>
              </a:extLst>
            </p:cNvPr>
            <p:cNvGrpSpPr/>
            <p:nvPr/>
          </p:nvGrpSpPr>
          <p:grpSpPr>
            <a:xfrm>
              <a:off x="2315164" y="6775086"/>
              <a:ext cx="13696657" cy="4191585"/>
              <a:chOff x="2729125" y="3558882"/>
              <a:chExt cx="13696657" cy="4191585"/>
            </a:xfrm>
            <a:effectLst>
              <a:glow rad="228600">
                <a:schemeClr val="bg1">
                  <a:alpha val="40000"/>
                </a:schemeClr>
              </a:glow>
            </a:effectLst>
          </p:grpSpPr>
          <p:pic>
            <p:nvPicPr>
              <p:cNvPr id="4" name="Εικόνα 3">
                <a:extLst>
                  <a:ext uri="{FF2B5EF4-FFF2-40B4-BE49-F238E27FC236}">
                    <a16:creationId xmlns:a16="http://schemas.microsoft.com/office/drawing/2014/main" id="{E32CF473-C548-D7E6-2750-03C5BDB63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72412" y="3558882"/>
                <a:ext cx="13553370" cy="4191585"/>
              </a:xfrm>
              <a:prstGeom prst="rect">
                <a:avLst/>
              </a:prstGeom>
            </p:spPr>
          </p:pic>
          <p:sp>
            <p:nvSpPr>
              <p:cNvPr id="14" name="Ορθογώνιο: Στρογγύλεμα γωνιών 13">
                <a:extLst>
                  <a:ext uri="{FF2B5EF4-FFF2-40B4-BE49-F238E27FC236}">
                    <a16:creationId xmlns:a16="http://schemas.microsoft.com/office/drawing/2014/main" id="{7CD04DE8-0FEB-885D-ED5F-73EDD1BAF644}"/>
                  </a:ext>
                </a:extLst>
              </p:cNvPr>
              <p:cNvSpPr/>
              <p:nvPr/>
            </p:nvSpPr>
            <p:spPr>
              <a:xfrm>
                <a:off x="15176273" y="4287333"/>
                <a:ext cx="1231475" cy="541732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5" name="Ορθογώνιο: Στρογγύλεμα γωνιών 14">
                <a:extLst>
                  <a:ext uri="{FF2B5EF4-FFF2-40B4-BE49-F238E27FC236}">
                    <a16:creationId xmlns:a16="http://schemas.microsoft.com/office/drawing/2014/main" id="{36DA2F88-FA80-E86F-438A-EBC0053C4931}"/>
                  </a:ext>
                </a:extLst>
              </p:cNvPr>
              <p:cNvSpPr/>
              <p:nvPr/>
            </p:nvSpPr>
            <p:spPr>
              <a:xfrm>
                <a:off x="2729125" y="6230276"/>
                <a:ext cx="949193" cy="541732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pic>
          <p:nvPicPr>
            <p:cNvPr id="22" name="Εικόνα 21">
              <a:extLst>
                <a:ext uri="{FF2B5EF4-FFF2-40B4-BE49-F238E27FC236}">
                  <a16:creationId xmlns:a16="http://schemas.microsoft.com/office/drawing/2014/main" id="{F7C4E99E-27F9-F1DB-D0EA-DAE36DD6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28183" y="3230993"/>
              <a:ext cx="7923101" cy="185373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237617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B66833-5565-8D31-7B6F-B58801F33BDA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(2/3)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0C2B551-69D6-609E-EF30-770CDD327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1886D42D-476E-C9F9-4036-8C9FF2AE30CC}"/>
              </a:ext>
            </a:extLst>
          </p:cNvPr>
          <p:cNvGrpSpPr/>
          <p:nvPr/>
        </p:nvGrpSpPr>
        <p:grpSpPr>
          <a:xfrm>
            <a:off x="3832109" y="6919580"/>
            <a:ext cx="13546206" cy="1546029"/>
            <a:chOff x="3832109" y="7648003"/>
            <a:chExt cx="13546206" cy="1546029"/>
          </a:xfrm>
        </p:grpSpPr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11317308-3D31-B540-EB8A-355C03A118CB}"/>
                </a:ext>
              </a:extLst>
            </p:cNvPr>
            <p:cNvSpPr/>
            <p:nvPr/>
          </p:nvSpPr>
          <p:spPr>
            <a:xfrm>
              <a:off x="3832109" y="7648003"/>
              <a:ext cx="13546206" cy="154602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Η </a:t>
              </a:r>
              <a:r>
                <a:rPr lang="el-GR" sz="28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Περίοδος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του δελτίου καθορίζεται από τον ΦΥ και αναφέρεται </a:t>
              </a:r>
            </a:p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στις </a:t>
              </a:r>
              <a:r>
                <a:rPr lang="el-GR" sz="28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ημερομηνίες πληρωμής 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και όχι σε συγκεκριμένο μήνα/έτος</a:t>
              </a:r>
              <a:r>
                <a:rPr lang="el-GR" sz="2800" b="1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6" name="Google Shape;901;p37">
              <a:extLst>
                <a:ext uri="{FF2B5EF4-FFF2-40B4-BE49-F238E27FC236}">
                  <a16:creationId xmlns:a16="http://schemas.microsoft.com/office/drawing/2014/main" id="{3CCC24C8-C524-EE9D-A697-B9F06B41A581}"/>
                </a:ext>
              </a:extLst>
            </p:cNvPr>
            <p:cNvGrpSpPr/>
            <p:nvPr/>
          </p:nvGrpSpPr>
          <p:grpSpPr>
            <a:xfrm>
              <a:off x="4141023" y="7889560"/>
              <a:ext cx="787504" cy="966153"/>
              <a:chOff x="6718575" y="2318625"/>
              <a:chExt cx="256950" cy="407375"/>
            </a:xfrm>
          </p:grpSpPr>
          <p:sp>
            <p:nvSpPr>
              <p:cNvPr id="7" name="Google Shape;902;p37">
                <a:extLst>
                  <a:ext uri="{FF2B5EF4-FFF2-40B4-BE49-F238E27FC236}">
                    <a16:creationId xmlns:a16="http://schemas.microsoft.com/office/drawing/2014/main" id="{A2D83BA6-62B4-25D8-E2AA-F2533EA4C9D1}"/>
                  </a:ext>
                </a:extLst>
              </p:cNvPr>
              <p:cNvSpPr/>
              <p:nvPr/>
            </p:nvSpPr>
            <p:spPr>
              <a:xfrm>
                <a:off x="6795900" y="2673600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2"/>
                    </a:moveTo>
                    <a:lnTo>
                      <a:pt x="4092" y="1"/>
                    </a:lnTo>
                    <a:lnTo>
                      <a:pt x="0" y="1"/>
                    </a:lnTo>
                    <a:lnTo>
                      <a:pt x="0" y="902"/>
                    </a:lnTo>
                    <a:lnTo>
                      <a:pt x="4092" y="902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03;p37">
                <a:extLst>
                  <a:ext uri="{FF2B5EF4-FFF2-40B4-BE49-F238E27FC236}">
                    <a16:creationId xmlns:a16="http://schemas.microsoft.com/office/drawing/2014/main" id="{DE3E59F4-179B-AF03-28DA-962BE12E106A}"/>
                  </a:ext>
                </a:extLst>
              </p:cNvPr>
              <p:cNvSpPr/>
              <p:nvPr/>
            </p:nvSpPr>
            <p:spPr>
              <a:xfrm>
                <a:off x="6795900" y="2650475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1"/>
                    </a:moveTo>
                    <a:lnTo>
                      <a:pt x="4092" y="0"/>
                    </a:lnTo>
                    <a:lnTo>
                      <a:pt x="0" y="0"/>
                    </a:lnTo>
                    <a:lnTo>
                      <a:pt x="0" y="901"/>
                    </a:lnTo>
                    <a:lnTo>
                      <a:pt x="4092" y="90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04;p37">
                <a:extLst>
                  <a:ext uri="{FF2B5EF4-FFF2-40B4-BE49-F238E27FC236}">
                    <a16:creationId xmlns:a16="http://schemas.microsoft.com/office/drawing/2014/main" id="{33D78903-F1C1-F316-B611-F347AA661979}"/>
                  </a:ext>
                </a:extLst>
              </p:cNvPr>
              <p:cNvSpPr/>
              <p:nvPr/>
            </p:nvSpPr>
            <p:spPr>
              <a:xfrm>
                <a:off x="6795900" y="2696125"/>
                <a:ext cx="10230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195" fill="none" extrusionOk="0">
                    <a:moveTo>
                      <a:pt x="0" y="1"/>
                    </a:moveTo>
                    <a:lnTo>
                      <a:pt x="0" y="171"/>
                    </a:lnTo>
                    <a:lnTo>
                      <a:pt x="0" y="171"/>
                    </a:lnTo>
                    <a:lnTo>
                      <a:pt x="24" y="318"/>
                    </a:lnTo>
                    <a:lnTo>
                      <a:pt x="98" y="464"/>
                    </a:lnTo>
                    <a:lnTo>
                      <a:pt x="195" y="585"/>
                    </a:lnTo>
                    <a:lnTo>
                      <a:pt x="341" y="659"/>
                    </a:lnTo>
                    <a:lnTo>
                      <a:pt x="1875" y="1170"/>
                    </a:lnTo>
                    <a:lnTo>
                      <a:pt x="1875" y="1170"/>
                    </a:lnTo>
                    <a:lnTo>
                      <a:pt x="2046" y="1194"/>
                    </a:lnTo>
                    <a:lnTo>
                      <a:pt x="2046" y="1194"/>
                    </a:lnTo>
                    <a:lnTo>
                      <a:pt x="2216" y="1170"/>
                    </a:lnTo>
                    <a:lnTo>
                      <a:pt x="3751" y="659"/>
                    </a:lnTo>
                    <a:lnTo>
                      <a:pt x="3751" y="659"/>
                    </a:lnTo>
                    <a:lnTo>
                      <a:pt x="3897" y="585"/>
                    </a:lnTo>
                    <a:lnTo>
                      <a:pt x="3994" y="464"/>
                    </a:lnTo>
                    <a:lnTo>
                      <a:pt x="4067" y="318"/>
                    </a:lnTo>
                    <a:lnTo>
                      <a:pt x="4092" y="171"/>
                    </a:lnTo>
                    <a:lnTo>
                      <a:pt x="4092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05;p37">
                <a:extLst>
                  <a:ext uri="{FF2B5EF4-FFF2-40B4-BE49-F238E27FC236}">
                    <a16:creationId xmlns:a16="http://schemas.microsoft.com/office/drawing/2014/main" id="{6D89B90C-D0B5-831F-1050-DA39B362C2A5}"/>
                  </a:ext>
                </a:extLst>
              </p:cNvPr>
              <p:cNvSpPr/>
              <p:nvPr/>
            </p:nvSpPr>
            <p:spPr>
              <a:xfrm>
                <a:off x="67849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6674"/>
                    </a:moveTo>
                    <a:lnTo>
                      <a:pt x="1413" y="6674"/>
                    </a:lnTo>
                    <a:lnTo>
                      <a:pt x="585" y="2850"/>
                    </a:lnTo>
                    <a:lnTo>
                      <a:pt x="1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06;p37">
                <a:extLst>
                  <a:ext uri="{FF2B5EF4-FFF2-40B4-BE49-F238E27FC236}">
                    <a16:creationId xmlns:a16="http://schemas.microsoft.com/office/drawing/2014/main" id="{6982D8D3-77DA-1B77-6274-F49C1219D81B}"/>
                  </a:ext>
                </a:extLst>
              </p:cNvPr>
              <p:cNvSpPr/>
              <p:nvPr/>
            </p:nvSpPr>
            <p:spPr>
              <a:xfrm>
                <a:off x="6718575" y="2318625"/>
                <a:ext cx="256950" cy="307525"/>
              </a:xfrm>
              <a:custGeom>
                <a:avLst/>
                <a:gdLst/>
                <a:ahLst/>
                <a:cxnLst/>
                <a:rect l="l" t="t" r="r" b="b"/>
                <a:pathLst>
                  <a:path w="10278" h="12301" fill="none" extrusionOk="0">
                    <a:moveTo>
                      <a:pt x="7185" y="12300"/>
                    </a:moveTo>
                    <a:lnTo>
                      <a:pt x="7185" y="12300"/>
                    </a:lnTo>
                    <a:lnTo>
                      <a:pt x="7307" y="11764"/>
                    </a:lnTo>
                    <a:lnTo>
                      <a:pt x="7477" y="11253"/>
                    </a:lnTo>
                    <a:lnTo>
                      <a:pt x="7672" y="10766"/>
                    </a:lnTo>
                    <a:lnTo>
                      <a:pt x="7891" y="10327"/>
                    </a:lnTo>
                    <a:lnTo>
                      <a:pt x="8135" y="9913"/>
                    </a:lnTo>
                    <a:lnTo>
                      <a:pt x="8378" y="9499"/>
                    </a:lnTo>
                    <a:lnTo>
                      <a:pt x="8914" y="8720"/>
                    </a:lnTo>
                    <a:lnTo>
                      <a:pt x="9182" y="8330"/>
                    </a:lnTo>
                    <a:lnTo>
                      <a:pt x="9425" y="7941"/>
                    </a:lnTo>
                    <a:lnTo>
                      <a:pt x="9645" y="7551"/>
                    </a:lnTo>
                    <a:lnTo>
                      <a:pt x="9864" y="7113"/>
                    </a:lnTo>
                    <a:lnTo>
                      <a:pt x="10034" y="6674"/>
                    </a:lnTo>
                    <a:lnTo>
                      <a:pt x="10156" y="6187"/>
                    </a:lnTo>
                    <a:lnTo>
                      <a:pt x="10229" y="5676"/>
                    </a:lnTo>
                    <a:lnTo>
                      <a:pt x="10253" y="5408"/>
                    </a:lnTo>
                    <a:lnTo>
                      <a:pt x="10278" y="5140"/>
                    </a:lnTo>
                    <a:lnTo>
                      <a:pt x="10278" y="5140"/>
                    </a:lnTo>
                    <a:lnTo>
                      <a:pt x="10229" y="4604"/>
                    </a:lnTo>
                    <a:lnTo>
                      <a:pt x="10156" y="4093"/>
                    </a:lnTo>
                    <a:lnTo>
                      <a:pt x="10034" y="3605"/>
                    </a:lnTo>
                    <a:lnTo>
                      <a:pt x="9864" y="3143"/>
                    </a:lnTo>
                    <a:lnTo>
                      <a:pt x="9645" y="2680"/>
                    </a:lnTo>
                    <a:lnTo>
                      <a:pt x="9401" y="2266"/>
                    </a:lnTo>
                    <a:lnTo>
                      <a:pt x="9084" y="1876"/>
                    </a:lnTo>
                    <a:lnTo>
                      <a:pt x="8768" y="1511"/>
                    </a:lnTo>
                    <a:lnTo>
                      <a:pt x="8402" y="1170"/>
                    </a:lnTo>
                    <a:lnTo>
                      <a:pt x="8013" y="878"/>
                    </a:lnTo>
                    <a:lnTo>
                      <a:pt x="7574" y="634"/>
                    </a:lnTo>
                    <a:lnTo>
                      <a:pt x="7136" y="415"/>
                    </a:lnTo>
                    <a:lnTo>
                      <a:pt x="6673" y="244"/>
                    </a:lnTo>
                    <a:lnTo>
                      <a:pt x="6162" y="98"/>
                    </a:lnTo>
                    <a:lnTo>
                      <a:pt x="5675" y="25"/>
                    </a:lnTo>
                    <a:lnTo>
                      <a:pt x="5139" y="1"/>
                    </a:lnTo>
                    <a:lnTo>
                      <a:pt x="5139" y="1"/>
                    </a:lnTo>
                    <a:lnTo>
                      <a:pt x="4603" y="25"/>
                    </a:lnTo>
                    <a:lnTo>
                      <a:pt x="4116" y="98"/>
                    </a:lnTo>
                    <a:lnTo>
                      <a:pt x="3605" y="244"/>
                    </a:lnTo>
                    <a:lnTo>
                      <a:pt x="3142" y="415"/>
                    </a:lnTo>
                    <a:lnTo>
                      <a:pt x="2703" y="634"/>
                    </a:lnTo>
                    <a:lnTo>
                      <a:pt x="2265" y="878"/>
                    </a:lnTo>
                    <a:lnTo>
                      <a:pt x="1875" y="1170"/>
                    </a:lnTo>
                    <a:lnTo>
                      <a:pt x="1510" y="1511"/>
                    </a:lnTo>
                    <a:lnTo>
                      <a:pt x="1193" y="1876"/>
                    </a:lnTo>
                    <a:lnTo>
                      <a:pt x="877" y="2266"/>
                    </a:lnTo>
                    <a:lnTo>
                      <a:pt x="633" y="2680"/>
                    </a:lnTo>
                    <a:lnTo>
                      <a:pt x="414" y="3143"/>
                    </a:lnTo>
                    <a:lnTo>
                      <a:pt x="244" y="3605"/>
                    </a:lnTo>
                    <a:lnTo>
                      <a:pt x="122" y="4093"/>
                    </a:lnTo>
                    <a:lnTo>
                      <a:pt x="49" y="4604"/>
                    </a:lnTo>
                    <a:lnTo>
                      <a:pt x="0" y="5140"/>
                    </a:lnTo>
                    <a:lnTo>
                      <a:pt x="0" y="5140"/>
                    </a:lnTo>
                    <a:lnTo>
                      <a:pt x="24" y="5408"/>
                    </a:lnTo>
                    <a:lnTo>
                      <a:pt x="49" y="5676"/>
                    </a:lnTo>
                    <a:lnTo>
                      <a:pt x="122" y="6187"/>
                    </a:lnTo>
                    <a:lnTo>
                      <a:pt x="244" y="6674"/>
                    </a:lnTo>
                    <a:lnTo>
                      <a:pt x="414" y="7113"/>
                    </a:lnTo>
                    <a:lnTo>
                      <a:pt x="633" y="7551"/>
                    </a:lnTo>
                    <a:lnTo>
                      <a:pt x="852" y="7941"/>
                    </a:lnTo>
                    <a:lnTo>
                      <a:pt x="1096" y="8330"/>
                    </a:lnTo>
                    <a:lnTo>
                      <a:pt x="1364" y="8720"/>
                    </a:lnTo>
                    <a:lnTo>
                      <a:pt x="1900" y="9499"/>
                    </a:lnTo>
                    <a:lnTo>
                      <a:pt x="2143" y="9913"/>
                    </a:lnTo>
                    <a:lnTo>
                      <a:pt x="2387" y="10327"/>
                    </a:lnTo>
                    <a:lnTo>
                      <a:pt x="2606" y="10766"/>
                    </a:lnTo>
                    <a:lnTo>
                      <a:pt x="2801" y="11253"/>
                    </a:lnTo>
                    <a:lnTo>
                      <a:pt x="2971" y="11764"/>
                    </a:lnTo>
                    <a:lnTo>
                      <a:pt x="3093" y="1230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07;p37">
                <a:extLst>
                  <a:ext uri="{FF2B5EF4-FFF2-40B4-BE49-F238E27FC236}">
                    <a16:creationId xmlns:a16="http://schemas.microsoft.com/office/drawing/2014/main" id="{ED3751A6-A70B-BDF4-9335-F125C2A6A96B}"/>
                  </a:ext>
                </a:extLst>
              </p:cNvPr>
              <p:cNvSpPr/>
              <p:nvPr/>
            </p:nvSpPr>
            <p:spPr>
              <a:xfrm>
                <a:off x="68738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1"/>
                    </a:moveTo>
                    <a:lnTo>
                      <a:pt x="1413" y="1"/>
                    </a:lnTo>
                    <a:lnTo>
                      <a:pt x="829" y="2850"/>
                    </a:lnTo>
                    <a:lnTo>
                      <a:pt x="1" y="6674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08;p37">
                <a:extLst>
                  <a:ext uri="{FF2B5EF4-FFF2-40B4-BE49-F238E27FC236}">
                    <a16:creationId xmlns:a16="http://schemas.microsoft.com/office/drawing/2014/main" id="{78123522-BAC0-019A-199B-AB000F49399E}"/>
                  </a:ext>
                </a:extLst>
              </p:cNvPr>
              <p:cNvSpPr/>
              <p:nvPr/>
            </p:nvSpPr>
            <p:spPr>
              <a:xfrm>
                <a:off x="6801975" y="2453200"/>
                <a:ext cx="90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780" fill="none" extrusionOk="0">
                    <a:moveTo>
                      <a:pt x="1" y="73"/>
                    </a:moveTo>
                    <a:lnTo>
                      <a:pt x="829" y="780"/>
                    </a:lnTo>
                    <a:lnTo>
                      <a:pt x="1657" y="73"/>
                    </a:lnTo>
                    <a:lnTo>
                      <a:pt x="1657" y="73"/>
                    </a:lnTo>
                    <a:lnTo>
                      <a:pt x="1730" y="25"/>
                    </a:lnTo>
                    <a:lnTo>
                      <a:pt x="1803" y="0"/>
                    </a:lnTo>
                    <a:lnTo>
                      <a:pt x="1876" y="25"/>
                    </a:lnTo>
                    <a:lnTo>
                      <a:pt x="1949" y="73"/>
                    </a:lnTo>
                    <a:lnTo>
                      <a:pt x="2777" y="780"/>
                    </a:lnTo>
                    <a:lnTo>
                      <a:pt x="3605" y="7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09;p37">
                <a:extLst>
                  <a:ext uri="{FF2B5EF4-FFF2-40B4-BE49-F238E27FC236}">
                    <a16:creationId xmlns:a16="http://schemas.microsoft.com/office/drawing/2014/main" id="{E725B494-54D4-1E80-FA2A-248578FD9931}"/>
                  </a:ext>
                </a:extLst>
              </p:cNvPr>
              <p:cNvSpPr/>
              <p:nvPr/>
            </p:nvSpPr>
            <p:spPr>
              <a:xfrm>
                <a:off x="6795900" y="2628550"/>
                <a:ext cx="102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" fill="none" extrusionOk="0">
                    <a:moveTo>
                      <a:pt x="0" y="1"/>
                    </a:moveTo>
                    <a:lnTo>
                      <a:pt x="4092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F7C4E99E-27F9-F1DB-D0EA-DAE36DD69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641" y="2773592"/>
            <a:ext cx="13813142" cy="323180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A8D06694-958A-08E3-23F7-71F57DC34A40}"/>
              </a:ext>
            </a:extLst>
          </p:cNvPr>
          <p:cNvSpPr/>
          <p:nvPr/>
        </p:nvSpPr>
        <p:spPr>
          <a:xfrm>
            <a:off x="8378193" y="4750030"/>
            <a:ext cx="9133590" cy="5269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591FDD48-E740-20E4-84FB-215FC859FB22}"/>
              </a:ext>
            </a:extLst>
          </p:cNvPr>
          <p:cNvGrpSpPr/>
          <p:nvPr/>
        </p:nvGrpSpPr>
        <p:grpSpPr>
          <a:xfrm>
            <a:off x="5057761" y="9237412"/>
            <a:ext cx="10525787" cy="1546029"/>
            <a:chOff x="5057761" y="9237412"/>
            <a:chExt cx="10525787" cy="1546029"/>
          </a:xfrm>
        </p:grpSpPr>
        <p:sp>
          <p:nvSpPr>
            <p:cNvPr id="3" name="Ορθογώνιο: Στρογγύλεμα γωνιών 2">
              <a:extLst>
                <a:ext uri="{FF2B5EF4-FFF2-40B4-BE49-F238E27FC236}">
                  <a16:creationId xmlns:a16="http://schemas.microsoft.com/office/drawing/2014/main" id="{367A3758-52DD-9D69-AA31-C176B22354CD}"/>
                </a:ext>
              </a:extLst>
            </p:cNvPr>
            <p:cNvSpPr/>
            <p:nvPr/>
          </p:nvSpPr>
          <p:spPr>
            <a:xfrm>
              <a:off x="5057761" y="9237412"/>
              <a:ext cx="10525787" cy="154602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Σε αντίθεση με τα υπόλοιπα Δελτία</a:t>
              </a:r>
            </a:p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ΔΠΥ </a:t>
              </a:r>
              <a:r>
                <a:rPr lang="el-G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δεν έχει </a:t>
              </a:r>
              <a:r>
                <a:rPr lang="el-GR" sz="2800" b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εκδόσεις - υποεκδόσεις </a:t>
              </a:r>
            </a:p>
          </p:txBody>
        </p:sp>
        <p:grpSp>
          <p:nvGrpSpPr>
            <p:cNvPr id="4" name="Google Shape;901;p37">
              <a:extLst>
                <a:ext uri="{FF2B5EF4-FFF2-40B4-BE49-F238E27FC236}">
                  <a16:creationId xmlns:a16="http://schemas.microsoft.com/office/drawing/2014/main" id="{F151147D-CF08-1ADB-0345-A74299AAA387}"/>
                </a:ext>
              </a:extLst>
            </p:cNvPr>
            <p:cNvGrpSpPr/>
            <p:nvPr/>
          </p:nvGrpSpPr>
          <p:grpSpPr>
            <a:xfrm>
              <a:off x="5274733" y="9536091"/>
              <a:ext cx="787504" cy="966153"/>
              <a:chOff x="6718575" y="2318625"/>
              <a:chExt cx="256950" cy="407375"/>
            </a:xfrm>
          </p:grpSpPr>
          <p:sp>
            <p:nvSpPr>
              <p:cNvPr id="8" name="Google Shape;902;p37">
                <a:extLst>
                  <a:ext uri="{FF2B5EF4-FFF2-40B4-BE49-F238E27FC236}">
                    <a16:creationId xmlns:a16="http://schemas.microsoft.com/office/drawing/2014/main" id="{238BEA7D-0438-0D85-29F9-A17F959EACFF}"/>
                  </a:ext>
                </a:extLst>
              </p:cNvPr>
              <p:cNvSpPr/>
              <p:nvPr/>
            </p:nvSpPr>
            <p:spPr>
              <a:xfrm>
                <a:off x="6795900" y="2673600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2"/>
                    </a:moveTo>
                    <a:lnTo>
                      <a:pt x="4092" y="1"/>
                    </a:lnTo>
                    <a:lnTo>
                      <a:pt x="0" y="1"/>
                    </a:lnTo>
                    <a:lnTo>
                      <a:pt x="0" y="902"/>
                    </a:lnTo>
                    <a:lnTo>
                      <a:pt x="4092" y="902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903;p37">
                <a:extLst>
                  <a:ext uri="{FF2B5EF4-FFF2-40B4-BE49-F238E27FC236}">
                    <a16:creationId xmlns:a16="http://schemas.microsoft.com/office/drawing/2014/main" id="{24780921-5A6F-EF7B-B584-7F96D1F3CB76}"/>
                  </a:ext>
                </a:extLst>
              </p:cNvPr>
              <p:cNvSpPr/>
              <p:nvPr/>
            </p:nvSpPr>
            <p:spPr>
              <a:xfrm>
                <a:off x="6795900" y="2650475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1"/>
                    </a:moveTo>
                    <a:lnTo>
                      <a:pt x="4092" y="0"/>
                    </a:lnTo>
                    <a:lnTo>
                      <a:pt x="0" y="0"/>
                    </a:lnTo>
                    <a:lnTo>
                      <a:pt x="0" y="901"/>
                    </a:lnTo>
                    <a:lnTo>
                      <a:pt x="4092" y="90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04;p37">
                <a:extLst>
                  <a:ext uri="{FF2B5EF4-FFF2-40B4-BE49-F238E27FC236}">
                    <a16:creationId xmlns:a16="http://schemas.microsoft.com/office/drawing/2014/main" id="{A6C99F29-63FD-974A-66E7-D715C82EB9A3}"/>
                  </a:ext>
                </a:extLst>
              </p:cNvPr>
              <p:cNvSpPr/>
              <p:nvPr/>
            </p:nvSpPr>
            <p:spPr>
              <a:xfrm>
                <a:off x="6795900" y="2696125"/>
                <a:ext cx="10230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195" fill="none" extrusionOk="0">
                    <a:moveTo>
                      <a:pt x="0" y="1"/>
                    </a:moveTo>
                    <a:lnTo>
                      <a:pt x="0" y="171"/>
                    </a:lnTo>
                    <a:lnTo>
                      <a:pt x="0" y="171"/>
                    </a:lnTo>
                    <a:lnTo>
                      <a:pt x="24" y="318"/>
                    </a:lnTo>
                    <a:lnTo>
                      <a:pt x="98" y="464"/>
                    </a:lnTo>
                    <a:lnTo>
                      <a:pt x="195" y="585"/>
                    </a:lnTo>
                    <a:lnTo>
                      <a:pt x="341" y="659"/>
                    </a:lnTo>
                    <a:lnTo>
                      <a:pt x="1875" y="1170"/>
                    </a:lnTo>
                    <a:lnTo>
                      <a:pt x="1875" y="1170"/>
                    </a:lnTo>
                    <a:lnTo>
                      <a:pt x="2046" y="1194"/>
                    </a:lnTo>
                    <a:lnTo>
                      <a:pt x="2046" y="1194"/>
                    </a:lnTo>
                    <a:lnTo>
                      <a:pt x="2216" y="1170"/>
                    </a:lnTo>
                    <a:lnTo>
                      <a:pt x="3751" y="659"/>
                    </a:lnTo>
                    <a:lnTo>
                      <a:pt x="3751" y="659"/>
                    </a:lnTo>
                    <a:lnTo>
                      <a:pt x="3897" y="585"/>
                    </a:lnTo>
                    <a:lnTo>
                      <a:pt x="3994" y="464"/>
                    </a:lnTo>
                    <a:lnTo>
                      <a:pt x="4067" y="318"/>
                    </a:lnTo>
                    <a:lnTo>
                      <a:pt x="4092" y="171"/>
                    </a:lnTo>
                    <a:lnTo>
                      <a:pt x="4092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05;p37">
                <a:extLst>
                  <a:ext uri="{FF2B5EF4-FFF2-40B4-BE49-F238E27FC236}">
                    <a16:creationId xmlns:a16="http://schemas.microsoft.com/office/drawing/2014/main" id="{267E6CA5-5E16-01C7-C696-D50C4CF2C42C}"/>
                  </a:ext>
                </a:extLst>
              </p:cNvPr>
              <p:cNvSpPr/>
              <p:nvPr/>
            </p:nvSpPr>
            <p:spPr>
              <a:xfrm>
                <a:off x="67849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6674"/>
                    </a:moveTo>
                    <a:lnTo>
                      <a:pt x="1413" y="6674"/>
                    </a:lnTo>
                    <a:lnTo>
                      <a:pt x="585" y="2850"/>
                    </a:lnTo>
                    <a:lnTo>
                      <a:pt x="1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06;p37">
                <a:extLst>
                  <a:ext uri="{FF2B5EF4-FFF2-40B4-BE49-F238E27FC236}">
                    <a16:creationId xmlns:a16="http://schemas.microsoft.com/office/drawing/2014/main" id="{A27CB850-DF8A-0195-6457-79B55695923E}"/>
                  </a:ext>
                </a:extLst>
              </p:cNvPr>
              <p:cNvSpPr/>
              <p:nvPr/>
            </p:nvSpPr>
            <p:spPr>
              <a:xfrm>
                <a:off x="6718575" y="2318625"/>
                <a:ext cx="256950" cy="307525"/>
              </a:xfrm>
              <a:custGeom>
                <a:avLst/>
                <a:gdLst/>
                <a:ahLst/>
                <a:cxnLst/>
                <a:rect l="l" t="t" r="r" b="b"/>
                <a:pathLst>
                  <a:path w="10278" h="12301" fill="none" extrusionOk="0">
                    <a:moveTo>
                      <a:pt x="7185" y="12300"/>
                    </a:moveTo>
                    <a:lnTo>
                      <a:pt x="7185" y="12300"/>
                    </a:lnTo>
                    <a:lnTo>
                      <a:pt x="7307" y="11764"/>
                    </a:lnTo>
                    <a:lnTo>
                      <a:pt x="7477" y="11253"/>
                    </a:lnTo>
                    <a:lnTo>
                      <a:pt x="7672" y="10766"/>
                    </a:lnTo>
                    <a:lnTo>
                      <a:pt x="7891" y="10327"/>
                    </a:lnTo>
                    <a:lnTo>
                      <a:pt x="8135" y="9913"/>
                    </a:lnTo>
                    <a:lnTo>
                      <a:pt x="8378" y="9499"/>
                    </a:lnTo>
                    <a:lnTo>
                      <a:pt x="8914" y="8720"/>
                    </a:lnTo>
                    <a:lnTo>
                      <a:pt x="9182" y="8330"/>
                    </a:lnTo>
                    <a:lnTo>
                      <a:pt x="9425" y="7941"/>
                    </a:lnTo>
                    <a:lnTo>
                      <a:pt x="9645" y="7551"/>
                    </a:lnTo>
                    <a:lnTo>
                      <a:pt x="9864" y="7113"/>
                    </a:lnTo>
                    <a:lnTo>
                      <a:pt x="10034" y="6674"/>
                    </a:lnTo>
                    <a:lnTo>
                      <a:pt x="10156" y="6187"/>
                    </a:lnTo>
                    <a:lnTo>
                      <a:pt x="10229" y="5676"/>
                    </a:lnTo>
                    <a:lnTo>
                      <a:pt x="10253" y="5408"/>
                    </a:lnTo>
                    <a:lnTo>
                      <a:pt x="10278" y="5140"/>
                    </a:lnTo>
                    <a:lnTo>
                      <a:pt x="10278" y="5140"/>
                    </a:lnTo>
                    <a:lnTo>
                      <a:pt x="10229" y="4604"/>
                    </a:lnTo>
                    <a:lnTo>
                      <a:pt x="10156" y="4093"/>
                    </a:lnTo>
                    <a:lnTo>
                      <a:pt x="10034" y="3605"/>
                    </a:lnTo>
                    <a:lnTo>
                      <a:pt x="9864" y="3143"/>
                    </a:lnTo>
                    <a:lnTo>
                      <a:pt x="9645" y="2680"/>
                    </a:lnTo>
                    <a:lnTo>
                      <a:pt x="9401" y="2266"/>
                    </a:lnTo>
                    <a:lnTo>
                      <a:pt x="9084" y="1876"/>
                    </a:lnTo>
                    <a:lnTo>
                      <a:pt x="8768" y="1511"/>
                    </a:lnTo>
                    <a:lnTo>
                      <a:pt x="8402" y="1170"/>
                    </a:lnTo>
                    <a:lnTo>
                      <a:pt x="8013" y="878"/>
                    </a:lnTo>
                    <a:lnTo>
                      <a:pt x="7574" y="634"/>
                    </a:lnTo>
                    <a:lnTo>
                      <a:pt x="7136" y="415"/>
                    </a:lnTo>
                    <a:lnTo>
                      <a:pt x="6673" y="244"/>
                    </a:lnTo>
                    <a:lnTo>
                      <a:pt x="6162" y="98"/>
                    </a:lnTo>
                    <a:lnTo>
                      <a:pt x="5675" y="25"/>
                    </a:lnTo>
                    <a:lnTo>
                      <a:pt x="5139" y="1"/>
                    </a:lnTo>
                    <a:lnTo>
                      <a:pt x="5139" y="1"/>
                    </a:lnTo>
                    <a:lnTo>
                      <a:pt x="4603" y="25"/>
                    </a:lnTo>
                    <a:lnTo>
                      <a:pt x="4116" y="98"/>
                    </a:lnTo>
                    <a:lnTo>
                      <a:pt x="3605" y="244"/>
                    </a:lnTo>
                    <a:lnTo>
                      <a:pt x="3142" y="415"/>
                    </a:lnTo>
                    <a:lnTo>
                      <a:pt x="2703" y="634"/>
                    </a:lnTo>
                    <a:lnTo>
                      <a:pt x="2265" y="878"/>
                    </a:lnTo>
                    <a:lnTo>
                      <a:pt x="1875" y="1170"/>
                    </a:lnTo>
                    <a:lnTo>
                      <a:pt x="1510" y="1511"/>
                    </a:lnTo>
                    <a:lnTo>
                      <a:pt x="1193" y="1876"/>
                    </a:lnTo>
                    <a:lnTo>
                      <a:pt x="877" y="2266"/>
                    </a:lnTo>
                    <a:lnTo>
                      <a:pt x="633" y="2680"/>
                    </a:lnTo>
                    <a:lnTo>
                      <a:pt x="414" y="3143"/>
                    </a:lnTo>
                    <a:lnTo>
                      <a:pt x="244" y="3605"/>
                    </a:lnTo>
                    <a:lnTo>
                      <a:pt x="122" y="4093"/>
                    </a:lnTo>
                    <a:lnTo>
                      <a:pt x="49" y="4604"/>
                    </a:lnTo>
                    <a:lnTo>
                      <a:pt x="0" y="5140"/>
                    </a:lnTo>
                    <a:lnTo>
                      <a:pt x="0" y="5140"/>
                    </a:lnTo>
                    <a:lnTo>
                      <a:pt x="24" y="5408"/>
                    </a:lnTo>
                    <a:lnTo>
                      <a:pt x="49" y="5676"/>
                    </a:lnTo>
                    <a:lnTo>
                      <a:pt x="122" y="6187"/>
                    </a:lnTo>
                    <a:lnTo>
                      <a:pt x="244" y="6674"/>
                    </a:lnTo>
                    <a:lnTo>
                      <a:pt x="414" y="7113"/>
                    </a:lnTo>
                    <a:lnTo>
                      <a:pt x="633" y="7551"/>
                    </a:lnTo>
                    <a:lnTo>
                      <a:pt x="852" y="7941"/>
                    </a:lnTo>
                    <a:lnTo>
                      <a:pt x="1096" y="8330"/>
                    </a:lnTo>
                    <a:lnTo>
                      <a:pt x="1364" y="8720"/>
                    </a:lnTo>
                    <a:lnTo>
                      <a:pt x="1900" y="9499"/>
                    </a:lnTo>
                    <a:lnTo>
                      <a:pt x="2143" y="9913"/>
                    </a:lnTo>
                    <a:lnTo>
                      <a:pt x="2387" y="10327"/>
                    </a:lnTo>
                    <a:lnTo>
                      <a:pt x="2606" y="10766"/>
                    </a:lnTo>
                    <a:lnTo>
                      <a:pt x="2801" y="11253"/>
                    </a:lnTo>
                    <a:lnTo>
                      <a:pt x="2971" y="11764"/>
                    </a:lnTo>
                    <a:lnTo>
                      <a:pt x="3093" y="1230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07;p37">
                <a:extLst>
                  <a:ext uri="{FF2B5EF4-FFF2-40B4-BE49-F238E27FC236}">
                    <a16:creationId xmlns:a16="http://schemas.microsoft.com/office/drawing/2014/main" id="{C2508CFA-FF6F-242F-B53F-565B708ECB69}"/>
                  </a:ext>
                </a:extLst>
              </p:cNvPr>
              <p:cNvSpPr/>
              <p:nvPr/>
            </p:nvSpPr>
            <p:spPr>
              <a:xfrm>
                <a:off x="68738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1"/>
                    </a:moveTo>
                    <a:lnTo>
                      <a:pt x="1413" y="1"/>
                    </a:lnTo>
                    <a:lnTo>
                      <a:pt x="829" y="2850"/>
                    </a:lnTo>
                    <a:lnTo>
                      <a:pt x="1" y="6674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08;p37">
                <a:extLst>
                  <a:ext uri="{FF2B5EF4-FFF2-40B4-BE49-F238E27FC236}">
                    <a16:creationId xmlns:a16="http://schemas.microsoft.com/office/drawing/2014/main" id="{A5935A79-4DE7-855E-7358-93422B9B9DAD}"/>
                  </a:ext>
                </a:extLst>
              </p:cNvPr>
              <p:cNvSpPr/>
              <p:nvPr/>
            </p:nvSpPr>
            <p:spPr>
              <a:xfrm>
                <a:off x="6801975" y="2453200"/>
                <a:ext cx="90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780" fill="none" extrusionOk="0">
                    <a:moveTo>
                      <a:pt x="1" y="73"/>
                    </a:moveTo>
                    <a:lnTo>
                      <a:pt x="829" y="780"/>
                    </a:lnTo>
                    <a:lnTo>
                      <a:pt x="1657" y="73"/>
                    </a:lnTo>
                    <a:lnTo>
                      <a:pt x="1657" y="73"/>
                    </a:lnTo>
                    <a:lnTo>
                      <a:pt x="1730" y="25"/>
                    </a:lnTo>
                    <a:lnTo>
                      <a:pt x="1803" y="0"/>
                    </a:lnTo>
                    <a:lnTo>
                      <a:pt x="1876" y="25"/>
                    </a:lnTo>
                    <a:lnTo>
                      <a:pt x="1949" y="73"/>
                    </a:lnTo>
                    <a:lnTo>
                      <a:pt x="2777" y="780"/>
                    </a:lnTo>
                    <a:lnTo>
                      <a:pt x="3605" y="7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09;p37">
                <a:extLst>
                  <a:ext uri="{FF2B5EF4-FFF2-40B4-BE49-F238E27FC236}">
                    <a16:creationId xmlns:a16="http://schemas.microsoft.com/office/drawing/2014/main" id="{8F87D9DC-C43B-B1DA-5EE2-BF04EC3E930F}"/>
                  </a:ext>
                </a:extLst>
              </p:cNvPr>
              <p:cNvSpPr/>
              <p:nvPr/>
            </p:nvSpPr>
            <p:spPr>
              <a:xfrm>
                <a:off x="6795900" y="2628550"/>
                <a:ext cx="102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" fill="none" extrusionOk="0">
                    <a:moveTo>
                      <a:pt x="0" y="1"/>
                    </a:moveTo>
                    <a:lnTo>
                      <a:pt x="4092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20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1821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Α. Γενικά Στοιχεία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8DDC873-F253-3B35-29AC-73056F46C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567" y="2555652"/>
            <a:ext cx="10480223" cy="450729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6A250CEB-EED3-0271-AC33-1AD18EEC80A1}"/>
              </a:ext>
            </a:extLst>
          </p:cNvPr>
          <p:cNvGrpSpPr/>
          <p:nvPr/>
        </p:nvGrpSpPr>
        <p:grpSpPr>
          <a:xfrm>
            <a:off x="6907483" y="3070769"/>
            <a:ext cx="12843801" cy="2583906"/>
            <a:chOff x="6625096" y="3070769"/>
            <a:chExt cx="12843801" cy="2583906"/>
          </a:xfrm>
        </p:grpSpPr>
        <p:sp>
          <p:nvSpPr>
            <p:cNvPr id="6" name="Ορθογώνιο: Στρογγύλεμα γωνιών 5">
              <a:extLst>
                <a:ext uri="{FF2B5EF4-FFF2-40B4-BE49-F238E27FC236}">
                  <a16:creationId xmlns:a16="http://schemas.microsoft.com/office/drawing/2014/main" id="{58184061-CA8C-4178-EE54-6327120D5053}"/>
                </a:ext>
              </a:extLst>
            </p:cNvPr>
            <p:cNvSpPr/>
            <p:nvPr/>
          </p:nvSpPr>
          <p:spPr>
            <a:xfrm>
              <a:off x="14705670" y="3070769"/>
              <a:ext cx="4763227" cy="258390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softEdge rad="1270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Δελτίο Παρακολούθησης </a:t>
              </a:r>
              <a:r>
                <a:rPr lang="el-G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κατά τη δημιουργία του</a:t>
              </a: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θα στηριχθεί πάνω σε </a:t>
              </a:r>
              <a:r>
                <a:rPr lang="el-GR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συγκεκριμένη έκδοση</a:t>
              </a: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του ΤΔΣ</a:t>
              </a:r>
              <a:endParaRPr lang="el-GR" sz="2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Ορθογώνιο: Στρογγύλεμα γωνιών 6">
              <a:extLst>
                <a:ext uri="{FF2B5EF4-FFF2-40B4-BE49-F238E27FC236}">
                  <a16:creationId xmlns:a16="http://schemas.microsoft.com/office/drawing/2014/main" id="{58FA7B95-8EFE-BC41-32A8-054E8808A3FB}"/>
                </a:ext>
              </a:extLst>
            </p:cNvPr>
            <p:cNvSpPr/>
            <p:nvPr/>
          </p:nvSpPr>
          <p:spPr>
            <a:xfrm>
              <a:off x="6625096" y="3492263"/>
              <a:ext cx="973884" cy="52694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9" name="Ευθύγραμμο βέλος σύνδεσης 8">
              <a:extLst>
                <a:ext uri="{FF2B5EF4-FFF2-40B4-BE49-F238E27FC236}">
                  <a16:creationId xmlns:a16="http://schemas.microsoft.com/office/drawing/2014/main" id="{973BBF99-9CF8-1678-7A43-87FCF86A5702}"/>
                </a:ext>
              </a:extLst>
            </p:cNvPr>
            <p:cNvCxnSpPr>
              <a:cxnSpLocks/>
              <a:stCxn id="7" idx="3"/>
              <a:endCxn id="6" idx="1"/>
            </p:cNvCxnSpPr>
            <p:nvPr/>
          </p:nvCxnSpPr>
          <p:spPr>
            <a:xfrm>
              <a:off x="7598980" y="3755734"/>
              <a:ext cx="7106690" cy="60698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6B20B79E-DC41-0CD1-03DC-8E21EC0B376F}"/>
              </a:ext>
            </a:extLst>
          </p:cNvPr>
          <p:cNvGrpSpPr/>
          <p:nvPr/>
        </p:nvGrpSpPr>
        <p:grpSpPr>
          <a:xfrm>
            <a:off x="3683003" y="8066048"/>
            <a:ext cx="10525787" cy="1546029"/>
            <a:chOff x="5057761" y="9237412"/>
            <a:chExt cx="10525787" cy="1546029"/>
          </a:xfrm>
        </p:grpSpPr>
        <p:sp>
          <p:nvSpPr>
            <p:cNvPr id="22" name="Ορθογώνιο: Στρογγύλεμα γωνιών 21">
              <a:extLst>
                <a:ext uri="{FF2B5EF4-FFF2-40B4-BE49-F238E27FC236}">
                  <a16:creationId xmlns:a16="http://schemas.microsoft.com/office/drawing/2014/main" id="{6FFF818A-348E-C739-CE15-68F3C95B76DC}"/>
                </a:ext>
              </a:extLst>
            </p:cNvPr>
            <p:cNvSpPr/>
            <p:nvPr/>
          </p:nvSpPr>
          <p:spPr>
            <a:xfrm>
              <a:off x="5057761" y="9237412"/>
              <a:ext cx="10525787" cy="154602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 ΦΥ </a:t>
              </a:r>
              <a:r>
                <a:rPr lang="el-GR" sz="2800" b="1" dirty="0">
                  <a:solidFill>
                    <a:srgbClr val="00B05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μπορεί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να δημιουργήσει &amp; να υποβάλλει ΔΠΥ </a:t>
              </a:r>
            </a:p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που συνδέεται με </a:t>
              </a:r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ΤΔΣ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σε κατάσταση </a:t>
              </a:r>
              <a:r>
                <a:rPr lang="el-GR" sz="28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«Υποβληθέν»</a:t>
              </a:r>
              <a:r>
                <a:rPr lang="el-GR" sz="2800" b="1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23" name="Google Shape;901;p37">
              <a:extLst>
                <a:ext uri="{FF2B5EF4-FFF2-40B4-BE49-F238E27FC236}">
                  <a16:creationId xmlns:a16="http://schemas.microsoft.com/office/drawing/2014/main" id="{72E3A3CD-9B01-E048-DCAA-4C0E297B3CC7}"/>
                </a:ext>
              </a:extLst>
            </p:cNvPr>
            <p:cNvGrpSpPr/>
            <p:nvPr/>
          </p:nvGrpSpPr>
          <p:grpSpPr>
            <a:xfrm>
              <a:off x="5274733" y="9536091"/>
              <a:ext cx="787504" cy="966153"/>
              <a:chOff x="6718575" y="2318625"/>
              <a:chExt cx="256950" cy="407375"/>
            </a:xfrm>
          </p:grpSpPr>
          <p:sp>
            <p:nvSpPr>
              <p:cNvPr id="24" name="Google Shape;902;p37">
                <a:extLst>
                  <a:ext uri="{FF2B5EF4-FFF2-40B4-BE49-F238E27FC236}">
                    <a16:creationId xmlns:a16="http://schemas.microsoft.com/office/drawing/2014/main" id="{ADAD0C4E-4A9F-1FA9-3F75-B3EAEA4786DD}"/>
                  </a:ext>
                </a:extLst>
              </p:cNvPr>
              <p:cNvSpPr/>
              <p:nvPr/>
            </p:nvSpPr>
            <p:spPr>
              <a:xfrm>
                <a:off x="6795900" y="2673600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2"/>
                    </a:moveTo>
                    <a:lnTo>
                      <a:pt x="4092" y="1"/>
                    </a:lnTo>
                    <a:lnTo>
                      <a:pt x="0" y="1"/>
                    </a:lnTo>
                    <a:lnTo>
                      <a:pt x="0" y="902"/>
                    </a:lnTo>
                    <a:lnTo>
                      <a:pt x="4092" y="902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03;p37">
                <a:extLst>
                  <a:ext uri="{FF2B5EF4-FFF2-40B4-BE49-F238E27FC236}">
                    <a16:creationId xmlns:a16="http://schemas.microsoft.com/office/drawing/2014/main" id="{7BC569D5-FE9F-928B-C73D-14AA26F2925B}"/>
                  </a:ext>
                </a:extLst>
              </p:cNvPr>
              <p:cNvSpPr/>
              <p:nvPr/>
            </p:nvSpPr>
            <p:spPr>
              <a:xfrm>
                <a:off x="6795900" y="2650475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1"/>
                    </a:moveTo>
                    <a:lnTo>
                      <a:pt x="4092" y="0"/>
                    </a:lnTo>
                    <a:lnTo>
                      <a:pt x="0" y="0"/>
                    </a:lnTo>
                    <a:lnTo>
                      <a:pt x="0" y="901"/>
                    </a:lnTo>
                    <a:lnTo>
                      <a:pt x="4092" y="90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04;p37">
                <a:extLst>
                  <a:ext uri="{FF2B5EF4-FFF2-40B4-BE49-F238E27FC236}">
                    <a16:creationId xmlns:a16="http://schemas.microsoft.com/office/drawing/2014/main" id="{9E4B3DC9-914D-8269-3787-0B275AE4B51A}"/>
                  </a:ext>
                </a:extLst>
              </p:cNvPr>
              <p:cNvSpPr/>
              <p:nvPr/>
            </p:nvSpPr>
            <p:spPr>
              <a:xfrm>
                <a:off x="6795900" y="2696125"/>
                <a:ext cx="10230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195" fill="none" extrusionOk="0">
                    <a:moveTo>
                      <a:pt x="0" y="1"/>
                    </a:moveTo>
                    <a:lnTo>
                      <a:pt x="0" y="171"/>
                    </a:lnTo>
                    <a:lnTo>
                      <a:pt x="0" y="171"/>
                    </a:lnTo>
                    <a:lnTo>
                      <a:pt x="24" y="318"/>
                    </a:lnTo>
                    <a:lnTo>
                      <a:pt x="98" y="464"/>
                    </a:lnTo>
                    <a:lnTo>
                      <a:pt x="195" y="585"/>
                    </a:lnTo>
                    <a:lnTo>
                      <a:pt x="341" y="659"/>
                    </a:lnTo>
                    <a:lnTo>
                      <a:pt x="1875" y="1170"/>
                    </a:lnTo>
                    <a:lnTo>
                      <a:pt x="1875" y="1170"/>
                    </a:lnTo>
                    <a:lnTo>
                      <a:pt x="2046" y="1194"/>
                    </a:lnTo>
                    <a:lnTo>
                      <a:pt x="2046" y="1194"/>
                    </a:lnTo>
                    <a:lnTo>
                      <a:pt x="2216" y="1170"/>
                    </a:lnTo>
                    <a:lnTo>
                      <a:pt x="3751" y="659"/>
                    </a:lnTo>
                    <a:lnTo>
                      <a:pt x="3751" y="659"/>
                    </a:lnTo>
                    <a:lnTo>
                      <a:pt x="3897" y="585"/>
                    </a:lnTo>
                    <a:lnTo>
                      <a:pt x="3994" y="464"/>
                    </a:lnTo>
                    <a:lnTo>
                      <a:pt x="4067" y="318"/>
                    </a:lnTo>
                    <a:lnTo>
                      <a:pt x="4092" y="171"/>
                    </a:lnTo>
                    <a:lnTo>
                      <a:pt x="4092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05;p37">
                <a:extLst>
                  <a:ext uri="{FF2B5EF4-FFF2-40B4-BE49-F238E27FC236}">
                    <a16:creationId xmlns:a16="http://schemas.microsoft.com/office/drawing/2014/main" id="{D6B09ED2-DCDA-AE20-DBBC-D45914682FE6}"/>
                  </a:ext>
                </a:extLst>
              </p:cNvPr>
              <p:cNvSpPr/>
              <p:nvPr/>
            </p:nvSpPr>
            <p:spPr>
              <a:xfrm>
                <a:off x="67849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6674"/>
                    </a:moveTo>
                    <a:lnTo>
                      <a:pt x="1413" y="6674"/>
                    </a:lnTo>
                    <a:lnTo>
                      <a:pt x="585" y="2850"/>
                    </a:lnTo>
                    <a:lnTo>
                      <a:pt x="1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06;p37">
                <a:extLst>
                  <a:ext uri="{FF2B5EF4-FFF2-40B4-BE49-F238E27FC236}">
                    <a16:creationId xmlns:a16="http://schemas.microsoft.com/office/drawing/2014/main" id="{96E5C680-6CBC-452A-1D51-0B30A2B94BEF}"/>
                  </a:ext>
                </a:extLst>
              </p:cNvPr>
              <p:cNvSpPr/>
              <p:nvPr/>
            </p:nvSpPr>
            <p:spPr>
              <a:xfrm>
                <a:off x="6718575" y="2318625"/>
                <a:ext cx="256950" cy="307525"/>
              </a:xfrm>
              <a:custGeom>
                <a:avLst/>
                <a:gdLst/>
                <a:ahLst/>
                <a:cxnLst/>
                <a:rect l="l" t="t" r="r" b="b"/>
                <a:pathLst>
                  <a:path w="10278" h="12301" fill="none" extrusionOk="0">
                    <a:moveTo>
                      <a:pt x="7185" y="12300"/>
                    </a:moveTo>
                    <a:lnTo>
                      <a:pt x="7185" y="12300"/>
                    </a:lnTo>
                    <a:lnTo>
                      <a:pt x="7307" y="11764"/>
                    </a:lnTo>
                    <a:lnTo>
                      <a:pt x="7477" y="11253"/>
                    </a:lnTo>
                    <a:lnTo>
                      <a:pt x="7672" y="10766"/>
                    </a:lnTo>
                    <a:lnTo>
                      <a:pt x="7891" y="10327"/>
                    </a:lnTo>
                    <a:lnTo>
                      <a:pt x="8135" y="9913"/>
                    </a:lnTo>
                    <a:lnTo>
                      <a:pt x="8378" y="9499"/>
                    </a:lnTo>
                    <a:lnTo>
                      <a:pt x="8914" y="8720"/>
                    </a:lnTo>
                    <a:lnTo>
                      <a:pt x="9182" y="8330"/>
                    </a:lnTo>
                    <a:lnTo>
                      <a:pt x="9425" y="7941"/>
                    </a:lnTo>
                    <a:lnTo>
                      <a:pt x="9645" y="7551"/>
                    </a:lnTo>
                    <a:lnTo>
                      <a:pt x="9864" y="7113"/>
                    </a:lnTo>
                    <a:lnTo>
                      <a:pt x="10034" y="6674"/>
                    </a:lnTo>
                    <a:lnTo>
                      <a:pt x="10156" y="6187"/>
                    </a:lnTo>
                    <a:lnTo>
                      <a:pt x="10229" y="5676"/>
                    </a:lnTo>
                    <a:lnTo>
                      <a:pt x="10253" y="5408"/>
                    </a:lnTo>
                    <a:lnTo>
                      <a:pt x="10278" y="5140"/>
                    </a:lnTo>
                    <a:lnTo>
                      <a:pt x="10278" y="5140"/>
                    </a:lnTo>
                    <a:lnTo>
                      <a:pt x="10229" y="4604"/>
                    </a:lnTo>
                    <a:lnTo>
                      <a:pt x="10156" y="4093"/>
                    </a:lnTo>
                    <a:lnTo>
                      <a:pt x="10034" y="3605"/>
                    </a:lnTo>
                    <a:lnTo>
                      <a:pt x="9864" y="3143"/>
                    </a:lnTo>
                    <a:lnTo>
                      <a:pt x="9645" y="2680"/>
                    </a:lnTo>
                    <a:lnTo>
                      <a:pt x="9401" y="2266"/>
                    </a:lnTo>
                    <a:lnTo>
                      <a:pt x="9084" y="1876"/>
                    </a:lnTo>
                    <a:lnTo>
                      <a:pt x="8768" y="1511"/>
                    </a:lnTo>
                    <a:lnTo>
                      <a:pt x="8402" y="1170"/>
                    </a:lnTo>
                    <a:lnTo>
                      <a:pt x="8013" y="878"/>
                    </a:lnTo>
                    <a:lnTo>
                      <a:pt x="7574" y="634"/>
                    </a:lnTo>
                    <a:lnTo>
                      <a:pt x="7136" y="415"/>
                    </a:lnTo>
                    <a:lnTo>
                      <a:pt x="6673" y="244"/>
                    </a:lnTo>
                    <a:lnTo>
                      <a:pt x="6162" y="98"/>
                    </a:lnTo>
                    <a:lnTo>
                      <a:pt x="5675" y="25"/>
                    </a:lnTo>
                    <a:lnTo>
                      <a:pt x="5139" y="1"/>
                    </a:lnTo>
                    <a:lnTo>
                      <a:pt x="5139" y="1"/>
                    </a:lnTo>
                    <a:lnTo>
                      <a:pt x="4603" y="25"/>
                    </a:lnTo>
                    <a:lnTo>
                      <a:pt x="4116" y="98"/>
                    </a:lnTo>
                    <a:lnTo>
                      <a:pt x="3605" y="244"/>
                    </a:lnTo>
                    <a:lnTo>
                      <a:pt x="3142" y="415"/>
                    </a:lnTo>
                    <a:lnTo>
                      <a:pt x="2703" y="634"/>
                    </a:lnTo>
                    <a:lnTo>
                      <a:pt x="2265" y="878"/>
                    </a:lnTo>
                    <a:lnTo>
                      <a:pt x="1875" y="1170"/>
                    </a:lnTo>
                    <a:lnTo>
                      <a:pt x="1510" y="1511"/>
                    </a:lnTo>
                    <a:lnTo>
                      <a:pt x="1193" y="1876"/>
                    </a:lnTo>
                    <a:lnTo>
                      <a:pt x="877" y="2266"/>
                    </a:lnTo>
                    <a:lnTo>
                      <a:pt x="633" y="2680"/>
                    </a:lnTo>
                    <a:lnTo>
                      <a:pt x="414" y="3143"/>
                    </a:lnTo>
                    <a:lnTo>
                      <a:pt x="244" y="3605"/>
                    </a:lnTo>
                    <a:lnTo>
                      <a:pt x="122" y="4093"/>
                    </a:lnTo>
                    <a:lnTo>
                      <a:pt x="49" y="4604"/>
                    </a:lnTo>
                    <a:lnTo>
                      <a:pt x="0" y="5140"/>
                    </a:lnTo>
                    <a:lnTo>
                      <a:pt x="0" y="5140"/>
                    </a:lnTo>
                    <a:lnTo>
                      <a:pt x="24" y="5408"/>
                    </a:lnTo>
                    <a:lnTo>
                      <a:pt x="49" y="5676"/>
                    </a:lnTo>
                    <a:lnTo>
                      <a:pt x="122" y="6187"/>
                    </a:lnTo>
                    <a:lnTo>
                      <a:pt x="244" y="6674"/>
                    </a:lnTo>
                    <a:lnTo>
                      <a:pt x="414" y="7113"/>
                    </a:lnTo>
                    <a:lnTo>
                      <a:pt x="633" y="7551"/>
                    </a:lnTo>
                    <a:lnTo>
                      <a:pt x="852" y="7941"/>
                    </a:lnTo>
                    <a:lnTo>
                      <a:pt x="1096" y="8330"/>
                    </a:lnTo>
                    <a:lnTo>
                      <a:pt x="1364" y="8720"/>
                    </a:lnTo>
                    <a:lnTo>
                      <a:pt x="1900" y="9499"/>
                    </a:lnTo>
                    <a:lnTo>
                      <a:pt x="2143" y="9913"/>
                    </a:lnTo>
                    <a:lnTo>
                      <a:pt x="2387" y="10327"/>
                    </a:lnTo>
                    <a:lnTo>
                      <a:pt x="2606" y="10766"/>
                    </a:lnTo>
                    <a:lnTo>
                      <a:pt x="2801" y="11253"/>
                    </a:lnTo>
                    <a:lnTo>
                      <a:pt x="2971" y="11764"/>
                    </a:lnTo>
                    <a:lnTo>
                      <a:pt x="3093" y="1230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07;p37">
                <a:extLst>
                  <a:ext uri="{FF2B5EF4-FFF2-40B4-BE49-F238E27FC236}">
                    <a16:creationId xmlns:a16="http://schemas.microsoft.com/office/drawing/2014/main" id="{8BC3D54D-75F4-6752-BFE3-858977D02066}"/>
                  </a:ext>
                </a:extLst>
              </p:cNvPr>
              <p:cNvSpPr/>
              <p:nvPr/>
            </p:nvSpPr>
            <p:spPr>
              <a:xfrm>
                <a:off x="68738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1"/>
                    </a:moveTo>
                    <a:lnTo>
                      <a:pt x="1413" y="1"/>
                    </a:lnTo>
                    <a:lnTo>
                      <a:pt x="829" y="2850"/>
                    </a:lnTo>
                    <a:lnTo>
                      <a:pt x="1" y="6674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08;p37">
                <a:extLst>
                  <a:ext uri="{FF2B5EF4-FFF2-40B4-BE49-F238E27FC236}">
                    <a16:creationId xmlns:a16="http://schemas.microsoft.com/office/drawing/2014/main" id="{EFBD4149-5F23-2E67-7BE7-10D12039E1CC}"/>
                  </a:ext>
                </a:extLst>
              </p:cNvPr>
              <p:cNvSpPr/>
              <p:nvPr/>
            </p:nvSpPr>
            <p:spPr>
              <a:xfrm>
                <a:off x="6801975" y="2453200"/>
                <a:ext cx="90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780" fill="none" extrusionOk="0">
                    <a:moveTo>
                      <a:pt x="1" y="73"/>
                    </a:moveTo>
                    <a:lnTo>
                      <a:pt x="829" y="780"/>
                    </a:lnTo>
                    <a:lnTo>
                      <a:pt x="1657" y="73"/>
                    </a:lnTo>
                    <a:lnTo>
                      <a:pt x="1657" y="73"/>
                    </a:lnTo>
                    <a:lnTo>
                      <a:pt x="1730" y="25"/>
                    </a:lnTo>
                    <a:lnTo>
                      <a:pt x="1803" y="0"/>
                    </a:lnTo>
                    <a:lnTo>
                      <a:pt x="1876" y="25"/>
                    </a:lnTo>
                    <a:lnTo>
                      <a:pt x="1949" y="73"/>
                    </a:lnTo>
                    <a:lnTo>
                      <a:pt x="2777" y="780"/>
                    </a:lnTo>
                    <a:lnTo>
                      <a:pt x="3605" y="7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09;p37">
                <a:extLst>
                  <a:ext uri="{FF2B5EF4-FFF2-40B4-BE49-F238E27FC236}">
                    <a16:creationId xmlns:a16="http://schemas.microsoft.com/office/drawing/2014/main" id="{445B830E-ED1D-2B15-FDAA-7E2E5D14397C}"/>
                  </a:ext>
                </a:extLst>
              </p:cNvPr>
              <p:cNvSpPr/>
              <p:nvPr/>
            </p:nvSpPr>
            <p:spPr>
              <a:xfrm>
                <a:off x="6795900" y="2628550"/>
                <a:ext cx="102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" fill="none" extrusionOk="0">
                    <a:moveTo>
                      <a:pt x="0" y="1"/>
                    </a:moveTo>
                    <a:lnTo>
                      <a:pt x="4092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60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1821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Β. Δαπάνες βάσει Παραστατικών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1A219FB1-3C09-0530-5B4C-132CD96D2058}"/>
              </a:ext>
            </a:extLst>
          </p:cNvPr>
          <p:cNvGrpSpPr/>
          <p:nvPr/>
        </p:nvGrpSpPr>
        <p:grpSpPr>
          <a:xfrm>
            <a:off x="3034364" y="2401633"/>
            <a:ext cx="14838212" cy="7790216"/>
            <a:chOff x="3034364" y="2401633"/>
            <a:chExt cx="14838212" cy="7790216"/>
          </a:xfrm>
        </p:grpSpPr>
        <p:pic>
          <p:nvPicPr>
            <p:cNvPr id="19" name="Εικόνα 18">
              <a:extLst>
                <a:ext uri="{FF2B5EF4-FFF2-40B4-BE49-F238E27FC236}">
                  <a16:creationId xmlns:a16="http://schemas.microsoft.com/office/drawing/2014/main" id="{0011CEDD-6AA1-1F45-4E46-3561E6C4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2109" y="2401633"/>
              <a:ext cx="12659175" cy="389989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pic>
          <p:nvPicPr>
            <p:cNvPr id="21" name="Εικόνα 20">
              <a:extLst>
                <a:ext uri="{FF2B5EF4-FFF2-40B4-BE49-F238E27FC236}">
                  <a16:creationId xmlns:a16="http://schemas.microsoft.com/office/drawing/2014/main" id="{2631C8C8-E0E6-7CCD-0D4C-7B871FFDD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4364" y="6758729"/>
              <a:ext cx="14838212" cy="343312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</p:grp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A744E00A-DA49-F13F-4AD8-C2C9DFEC51EF}"/>
              </a:ext>
            </a:extLst>
          </p:cNvPr>
          <p:cNvSpPr/>
          <p:nvPr/>
        </p:nvSpPr>
        <p:spPr>
          <a:xfrm>
            <a:off x="6234776" y="2855782"/>
            <a:ext cx="9418511" cy="1471144"/>
          </a:xfrm>
          <a:prstGeom prst="roundRect">
            <a:avLst/>
          </a:prstGeom>
          <a:solidFill>
            <a:srgbClr val="FFFF00">
              <a:alpha val="91000"/>
            </a:srgbClr>
          </a:solidFill>
          <a:ln w="57150">
            <a:noFill/>
          </a:ln>
          <a:effectLst>
            <a:glow rad="228600">
              <a:srgbClr val="FF0000">
                <a:alpha val="85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algn="ctr">
              <a:lnSpc>
                <a:spcPct val="150000"/>
              </a:lnSpc>
            </a:pPr>
            <a:r>
              <a:rPr lang="el-G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Καταχωρίζονται τα Παραστατικά που θα χρησιμοποιηθούν στο τρέχον Δελτίο</a:t>
            </a:r>
          </a:p>
          <a:p>
            <a:pPr marL="72000" algn="ctr">
              <a:lnSpc>
                <a:spcPct val="150000"/>
              </a:lnSpc>
            </a:pPr>
            <a:r>
              <a:rPr lang="el-G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τα οποία </a:t>
            </a:r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ΔΕΝ έχουν καταχωριστεί </a:t>
            </a:r>
            <a:r>
              <a:rPr lang="el-G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προηγούμενο Δελτίο </a:t>
            </a:r>
            <a:endParaRPr lang="el-GR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4234CF99-2F47-ED81-8ED2-40454C6F1C8E}"/>
              </a:ext>
            </a:extLst>
          </p:cNvPr>
          <p:cNvSpPr/>
          <p:nvPr/>
        </p:nvSpPr>
        <p:spPr>
          <a:xfrm>
            <a:off x="3963871" y="3064412"/>
            <a:ext cx="1693010" cy="5269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1CA808D3-D41F-9D6F-2A00-31A51D9FF5AD}"/>
              </a:ext>
            </a:extLst>
          </p:cNvPr>
          <p:cNvSpPr/>
          <p:nvPr/>
        </p:nvSpPr>
        <p:spPr>
          <a:xfrm>
            <a:off x="3117366" y="6638407"/>
            <a:ext cx="1439136" cy="4908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20CAF8D5-AE08-98F9-9200-81152522EF64}"/>
              </a:ext>
            </a:extLst>
          </p:cNvPr>
          <p:cNvSpPr/>
          <p:nvPr/>
        </p:nvSpPr>
        <p:spPr>
          <a:xfrm>
            <a:off x="5337983" y="6940036"/>
            <a:ext cx="9418511" cy="623909"/>
          </a:xfrm>
          <a:prstGeom prst="round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rgbClr val="FF0000">
                <a:alpha val="40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algn="ctr">
              <a:lnSpc>
                <a:spcPct val="150000"/>
              </a:lnSpc>
            </a:pPr>
            <a:r>
              <a:rPr lang="el-G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Συσχέτιση </a:t>
            </a:r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Παραστατικού Δαπάνης </a:t>
            </a:r>
            <a:r>
              <a:rPr lang="el-G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Παραστατικό Πληρωμής </a:t>
            </a:r>
          </a:p>
        </p:txBody>
      </p:sp>
    </p:spTree>
    <p:extLst>
      <p:ext uri="{BB962C8B-B14F-4D97-AF65-F5344CB8AC3E}">
        <p14:creationId xmlns:p14="http://schemas.microsoft.com/office/powerpoint/2010/main" val="41127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368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Β: Καταχώριση Παραστατικών </a:t>
            </a: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(1/5)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0011CEDD-6AA1-1F45-4E46-3561E6C40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109" y="2401634"/>
            <a:ext cx="12565098" cy="434781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69DD98A1-2D0B-6DEB-6038-6AC2222F3E11}"/>
              </a:ext>
            </a:extLst>
          </p:cNvPr>
          <p:cNvSpPr/>
          <p:nvPr/>
        </p:nvSpPr>
        <p:spPr>
          <a:xfrm>
            <a:off x="14545636" y="4429562"/>
            <a:ext cx="1649830" cy="5874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22DEDFA-345C-4ABE-0410-D52C8506C4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96" t="11873" r="21106" b="58029"/>
          <a:stretch/>
        </p:blipFill>
        <p:spPr>
          <a:xfrm>
            <a:off x="7362312" y="5623076"/>
            <a:ext cx="8717583" cy="2295353"/>
          </a:xfrm>
          <a:prstGeom prst="rect">
            <a:avLst/>
          </a:prstGeom>
          <a:effectLst>
            <a:glow rad="228600">
              <a:srgbClr val="FF0000">
                <a:alpha val="40000"/>
              </a:srgbClr>
            </a:glow>
            <a:softEdge rad="12700"/>
          </a:effec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BDFE229-8D86-1C80-3293-2B2875032AE7}"/>
              </a:ext>
            </a:extLst>
          </p:cNvPr>
          <p:cNvSpPr/>
          <p:nvPr/>
        </p:nvSpPr>
        <p:spPr>
          <a:xfrm>
            <a:off x="3350962" y="8290666"/>
            <a:ext cx="10292988" cy="2583906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softEdge rad="1270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χρηστής καταχωρίζει τα </a:t>
            </a:r>
            <a:r>
              <a:rPr lang="el-GR" sz="2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Παραστατικά Δαπάνης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(δλδ τα παραστατικά που εκδίδει ο </a:t>
            </a:r>
            <a:r>
              <a:rPr lang="el-GR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Ανάδοχος</a:t>
            </a:r>
            <a:r>
              <a:rPr lang="el-G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 Σύμβασης)</a:t>
            </a:r>
            <a:endParaRPr lang="el-G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el-GR" sz="2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αι τα </a:t>
            </a:r>
            <a:r>
              <a:rPr lang="el-GR" sz="2400" kern="1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Παραστατικά Πληρωμ</a:t>
            </a:r>
            <a:r>
              <a:rPr lang="el-GR" sz="2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ής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(δλδ τις πληρωμές του </a:t>
            </a:r>
            <a:r>
              <a:rPr lang="el-GR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Φορέα Υλοποίησης </a:t>
            </a:r>
            <a:r>
              <a:rPr lang="el-G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του Υποέργου)</a:t>
            </a:r>
            <a:endParaRPr lang="el-GR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7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260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ΔΠΥΣ – Τμήμα Β: Καταχώριση Παραστατικών </a:t>
            </a: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(2/5)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l-G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Παραστατικά Δαπάνης (Αναδόχου)</a:t>
            </a:r>
            <a:endParaRPr lang="el-GR" sz="4000" b="1" dirty="0">
              <a:solidFill>
                <a:srgbClr val="FFC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B83DC56-5215-2ADF-046E-95440457F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567" y="2463354"/>
            <a:ext cx="9940136" cy="5174741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39294447-B3D3-82EF-D503-5D68CC9A0B03}"/>
              </a:ext>
            </a:extLst>
          </p:cNvPr>
          <p:cNvSpPr/>
          <p:nvPr/>
        </p:nvSpPr>
        <p:spPr>
          <a:xfrm>
            <a:off x="3832108" y="3542540"/>
            <a:ext cx="6478540" cy="5126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E1F80109-6001-EF2D-D873-70566024F328}"/>
              </a:ext>
            </a:extLst>
          </p:cNvPr>
          <p:cNvSpPr/>
          <p:nvPr/>
        </p:nvSpPr>
        <p:spPr>
          <a:xfrm>
            <a:off x="3832108" y="4668220"/>
            <a:ext cx="6478540" cy="51262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972B2EF8-174B-8480-F1EB-823AE4967E84}"/>
              </a:ext>
            </a:extLst>
          </p:cNvPr>
          <p:cNvSpPr/>
          <p:nvPr/>
        </p:nvSpPr>
        <p:spPr>
          <a:xfrm>
            <a:off x="14273939" y="5228538"/>
            <a:ext cx="5477345" cy="2598106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127000">
              <a:srgbClr val="FF0000">
                <a:alpha val="45000"/>
              </a:srgbClr>
            </a:glow>
            <a:softEdge rad="1270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λίστα τιμών του </a:t>
            </a:r>
          </a:p>
          <a:p>
            <a:pPr lvl="0"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Είδους Παραστατικού Πληρωμής </a:t>
            </a:r>
          </a:p>
          <a:p>
            <a:pPr lvl="0"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Διαφοροποιείται ανάλογα </a:t>
            </a:r>
          </a:p>
          <a:p>
            <a:pPr lvl="0"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το </a:t>
            </a:r>
            <a:r>
              <a:rPr lang="el-GR" sz="24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Είδος Υποέργου</a:t>
            </a:r>
          </a:p>
        </p:txBody>
      </p:sp>
      <p:grpSp>
        <p:nvGrpSpPr>
          <p:cNvPr id="17" name="Ομάδα 16">
            <a:extLst>
              <a:ext uri="{FF2B5EF4-FFF2-40B4-BE49-F238E27FC236}">
                <a16:creationId xmlns:a16="http://schemas.microsoft.com/office/drawing/2014/main" id="{50480037-D858-13FB-4276-0F1DA5411647}"/>
              </a:ext>
            </a:extLst>
          </p:cNvPr>
          <p:cNvGrpSpPr/>
          <p:nvPr/>
        </p:nvGrpSpPr>
        <p:grpSpPr>
          <a:xfrm>
            <a:off x="10310648" y="2468968"/>
            <a:ext cx="8398835" cy="2480912"/>
            <a:chOff x="10310648" y="2468968"/>
            <a:chExt cx="8398835" cy="2480912"/>
          </a:xfrm>
        </p:grpSpPr>
        <p:grpSp>
          <p:nvGrpSpPr>
            <p:cNvPr id="2" name="Ομάδα 1">
              <a:extLst>
                <a:ext uri="{FF2B5EF4-FFF2-40B4-BE49-F238E27FC236}">
                  <a16:creationId xmlns:a16="http://schemas.microsoft.com/office/drawing/2014/main" id="{4C1561FF-5875-E902-F962-436FB9530B58}"/>
                </a:ext>
              </a:extLst>
            </p:cNvPr>
            <p:cNvGrpSpPr/>
            <p:nvPr/>
          </p:nvGrpSpPr>
          <p:grpSpPr>
            <a:xfrm>
              <a:off x="12597091" y="2468968"/>
              <a:ext cx="6112392" cy="2480912"/>
              <a:chOff x="12597091" y="2468968"/>
              <a:chExt cx="6112392" cy="2480912"/>
            </a:xfrm>
          </p:grpSpPr>
          <p:pic>
            <p:nvPicPr>
              <p:cNvPr id="7" name="Εικόνα 6">
                <a:extLst>
                  <a:ext uri="{FF2B5EF4-FFF2-40B4-BE49-F238E27FC236}">
                    <a16:creationId xmlns:a16="http://schemas.microsoft.com/office/drawing/2014/main" id="{24A885BA-F931-4982-5B9C-A34830E9F9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2946" t="21138" r="37229" b="57342"/>
              <a:stretch/>
            </p:blipFill>
            <p:spPr>
              <a:xfrm>
                <a:off x="12597091" y="2468968"/>
                <a:ext cx="6112392" cy="2480912"/>
              </a:xfrm>
              <a:prstGeom prst="rect">
                <a:avLst/>
              </a:prstGeom>
              <a:effectLst>
                <a:glow rad="228600">
                  <a:srgbClr val="FF0000">
                    <a:alpha val="40000"/>
                  </a:srgbClr>
                </a:glow>
              </a:effectLst>
            </p:spPr>
          </p:pic>
          <p:sp>
            <p:nvSpPr>
              <p:cNvPr id="9" name="Ορθογώνιο: Στρογγύλεμα γωνιών 8">
                <a:extLst>
                  <a:ext uri="{FF2B5EF4-FFF2-40B4-BE49-F238E27FC236}">
                    <a16:creationId xmlns:a16="http://schemas.microsoft.com/office/drawing/2014/main" id="{EA01C56D-D862-C7A2-4590-4E7A89E2CACD}"/>
                  </a:ext>
                </a:extLst>
              </p:cNvPr>
              <p:cNvSpPr/>
              <p:nvPr/>
            </p:nvSpPr>
            <p:spPr>
              <a:xfrm>
                <a:off x="12753768" y="3709424"/>
                <a:ext cx="1218906" cy="333187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cxnSp>
          <p:nvCxnSpPr>
            <p:cNvPr id="4" name="Ευθύγραμμο βέλος σύνδεσης 3">
              <a:extLst>
                <a:ext uri="{FF2B5EF4-FFF2-40B4-BE49-F238E27FC236}">
                  <a16:creationId xmlns:a16="http://schemas.microsoft.com/office/drawing/2014/main" id="{A7F211AA-1496-6680-7A3B-1DF25917CF0A}"/>
                </a:ext>
              </a:extLst>
            </p:cNvPr>
            <p:cNvCxnSpPr>
              <a:cxnSpLocks/>
              <a:stCxn id="8" idx="3"/>
              <a:endCxn id="7" idx="1"/>
            </p:cNvCxnSpPr>
            <p:nvPr/>
          </p:nvCxnSpPr>
          <p:spPr>
            <a:xfrm flipV="1">
              <a:off x="10310648" y="3709424"/>
              <a:ext cx="2286443" cy="8942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9E076EF5-2047-F232-E5EB-5ACBEAAF7255}"/>
              </a:ext>
            </a:extLst>
          </p:cNvPr>
          <p:cNvGrpSpPr/>
          <p:nvPr/>
        </p:nvGrpSpPr>
        <p:grpSpPr>
          <a:xfrm>
            <a:off x="7071378" y="5180845"/>
            <a:ext cx="8716615" cy="5434330"/>
            <a:chOff x="7071378" y="5180845"/>
            <a:chExt cx="8716615" cy="5118485"/>
          </a:xfrm>
        </p:grpSpPr>
        <p:cxnSp>
          <p:nvCxnSpPr>
            <p:cNvPr id="18" name="Ευθύγραμμο βέλος σύνδεσης 17">
              <a:extLst>
                <a:ext uri="{FF2B5EF4-FFF2-40B4-BE49-F238E27FC236}">
                  <a16:creationId xmlns:a16="http://schemas.microsoft.com/office/drawing/2014/main" id="{058CBAE2-7963-8294-7218-DBEB7D947549}"/>
                </a:ext>
              </a:extLst>
            </p:cNvPr>
            <p:cNvCxnSpPr>
              <a:cxnSpLocks/>
              <a:stCxn id="10" idx="2"/>
              <a:endCxn id="20" idx="1"/>
            </p:cNvCxnSpPr>
            <p:nvPr/>
          </p:nvCxnSpPr>
          <p:spPr>
            <a:xfrm>
              <a:off x="7071378" y="5180845"/>
              <a:ext cx="3239270" cy="4195222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Ορθογώνιο: Στρογγύλεμα γωνιών 19">
              <a:extLst>
                <a:ext uri="{FF2B5EF4-FFF2-40B4-BE49-F238E27FC236}">
                  <a16:creationId xmlns:a16="http://schemas.microsoft.com/office/drawing/2014/main" id="{7BB543AE-FBEF-6233-207D-5F6BA57245B9}"/>
                </a:ext>
              </a:extLst>
            </p:cNvPr>
            <p:cNvSpPr/>
            <p:nvPr/>
          </p:nvSpPr>
          <p:spPr>
            <a:xfrm>
              <a:off x="10310648" y="8452803"/>
              <a:ext cx="5477345" cy="1846527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glow rad="228600">
                <a:schemeClr val="accent5">
                  <a:satMod val="175000"/>
                  <a:alpha val="75000"/>
                </a:schemeClr>
              </a:glow>
              <a:softEdge rad="1270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 Φακός φέρνει τα </a:t>
              </a:r>
              <a:r>
                <a:rPr lang="el-GR" sz="24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ΑΦΜ</a:t>
              </a: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των Αναδόχων που έχουν δηλωθεί στο</a:t>
              </a:r>
              <a:r>
                <a:rPr lang="el-GR" sz="24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ΤΔΣ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800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ΔΠΥΣ – Τμήμα Β: Καταχώριση Παραστατικών </a:t>
            </a: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(3/5)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l-G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Παραστατικά Πληρωμής (Φορέα Υλοποίησης)</a:t>
            </a:r>
            <a:endParaRPr lang="el-GR" sz="4000" b="1" dirty="0">
              <a:solidFill>
                <a:srgbClr val="FFC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4815D0FE-CE75-50AC-6C18-056EE13A5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567" y="2426880"/>
            <a:ext cx="12041280" cy="5058481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EA01C56D-D862-C7A2-4590-4E7A89E2CACD}"/>
              </a:ext>
            </a:extLst>
          </p:cNvPr>
          <p:cNvSpPr/>
          <p:nvPr/>
        </p:nvSpPr>
        <p:spPr>
          <a:xfrm>
            <a:off x="11885954" y="6490799"/>
            <a:ext cx="2710821" cy="34922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94BB7D44-2EF9-D7D7-0950-4F5DA56D568B}"/>
              </a:ext>
            </a:extLst>
          </p:cNvPr>
          <p:cNvGrpSpPr/>
          <p:nvPr/>
        </p:nvGrpSpPr>
        <p:grpSpPr>
          <a:xfrm>
            <a:off x="3834534" y="5561938"/>
            <a:ext cx="11935313" cy="4681609"/>
            <a:chOff x="3834534" y="5561938"/>
            <a:chExt cx="11935313" cy="4681609"/>
          </a:xfrm>
        </p:grpSpPr>
        <p:sp>
          <p:nvSpPr>
            <p:cNvPr id="8" name="Ορθογώνιο: Στρογγύλεμα γωνιών 7">
              <a:extLst>
                <a:ext uri="{FF2B5EF4-FFF2-40B4-BE49-F238E27FC236}">
                  <a16:creationId xmlns:a16="http://schemas.microsoft.com/office/drawing/2014/main" id="{39294447-B3D3-82EF-D503-5D68CC9A0B03}"/>
                </a:ext>
              </a:extLst>
            </p:cNvPr>
            <p:cNvSpPr/>
            <p:nvPr/>
          </p:nvSpPr>
          <p:spPr>
            <a:xfrm>
              <a:off x="3834534" y="5561938"/>
              <a:ext cx="6306502" cy="62027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986F9D17-3DBD-D87B-1570-43FAF841A2C5}"/>
                </a:ext>
              </a:extLst>
            </p:cNvPr>
            <p:cNvSpPr/>
            <p:nvPr/>
          </p:nvSpPr>
          <p:spPr>
            <a:xfrm>
              <a:off x="4898571" y="8196137"/>
              <a:ext cx="10871276" cy="2047410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glow rad="228600">
                <a:srgbClr val="FF0000">
                  <a:alpha val="52000"/>
                </a:srgbClr>
              </a:glow>
              <a:softEdge rad="1270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Στο πεδίο </a:t>
              </a:r>
              <a:r>
                <a:rPr lang="el-GR" sz="24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Ποσό Υποέργου </a:t>
              </a: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 χρήστης καταχωρίζει </a:t>
              </a:r>
            </a:p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μέρος του </a:t>
              </a:r>
              <a:r>
                <a:rPr lang="el-G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συνολικού ποσού </a:t>
              </a: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του Παραστατικού Πληρωμής </a:t>
              </a:r>
            </a:p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που αφορά σε </a:t>
              </a:r>
              <a:r>
                <a:rPr lang="el-GR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πληρωμές Δημόσιας Δαπάνης </a:t>
              </a: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της τρέχουσας Σύμβασης</a:t>
              </a:r>
            </a:p>
          </p:txBody>
        </p:sp>
        <p:cxnSp>
          <p:nvCxnSpPr>
            <p:cNvPr id="6" name="Ευθύγραμμο βέλος σύνδεσης 5">
              <a:extLst>
                <a:ext uri="{FF2B5EF4-FFF2-40B4-BE49-F238E27FC236}">
                  <a16:creationId xmlns:a16="http://schemas.microsoft.com/office/drawing/2014/main" id="{3B5CF512-F9E6-616C-FB0E-956F7247F08D}"/>
                </a:ext>
              </a:extLst>
            </p:cNvPr>
            <p:cNvCxnSpPr>
              <a:cxnSpLocks/>
              <a:stCxn id="8" idx="2"/>
              <a:endCxn id="5" idx="0"/>
            </p:cNvCxnSpPr>
            <p:nvPr/>
          </p:nvCxnSpPr>
          <p:spPr>
            <a:xfrm>
              <a:off x="6987785" y="6182215"/>
              <a:ext cx="3346424" cy="201392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497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534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ΔΠΥΣ – Τμήμα Β: Καταχώριση Παραστατικών </a:t>
            </a: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(4/5)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CB8B8FE-62E4-C72D-92B6-AF6197C1D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606" y="7670185"/>
            <a:ext cx="13384493" cy="2762636"/>
          </a:xfrm>
          <a:prstGeom prst="rect">
            <a:avLst/>
          </a:prstGeom>
          <a:effectLst>
            <a:glow rad="228600">
              <a:srgbClr val="FF0000">
                <a:alpha val="40000"/>
              </a:srgbClr>
            </a:glow>
            <a:softEdge rad="12700"/>
          </a:effectLst>
        </p:spPr>
      </p:pic>
      <p:grpSp>
        <p:nvGrpSpPr>
          <p:cNvPr id="17" name="Ομάδα 16">
            <a:extLst>
              <a:ext uri="{FF2B5EF4-FFF2-40B4-BE49-F238E27FC236}">
                <a16:creationId xmlns:a16="http://schemas.microsoft.com/office/drawing/2014/main" id="{89916ABC-B36F-83B6-FD53-2963C03D8237}"/>
              </a:ext>
            </a:extLst>
          </p:cNvPr>
          <p:cNvGrpSpPr/>
          <p:nvPr/>
        </p:nvGrpSpPr>
        <p:grpSpPr>
          <a:xfrm>
            <a:off x="4722780" y="2469014"/>
            <a:ext cx="9644147" cy="4617247"/>
            <a:chOff x="5714671" y="2469014"/>
            <a:chExt cx="9644147" cy="4617247"/>
          </a:xfrm>
        </p:grpSpPr>
        <p:sp>
          <p:nvSpPr>
            <p:cNvPr id="4" name="Ορθογώνιο: Στρογγύλεμα γωνιών 3">
              <a:extLst>
                <a:ext uri="{FF2B5EF4-FFF2-40B4-BE49-F238E27FC236}">
                  <a16:creationId xmlns:a16="http://schemas.microsoft.com/office/drawing/2014/main" id="{C61339FD-4A38-E93D-8CD8-9037B610F976}"/>
                </a:ext>
              </a:extLst>
            </p:cNvPr>
            <p:cNvSpPr/>
            <p:nvPr/>
          </p:nvSpPr>
          <p:spPr>
            <a:xfrm>
              <a:off x="5714671" y="2469014"/>
              <a:ext cx="9644147" cy="461724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40000"/>
                </a:lnSpc>
              </a:pPr>
              <a:r>
                <a:rPr lang="el-GR" sz="280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             Προσοχή!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Το σύστημα </a:t>
              </a:r>
              <a:r>
                <a:rPr lang="el-GR" sz="2800" b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δεν επιτρέπει 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την εκ νέου καταχώριση Παραστατικού το οποίο </a:t>
              </a:r>
            </a:p>
            <a:p>
              <a:pPr marL="72000" algn="ctr">
                <a:lnSpc>
                  <a:spcPct val="140000"/>
                </a:lnSpc>
              </a:pPr>
              <a:r>
                <a:rPr lang="el-GR" sz="2800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έχει ήδη καταχωριστεί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72000" algn="ctr">
                <a:lnSpc>
                  <a:spcPct val="14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στο παρόν ή σε προηγούμενο Δελτίο! </a:t>
              </a:r>
            </a:p>
            <a:p>
              <a:pPr marL="72000" algn="ctr">
                <a:lnSpc>
                  <a:spcPct val="140000"/>
                </a:lnSpc>
              </a:pPr>
              <a:endPara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2000" algn="ctr">
                <a:lnSpc>
                  <a:spcPct val="14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Σε αυτή την περίπτωση, κατά την αποθήκευση του παραστατικού εμφανίζεται το παρακάτω μήνυμα…</a:t>
              </a:r>
              <a:endParaRPr lang="el-GR" sz="2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oogle Shape;901;p37">
              <a:extLst>
                <a:ext uri="{FF2B5EF4-FFF2-40B4-BE49-F238E27FC236}">
                  <a16:creationId xmlns:a16="http://schemas.microsoft.com/office/drawing/2014/main" id="{4107D295-8849-9B7E-3C44-D4AF5AC7F975}"/>
                </a:ext>
              </a:extLst>
            </p:cNvPr>
            <p:cNvGrpSpPr/>
            <p:nvPr/>
          </p:nvGrpSpPr>
          <p:grpSpPr>
            <a:xfrm>
              <a:off x="6705145" y="2586249"/>
              <a:ext cx="787504" cy="966153"/>
              <a:chOff x="6718575" y="2318625"/>
              <a:chExt cx="256950" cy="407375"/>
            </a:xfrm>
          </p:grpSpPr>
          <p:sp>
            <p:nvSpPr>
              <p:cNvPr id="6" name="Google Shape;902;p37">
                <a:extLst>
                  <a:ext uri="{FF2B5EF4-FFF2-40B4-BE49-F238E27FC236}">
                    <a16:creationId xmlns:a16="http://schemas.microsoft.com/office/drawing/2014/main" id="{F6BC6B26-B3F4-C863-17E3-B4ADA7A5CA49}"/>
                  </a:ext>
                </a:extLst>
              </p:cNvPr>
              <p:cNvSpPr/>
              <p:nvPr/>
            </p:nvSpPr>
            <p:spPr>
              <a:xfrm>
                <a:off x="6795900" y="2673600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2"/>
                    </a:moveTo>
                    <a:lnTo>
                      <a:pt x="4092" y="1"/>
                    </a:lnTo>
                    <a:lnTo>
                      <a:pt x="0" y="1"/>
                    </a:lnTo>
                    <a:lnTo>
                      <a:pt x="0" y="902"/>
                    </a:lnTo>
                    <a:lnTo>
                      <a:pt x="4092" y="902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903;p37">
                <a:extLst>
                  <a:ext uri="{FF2B5EF4-FFF2-40B4-BE49-F238E27FC236}">
                    <a16:creationId xmlns:a16="http://schemas.microsoft.com/office/drawing/2014/main" id="{13A25CA4-8E38-6B07-EF04-BB6EA276641F}"/>
                  </a:ext>
                </a:extLst>
              </p:cNvPr>
              <p:cNvSpPr/>
              <p:nvPr/>
            </p:nvSpPr>
            <p:spPr>
              <a:xfrm>
                <a:off x="6795900" y="2650475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1"/>
                    </a:moveTo>
                    <a:lnTo>
                      <a:pt x="4092" y="0"/>
                    </a:lnTo>
                    <a:lnTo>
                      <a:pt x="0" y="0"/>
                    </a:lnTo>
                    <a:lnTo>
                      <a:pt x="0" y="901"/>
                    </a:lnTo>
                    <a:lnTo>
                      <a:pt x="4092" y="90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904;p37">
                <a:extLst>
                  <a:ext uri="{FF2B5EF4-FFF2-40B4-BE49-F238E27FC236}">
                    <a16:creationId xmlns:a16="http://schemas.microsoft.com/office/drawing/2014/main" id="{ADB10260-CFD9-070A-2CE3-D14FDDBB3CCC}"/>
                  </a:ext>
                </a:extLst>
              </p:cNvPr>
              <p:cNvSpPr/>
              <p:nvPr/>
            </p:nvSpPr>
            <p:spPr>
              <a:xfrm>
                <a:off x="6795900" y="2696125"/>
                <a:ext cx="10230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195" fill="none" extrusionOk="0">
                    <a:moveTo>
                      <a:pt x="0" y="1"/>
                    </a:moveTo>
                    <a:lnTo>
                      <a:pt x="0" y="171"/>
                    </a:lnTo>
                    <a:lnTo>
                      <a:pt x="0" y="171"/>
                    </a:lnTo>
                    <a:lnTo>
                      <a:pt x="24" y="318"/>
                    </a:lnTo>
                    <a:lnTo>
                      <a:pt x="98" y="464"/>
                    </a:lnTo>
                    <a:lnTo>
                      <a:pt x="195" y="585"/>
                    </a:lnTo>
                    <a:lnTo>
                      <a:pt x="341" y="659"/>
                    </a:lnTo>
                    <a:lnTo>
                      <a:pt x="1875" y="1170"/>
                    </a:lnTo>
                    <a:lnTo>
                      <a:pt x="1875" y="1170"/>
                    </a:lnTo>
                    <a:lnTo>
                      <a:pt x="2046" y="1194"/>
                    </a:lnTo>
                    <a:lnTo>
                      <a:pt x="2046" y="1194"/>
                    </a:lnTo>
                    <a:lnTo>
                      <a:pt x="2216" y="1170"/>
                    </a:lnTo>
                    <a:lnTo>
                      <a:pt x="3751" y="659"/>
                    </a:lnTo>
                    <a:lnTo>
                      <a:pt x="3751" y="659"/>
                    </a:lnTo>
                    <a:lnTo>
                      <a:pt x="3897" y="585"/>
                    </a:lnTo>
                    <a:lnTo>
                      <a:pt x="3994" y="464"/>
                    </a:lnTo>
                    <a:lnTo>
                      <a:pt x="4067" y="318"/>
                    </a:lnTo>
                    <a:lnTo>
                      <a:pt x="4092" y="171"/>
                    </a:lnTo>
                    <a:lnTo>
                      <a:pt x="4092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905;p37">
                <a:extLst>
                  <a:ext uri="{FF2B5EF4-FFF2-40B4-BE49-F238E27FC236}">
                    <a16:creationId xmlns:a16="http://schemas.microsoft.com/office/drawing/2014/main" id="{FCFB65B3-907E-8D65-9DF6-CB225B39EDFA}"/>
                  </a:ext>
                </a:extLst>
              </p:cNvPr>
              <p:cNvSpPr/>
              <p:nvPr/>
            </p:nvSpPr>
            <p:spPr>
              <a:xfrm>
                <a:off x="67849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6674"/>
                    </a:moveTo>
                    <a:lnTo>
                      <a:pt x="1413" y="6674"/>
                    </a:lnTo>
                    <a:lnTo>
                      <a:pt x="585" y="2850"/>
                    </a:lnTo>
                    <a:lnTo>
                      <a:pt x="1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06;p37">
                <a:extLst>
                  <a:ext uri="{FF2B5EF4-FFF2-40B4-BE49-F238E27FC236}">
                    <a16:creationId xmlns:a16="http://schemas.microsoft.com/office/drawing/2014/main" id="{FC445D1D-CC10-4279-5359-7D4306DD6491}"/>
                  </a:ext>
                </a:extLst>
              </p:cNvPr>
              <p:cNvSpPr/>
              <p:nvPr/>
            </p:nvSpPr>
            <p:spPr>
              <a:xfrm>
                <a:off x="6718575" y="2318625"/>
                <a:ext cx="256950" cy="307525"/>
              </a:xfrm>
              <a:custGeom>
                <a:avLst/>
                <a:gdLst/>
                <a:ahLst/>
                <a:cxnLst/>
                <a:rect l="l" t="t" r="r" b="b"/>
                <a:pathLst>
                  <a:path w="10278" h="12301" fill="none" extrusionOk="0">
                    <a:moveTo>
                      <a:pt x="7185" y="12300"/>
                    </a:moveTo>
                    <a:lnTo>
                      <a:pt x="7185" y="12300"/>
                    </a:lnTo>
                    <a:lnTo>
                      <a:pt x="7307" y="11764"/>
                    </a:lnTo>
                    <a:lnTo>
                      <a:pt x="7477" y="11253"/>
                    </a:lnTo>
                    <a:lnTo>
                      <a:pt x="7672" y="10766"/>
                    </a:lnTo>
                    <a:lnTo>
                      <a:pt x="7891" y="10327"/>
                    </a:lnTo>
                    <a:lnTo>
                      <a:pt x="8135" y="9913"/>
                    </a:lnTo>
                    <a:lnTo>
                      <a:pt x="8378" y="9499"/>
                    </a:lnTo>
                    <a:lnTo>
                      <a:pt x="8914" y="8720"/>
                    </a:lnTo>
                    <a:lnTo>
                      <a:pt x="9182" y="8330"/>
                    </a:lnTo>
                    <a:lnTo>
                      <a:pt x="9425" y="7941"/>
                    </a:lnTo>
                    <a:lnTo>
                      <a:pt x="9645" y="7551"/>
                    </a:lnTo>
                    <a:lnTo>
                      <a:pt x="9864" y="7113"/>
                    </a:lnTo>
                    <a:lnTo>
                      <a:pt x="10034" y="6674"/>
                    </a:lnTo>
                    <a:lnTo>
                      <a:pt x="10156" y="6187"/>
                    </a:lnTo>
                    <a:lnTo>
                      <a:pt x="10229" y="5676"/>
                    </a:lnTo>
                    <a:lnTo>
                      <a:pt x="10253" y="5408"/>
                    </a:lnTo>
                    <a:lnTo>
                      <a:pt x="10278" y="5140"/>
                    </a:lnTo>
                    <a:lnTo>
                      <a:pt x="10278" y="5140"/>
                    </a:lnTo>
                    <a:lnTo>
                      <a:pt x="10229" y="4604"/>
                    </a:lnTo>
                    <a:lnTo>
                      <a:pt x="10156" y="4093"/>
                    </a:lnTo>
                    <a:lnTo>
                      <a:pt x="10034" y="3605"/>
                    </a:lnTo>
                    <a:lnTo>
                      <a:pt x="9864" y="3143"/>
                    </a:lnTo>
                    <a:lnTo>
                      <a:pt x="9645" y="2680"/>
                    </a:lnTo>
                    <a:lnTo>
                      <a:pt x="9401" y="2266"/>
                    </a:lnTo>
                    <a:lnTo>
                      <a:pt x="9084" y="1876"/>
                    </a:lnTo>
                    <a:lnTo>
                      <a:pt x="8768" y="1511"/>
                    </a:lnTo>
                    <a:lnTo>
                      <a:pt x="8402" y="1170"/>
                    </a:lnTo>
                    <a:lnTo>
                      <a:pt x="8013" y="878"/>
                    </a:lnTo>
                    <a:lnTo>
                      <a:pt x="7574" y="634"/>
                    </a:lnTo>
                    <a:lnTo>
                      <a:pt x="7136" y="415"/>
                    </a:lnTo>
                    <a:lnTo>
                      <a:pt x="6673" y="244"/>
                    </a:lnTo>
                    <a:lnTo>
                      <a:pt x="6162" y="98"/>
                    </a:lnTo>
                    <a:lnTo>
                      <a:pt x="5675" y="25"/>
                    </a:lnTo>
                    <a:lnTo>
                      <a:pt x="5139" y="1"/>
                    </a:lnTo>
                    <a:lnTo>
                      <a:pt x="5139" y="1"/>
                    </a:lnTo>
                    <a:lnTo>
                      <a:pt x="4603" y="25"/>
                    </a:lnTo>
                    <a:lnTo>
                      <a:pt x="4116" y="98"/>
                    </a:lnTo>
                    <a:lnTo>
                      <a:pt x="3605" y="244"/>
                    </a:lnTo>
                    <a:lnTo>
                      <a:pt x="3142" y="415"/>
                    </a:lnTo>
                    <a:lnTo>
                      <a:pt x="2703" y="634"/>
                    </a:lnTo>
                    <a:lnTo>
                      <a:pt x="2265" y="878"/>
                    </a:lnTo>
                    <a:lnTo>
                      <a:pt x="1875" y="1170"/>
                    </a:lnTo>
                    <a:lnTo>
                      <a:pt x="1510" y="1511"/>
                    </a:lnTo>
                    <a:lnTo>
                      <a:pt x="1193" y="1876"/>
                    </a:lnTo>
                    <a:lnTo>
                      <a:pt x="877" y="2266"/>
                    </a:lnTo>
                    <a:lnTo>
                      <a:pt x="633" y="2680"/>
                    </a:lnTo>
                    <a:lnTo>
                      <a:pt x="414" y="3143"/>
                    </a:lnTo>
                    <a:lnTo>
                      <a:pt x="244" y="3605"/>
                    </a:lnTo>
                    <a:lnTo>
                      <a:pt x="122" y="4093"/>
                    </a:lnTo>
                    <a:lnTo>
                      <a:pt x="49" y="4604"/>
                    </a:lnTo>
                    <a:lnTo>
                      <a:pt x="0" y="5140"/>
                    </a:lnTo>
                    <a:lnTo>
                      <a:pt x="0" y="5140"/>
                    </a:lnTo>
                    <a:lnTo>
                      <a:pt x="24" y="5408"/>
                    </a:lnTo>
                    <a:lnTo>
                      <a:pt x="49" y="5676"/>
                    </a:lnTo>
                    <a:lnTo>
                      <a:pt x="122" y="6187"/>
                    </a:lnTo>
                    <a:lnTo>
                      <a:pt x="244" y="6674"/>
                    </a:lnTo>
                    <a:lnTo>
                      <a:pt x="414" y="7113"/>
                    </a:lnTo>
                    <a:lnTo>
                      <a:pt x="633" y="7551"/>
                    </a:lnTo>
                    <a:lnTo>
                      <a:pt x="852" y="7941"/>
                    </a:lnTo>
                    <a:lnTo>
                      <a:pt x="1096" y="8330"/>
                    </a:lnTo>
                    <a:lnTo>
                      <a:pt x="1364" y="8720"/>
                    </a:lnTo>
                    <a:lnTo>
                      <a:pt x="1900" y="9499"/>
                    </a:lnTo>
                    <a:lnTo>
                      <a:pt x="2143" y="9913"/>
                    </a:lnTo>
                    <a:lnTo>
                      <a:pt x="2387" y="10327"/>
                    </a:lnTo>
                    <a:lnTo>
                      <a:pt x="2606" y="10766"/>
                    </a:lnTo>
                    <a:lnTo>
                      <a:pt x="2801" y="11253"/>
                    </a:lnTo>
                    <a:lnTo>
                      <a:pt x="2971" y="11764"/>
                    </a:lnTo>
                    <a:lnTo>
                      <a:pt x="3093" y="1230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07;p37">
                <a:extLst>
                  <a:ext uri="{FF2B5EF4-FFF2-40B4-BE49-F238E27FC236}">
                    <a16:creationId xmlns:a16="http://schemas.microsoft.com/office/drawing/2014/main" id="{D879A3F3-7419-E6EE-4BE0-230D6F6A1D94}"/>
                  </a:ext>
                </a:extLst>
              </p:cNvPr>
              <p:cNvSpPr/>
              <p:nvPr/>
            </p:nvSpPr>
            <p:spPr>
              <a:xfrm>
                <a:off x="68738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1"/>
                    </a:moveTo>
                    <a:lnTo>
                      <a:pt x="1413" y="1"/>
                    </a:lnTo>
                    <a:lnTo>
                      <a:pt x="829" y="2850"/>
                    </a:lnTo>
                    <a:lnTo>
                      <a:pt x="1" y="6674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08;p37">
                <a:extLst>
                  <a:ext uri="{FF2B5EF4-FFF2-40B4-BE49-F238E27FC236}">
                    <a16:creationId xmlns:a16="http://schemas.microsoft.com/office/drawing/2014/main" id="{51CCA73A-9B2C-5270-0206-CC4FACE57250}"/>
                  </a:ext>
                </a:extLst>
              </p:cNvPr>
              <p:cNvSpPr/>
              <p:nvPr/>
            </p:nvSpPr>
            <p:spPr>
              <a:xfrm>
                <a:off x="6801975" y="2453200"/>
                <a:ext cx="90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780" fill="none" extrusionOk="0">
                    <a:moveTo>
                      <a:pt x="1" y="73"/>
                    </a:moveTo>
                    <a:lnTo>
                      <a:pt x="829" y="780"/>
                    </a:lnTo>
                    <a:lnTo>
                      <a:pt x="1657" y="73"/>
                    </a:lnTo>
                    <a:lnTo>
                      <a:pt x="1657" y="73"/>
                    </a:lnTo>
                    <a:lnTo>
                      <a:pt x="1730" y="25"/>
                    </a:lnTo>
                    <a:lnTo>
                      <a:pt x="1803" y="0"/>
                    </a:lnTo>
                    <a:lnTo>
                      <a:pt x="1876" y="25"/>
                    </a:lnTo>
                    <a:lnTo>
                      <a:pt x="1949" y="73"/>
                    </a:lnTo>
                    <a:lnTo>
                      <a:pt x="2777" y="780"/>
                    </a:lnTo>
                    <a:lnTo>
                      <a:pt x="3605" y="7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09;p37">
                <a:extLst>
                  <a:ext uri="{FF2B5EF4-FFF2-40B4-BE49-F238E27FC236}">
                    <a16:creationId xmlns:a16="http://schemas.microsoft.com/office/drawing/2014/main" id="{66E94D86-1548-E6DB-85CD-69F33B0E1C12}"/>
                  </a:ext>
                </a:extLst>
              </p:cNvPr>
              <p:cNvSpPr/>
              <p:nvPr/>
            </p:nvSpPr>
            <p:spPr>
              <a:xfrm>
                <a:off x="6795900" y="2628550"/>
                <a:ext cx="102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" fill="none" extrusionOk="0">
                    <a:moveTo>
                      <a:pt x="0" y="1"/>
                    </a:moveTo>
                    <a:lnTo>
                      <a:pt x="4092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5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Β: Καταχώριση Παραστατικών </a:t>
            </a: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(5/5)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83270310-1692-C81E-93C6-390B8E0D03D5}"/>
              </a:ext>
            </a:extLst>
          </p:cNvPr>
          <p:cNvGrpSpPr/>
          <p:nvPr/>
        </p:nvGrpSpPr>
        <p:grpSpPr>
          <a:xfrm>
            <a:off x="3783122" y="2311124"/>
            <a:ext cx="10749306" cy="5036733"/>
            <a:chOff x="3728567" y="2396670"/>
            <a:chExt cx="15585075" cy="6516009"/>
          </a:xfrm>
        </p:grpSpPr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78C8EC69-0D00-E00D-4259-A4CCD944E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8567" y="2396670"/>
              <a:ext cx="15585075" cy="651600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6ED5FDD3-1D59-93B2-E0B7-A6F795A179E6}"/>
                </a:ext>
              </a:extLst>
            </p:cNvPr>
            <p:cNvSpPr/>
            <p:nvPr/>
          </p:nvSpPr>
          <p:spPr>
            <a:xfrm>
              <a:off x="3912321" y="6801854"/>
              <a:ext cx="1445743" cy="399046"/>
            </a:xfrm>
            <a:prstGeom prst="roundRect">
              <a:avLst/>
            </a:prstGeom>
            <a:solidFill>
              <a:srgbClr val="FFFF00">
                <a:alpha val="24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8" name="Ορθογώνιο: Στρογγύλεμα γωνιών 7">
              <a:extLst>
                <a:ext uri="{FF2B5EF4-FFF2-40B4-BE49-F238E27FC236}">
                  <a16:creationId xmlns:a16="http://schemas.microsoft.com/office/drawing/2014/main" id="{85351742-B5A2-BC9C-921F-2F1E46145239}"/>
                </a:ext>
              </a:extLst>
            </p:cNvPr>
            <p:cNvSpPr/>
            <p:nvPr/>
          </p:nvSpPr>
          <p:spPr>
            <a:xfrm>
              <a:off x="3918671" y="7311062"/>
              <a:ext cx="1445743" cy="399046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24000"/>
              </a:scheme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Ορθογώνιο: Στρογγύλεμα γωνιών 8">
              <a:extLst>
                <a:ext uri="{FF2B5EF4-FFF2-40B4-BE49-F238E27FC236}">
                  <a16:creationId xmlns:a16="http://schemas.microsoft.com/office/drawing/2014/main" id="{22C397A7-E2C5-1D39-808F-B6EE963B163A}"/>
                </a:ext>
              </a:extLst>
            </p:cNvPr>
            <p:cNvSpPr/>
            <p:nvPr/>
          </p:nvSpPr>
          <p:spPr>
            <a:xfrm>
              <a:off x="3925021" y="7820271"/>
              <a:ext cx="1445743" cy="399046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24000"/>
              </a:scheme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AF1AFE9C-FA82-07E7-EEE2-4DE581229C07}"/>
              </a:ext>
            </a:extLst>
          </p:cNvPr>
          <p:cNvSpPr/>
          <p:nvPr/>
        </p:nvSpPr>
        <p:spPr>
          <a:xfrm>
            <a:off x="3794243" y="7984579"/>
            <a:ext cx="10543474" cy="788389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76200">
            <a:noFill/>
          </a:ln>
          <a:effectLst>
            <a:glow rad="228600">
              <a:srgbClr val="00B0F0">
                <a:alpha val="60000"/>
              </a:srgb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Παραστατικό Δαπάνης 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Παραστατικό Πληρωμής…</a:t>
            </a:r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EC62EFAC-6AF4-8C3C-9BF7-A3CB8BFCAEC8}"/>
              </a:ext>
            </a:extLst>
          </p:cNvPr>
          <p:cNvSpPr/>
          <p:nvPr/>
        </p:nvSpPr>
        <p:spPr>
          <a:xfrm>
            <a:off x="1305939" y="9184536"/>
            <a:ext cx="15181144" cy="679557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1397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καταχωρίζεται μόνο μία φορά 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στον πίνακα ανεξάρτητα σε πόσους </a:t>
            </a:r>
            <a:r>
              <a:rPr lang="el-GR" sz="24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Συσχετισμούς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θα συμμετέχει</a:t>
            </a:r>
          </a:p>
          <a:p>
            <a:pPr lvl="1" algn="ctr" defTabSz="755650">
              <a:lnSpc>
                <a:spcPct val="150000"/>
              </a:lnSpc>
              <a:spcBef>
                <a:spcPct val="0"/>
              </a:spcBef>
            </a:pPr>
            <a:endParaRPr lang="el-G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1D1CF339-0EB4-8C19-43F8-95FA1E17A1CC}"/>
              </a:ext>
            </a:extLst>
          </p:cNvPr>
          <p:cNvSpPr/>
          <p:nvPr/>
        </p:nvSpPr>
        <p:spPr>
          <a:xfrm>
            <a:off x="14982905" y="2438487"/>
            <a:ext cx="4768379" cy="4626340"/>
          </a:xfrm>
          <a:prstGeom prst="ellipse">
            <a:avLst/>
          </a:prstGeom>
          <a:solidFill>
            <a:srgbClr val="FFFF00"/>
          </a:solidFill>
          <a:ln w="57150">
            <a:noFill/>
          </a:ln>
          <a:effectLst>
            <a:glow rad="228600">
              <a:schemeClr val="accent2">
                <a:satMod val="1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Στον πίνακα Παραστατικών εμφανίζονται </a:t>
            </a:r>
          </a:p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μόνο τα παραστατικά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 έχουν καταχωρισθεί</a:t>
            </a:r>
          </a:p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τρέχον δελτίο</a:t>
            </a:r>
          </a:p>
        </p:txBody>
      </p:sp>
    </p:spTree>
    <p:extLst>
      <p:ext uri="{BB962C8B-B14F-4D97-AF65-F5344CB8AC3E}">
        <p14:creationId xmlns:p14="http://schemas.microsoft.com/office/powerpoint/2010/main" val="21580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Οβάλ 41">
            <a:extLst>
              <a:ext uri="{FF2B5EF4-FFF2-40B4-BE49-F238E27FC236}">
                <a16:creationId xmlns:a16="http://schemas.microsoft.com/office/drawing/2014/main" id="{B89A4FBA-4548-7765-2007-E133940229D6}"/>
              </a:ext>
            </a:extLst>
          </p:cNvPr>
          <p:cNvSpPr/>
          <p:nvPr/>
        </p:nvSpPr>
        <p:spPr>
          <a:xfrm>
            <a:off x="15274276" y="9073208"/>
            <a:ext cx="1851688" cy="591104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Υποέργο</a:t>
            </a:r>
          </a:p>
        </p:txBody>
      </p: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BF094AFB-D673-C8BB-A628-4238AAD593B0}"/>
              </a:ext>
            </a:extLst>
          </p:cNvPr>
          <p:cNvGrpSpPr/>
          <p:nvPr/>
        </p:nvGrpSpPr>
        <p:grpSpPr>
          <a:xfrm>
            <a:off x="2539501" y="503103"/>
            <a:ext cx="11217444" cy="707886"/>
            <a:chOff x="2539501" y="421215"/>
            <a:chExt cx="11217444" cy="7078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094177" y="421215"/>
              <a:ext cx="106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Μενού Διαχείρισης Δελτίων</a:t>
              </a:r>
            </a:p>
          </p:txBody>
        </p:sp>
        <p:grpSp>
          <p:nvGrpSpPr>
            <p:cNvPr id="2" name="Google Shape;613;p37">
              <a:extLst>
                <a:ext uri="{FF2B5EF4-FFF2-40B4-BE49-F238E27FC236}">
                  <a16:creationId xmlns:a16="http://schemas.microsoft.com/office/drawing/2014/main" id="{AEFA7160-6209-2F15-B306-8774140496BE}"/>
                </a:ext>
              </a:extLst>
            </p:cNvPr>
            <p:cNvGrpSpPr/>
            <p:nvPr/>
          </p:nvGrpSpPr>
          <p:grpSpPr>
            <a:xfrm>
              <a:off x="2539501" y="508148"/>
              <a:ext cx="501969" cy="479429"/>
              <a:chOff x="2594050" y="1631825"/>
              <a:chExt cx="439625" cy="439625"/>
            </a:xfrm>
          </p:grpSpPr>
          <p:sp>
            <p:nvSpPr>
              <p:cNvPr id="3" name="Google Shape;614;p37">
                <a:extLst>
                  <a:ext uri="{FF2B5EF4-FFF2-40B4-BE49-F238E27FC236}">
                    <a16:creationId xmlns:a16="http://schemas.microsoft.com/office/drawing/2014/main" id="{8CCAF718-2D27-BD96-7CB1-4916647AFB6A}"/>
                  </a:ext>
                </a:extLst>
              </p:cNvPr>
              <p:cNvSpPr/>
              <p:nvPr/>
            </p:nvSpPr>
            <p:spPr>
              <a:xfrm>
                <a:off x="2594050" y="1883300"/>
                <a:ext cx="188175" cy="188150"/>
              </a:xfrm>
              <a:custGeom>
                <a:avLst/>
                <a:gdLst/>
                <a:ahLst/>
                <a:cxnLst/>
                <a:rect l="l" t="t" r="r" b="b"/>
                <a:pathLst>
                  <a:path w="7527" h="7526" fill="none" extrusionOk="0">
                    <a:moveTo>
                      <a:pt x="5992" y="0"/>
                    </a:moveTo>
                    <a:lnTo>
                      <a:pt x="537" y="6430"/>
                    </a:lnTo>
                    <a:lnTo>
                      <a:pt x="1" y="7526"/>
                    </a:lnTo>
                    <a:lnTo>
                      <a:pt x="1097" y="6990"/>
                    </a:lnTo>
                    <a:lnTo>
                      <a:pt x="7526" y="1534"/>
                    </a:lnTo>
                    <a:lnTo>
                      <a:pt x="5992" y="0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5" name="Google Shape;615;p37">
                <a:extLst>
                  <a:ext uri="{FF2B5EF4-FFF2-40B4-BE49-F238E27FC236}">
                    <a16:creationId xmlns:a16="http://schemas.microsoft.com/office/drawing/2014/main" id="{2FF1F15F-B687-376D-D291-8E0203EF4FCC}"/>
                  </a:ext>
                </a:extLst>
              </p:cNvPr>
              <p:cNvSpPr/>
              <p:nvPr/>
            </p:nvSpPr>
            <p:spPr>
              <a:xfrm>
                <a:off x="2857700" y="1631825"/>
                <a:ext cx="175975" cy="1760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040" fill="none" extrusionOk="0">
                    <a:moveTo>
                      <a:pt x="268" y="2704"/>
                    </a:moveTo>
                    <a:lnTo>
                      <a:pt x="4336" y="6771"/>
                    </a:lnTo>
                    <a:lnTo>
                      <a:pt x="4336" y="6771"/>
                    </a:lnTo>
                    <a:lnTo>
                      <a:pt x="4336" y="6771"/>
                    </a:lnTo>
                    <a:lnTo>
                      <a:pt x="4652" y="6917"/>
                    </a:lnTo>
                    <a:lnTo>
                      <a:pt x="4993" y="7015"/>
                    </a:lnTo>
                    <a:lnTo>
                      <a:pt x="5310" y="7039"/>
                    </a:lnTo>
                    <a:lnTo>
                      <a:pt x="5651" y="7039"/>
                    </a:lnTo>
                    <a:lnTo>
                      <a:pt x="5992" y="6966"/>
                    </a:lnTo>
                    <a:lnTo>
                      <a:pt x="6308" y="6844"/>
                    </a:lnTo>
                    <a:lnTo>
                      <a:pt x="6454" y="6747"/>
                    </a:lnTo>
                    <a:lnTo>
                      <a:pt x="6601" y="6674"/>
                    </a:lnTo>
                    <a:lnTo>
                      <a:pt x="6747" y="6552"/>
                    </a:lnTo>
                    <a:lnTo>
                      <a:pt x="6893" y="6430"/>
                    </a:lnTo>
                    <a:lnTo>
                      <a:pt x="6893" y="6430"/>
                    </a:lnTo>
                    <a:lnTo>
                      <a:pt x="6942" y="6357"/>
                    </a:lnTo>
                    <a:lnTo>
                      <a:pt x="7015" y="6260"/>
                    </a:lnTo>
                    <a:lnTo>
                      <a:pt x="7039" y="6138"/>
                    </a:lnTo>
                    <a:lnTo>
                      <a:pt x="7039" y="6041"/>
                    </a:lnTo>
                    <a:lnTo>
                      <a:pt x="7039" y="6041"/>
                    </a:lnTo>
                    <a:lnTo>
                      <a:pt x="7039" y="5943"/>
                    </a:lnTo>
                    <a:lnTo>
                      <a:pt x="7015" y="5846"/>
                    </a:lnTo>
                    <a:lnTo>
                      <a:pt x="6942" y="5748"/>
                    </a:lnTo>
                    <a:lnTo>
                      <a:pt x="6893" y="5651"/>
                    </a:lnTo>
                    <a:lnTo>
                      <a:pt x="1389" y="147"/>
                    </a:lnTo>
                    <a:lnTo>
                      <a:pt x="1389" y="147"/>
                    </a:lnTo>
                    <a:lnTo>
                      <a:pt x="1291" y="98"/>
                    </a:lnTo>
                    <a:lnTo>
                      <a:pt x="1194" y="25"/>
                    </a:lnTo>
                    <a:lnTo>
                      <a:pt x="1096" y="0"/>
                    </a:lnTo>
                    <a:lnTo>
                      <a:pt x="999" y="0"/>
                    </a:lnTo>
                    <a:lnTo>
                      <a:pt x="999" y="0"/>
                    </a:lnTo>
                    <a:lnTo>
                      <a:pt x="902" y="0"/>
                    </a:lnTo>
                    <a:lnTo>
                      <a:pt x="780" y="25"/>
                    </a:lnTo>
                    <a:lnTo>
                      <a:pt x="682" y="98"/>
                    </a:lnTo>
                    <a:lnTo>
                      <a:pt x="609" y="147"/>
                    </a:lnTo>
                    <a:lnTo>
                      <a:pt x="609" y="147"/>
                    </a:lnTo>
                    <a:lnTo>
                      <a:pt x="487" y="293"/>
                    </a:lnTo>
                    <a:lnTo>
                      <a:pt x="366" y="439"/>
                    </a:lnTo>
                    <a:lnTo>
                      <a:pt x="293" y="585"/>
                    </a:lnTo>
                    <a:lnTo>
                      <a:pt x="195" y="731"/>
                    </a:lnTo>
                    <a:lnTo>
                      <a:pt x="73" y="1048"/>
                    </a:lnTo>
                    <a:lnTo>
                      <a:pt x="0" y="1389"/>
                    </a:lnTo>
                    <a:lnTo>
                      <a:pt x="0" y="1730"/>
                    </a:lnTo>
                    <a:lnTo>
                      <a:pt x="25" y="2046"/>
                    </a:lnTo>
                    <a:lnTo>
                      <a:pt x="122" y="2387"/>
                    </a:lnTo>
                    <a:lnTo>
                      <a:pt x="268" y="2704"/>
                    </a:lnTo>
                    <a:lnTo>
                      <a:pt x="268" y="2704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6" name="Google Shape;616;p37">
                <a:extLst>
                  <a:ext uri="{FF2B5EF4-FFF2-40B4-BE49-F238E27FC236}">
                    <a16:creationId xmlns:a16="http://schemas.microsoft.com/office/drawing/2014/main" id="{E0AD9602-B120-9DFE-33AA-00045D37D73E}"/>
                  </a:ext>
                </a:extLst>
              </p:cNvPr>
              <p:cNvSpPr/>
              <p:nvPr/>
            </p:nvSpPr>
            <p:spPr>
              <a:xfrm>
                <a:off x="2662850" y="1699400"/>
                <a:ext cx="303250" cy="303250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12130" fill="none" extrusionOk="0">
                    <a:moveTo>
                      <a:pt x="8038" y="1"/>
                    </a:moveTo>
                    <a:lnTo>
                      <a:pt x="4872" y="3191"/>
                    </a:lnTo>
                    <a:lnTo>
                      <a:pt x="4872" y="3191"/>
                    </a:lnTo>
                    <a:lnTo>
                      <a:pt x="4628" y="3094"/>
                    </a:lnTo>
                    <a:lnTo>
                      <a:pt x="4385" y="2997"/>
                    </a:lnTo>
                    <a:lnTo>
                      <a:pt x="4092" y="2899"/>
                    </a:lnTo>
                    <a:lnTo>
                      <a:pt x="3800" y="2850"/>
                    </a:lnTo>
                    <a:lnTo>
                      <a:pt x="3484" y="2777"/>
                    </a:lnTo>
                    <a:lnTo>
                      <a:pt x="3167" y="2729"/>
                    </a:lnTo>
                    <a:lnTo>
                      <a:pt x="2850" y="2704"/>
                    </a:lnTo>
                    <a:lnTo>
                      <a:pt x="2534" y="2704"/>
                    </a:lnTo>
                    <a:lnTo>
                      <a:pt x="2534" y="2704"/>
                    </a:lnTo>
                    <a:lnTo>
                      <a:pt x="2241" y="2704"/>
                    </a:lnTo>
                    <a:lnTo>
                      <a:pt x="1949" y="2729"/>
                    </a:lnTo>
                    <a:lnTo>
                      <a:pt x="1633" y="2777"/>
                    </a:lnTo>
                    <a:lnTo>
                      <a:pt x="1316" y="2850"/>
                    </a:lnTo>
                    <a:lnTo>
                      <a:pt x="999" y="2972"/>
                    </a:lnTo>
                    <a:lnTo>
                      <a:pt x="707" y="3094"/>
                    </a:lnTo>
                    <a:lnTo>
                      <a:pt x="415" y="3289"/>
                    </a:lnTo>
                    <a:lnTo>
                      <a:pt x="147" y="3508"/>
                    </a:lnTo>
                    <a:lnTo>
                      <a:pt x="147" y="3508"/>
                    </a:lnTo>
                    <a:lnTo>
                      <a:pt x="74" y="3581"/>
                    </a:lnTo>
                    <a:lnTo>
                      <a:pt x="25" y="3678"/>
                    </a:lnTo>
                    <a:lnTo>
                      <a:pt x="1" y="3776"/>
                    </a:lnTo>
                    <a:lnTo>
                      <a:pt x="1" y="3898"/>
                    </a:lnTo>
                    <a:lnTo>
                      <a:pt x="1" y="3898"/>
                    </a:lnTo>
                    <a:lnTo>
                      <a:pt x="1" y="3995"/>
                    </a:lnTo>
                    <a:lnTo>
                      <a:pt x="25" y="4093"/>
                    </a:lnTo>
                    <a:lnTo>
                      <a:pt x="74" y="4190"/>
                    </a:lnTo>
                    <a:lnTo>
                      <a:pt x="147" y="4287"/>
                    </a:lnTo>
                    <a:lnTo>
                      <a:pt x="7843" y="11984"/>
                    </a:lnTo>
                    <a:lnTo>
                      <a:pt x="7843" y="11984"/>
                    </a:lnTo>
                    <a:lnTo>
                      <a:pt x="7941" y="12057"/>
                    </a:lnTo>
                    <a:lnTo>
                      <a:pt x="8038" y="12105"/>
                    </a:lnTo>
                    <a:lnTo>
                      <a:pt x="8135" y="12130"/>
                    </a:lnTo>
                    <a:lnTo>
                      <a:pt x="8233" y="12130"/>
                    </a:lnTo>
                    <a:lnTo>
                      <a:pt x="8233" y="12130"/>
                    </a:lnTo>
                    <a:lnTo>
                      <a:pt x="8355" y="12130"/>
                    </a:lnTo>
                    <a:lnTo>
                      <a:pt x="8452" y="12105"/>
                    </a:lnTo>
                    <a:lnTo>
                      <a:pt x="8549" y="12057"/>
                    </a:lnTo>
                    <a:lnTo>
                      <a:pt x="8622" y="11984"/>
                    </a:lnTo>
                    <a:lnTo>
                      <a:pt x="8622" y="11984"/>
                    </a:lnTo>
                    <a:lnTo>
                      <a:pt x="8842" y="11716"/>
                    </a:lnTo>
                    <a:lnTo>
                      <a:pt x="9036" y="11423"/>
                    </a:lnTo>
                    <a:lnTo>
                      <a:pt x="9158" y="11131"/>
                    </a:lnTo>
                    <a:lnTo>
                      <a:pt x="9280" y="10814"/>
                    </a:lnTo>
                    <a:lnTo>
                      <a:pt x="9353" y="10498"/>
                    </a:lnTo>
                    <a:lnTo>
                      <a:pt x="9402" y="10181"/>
                    </a:lnTo>
                    <a:lnTo>
                      <a:pt x="9426" y="9889"/>
                    </a:lnTo>
                    <a:lnTo>
                      <a:pt x="9426" y="9597"/>
                    </a:lnTo>
                    <a:lnTo>
                      <a:pt x="9426" y="9597"/>
                    </a:lnTo>
                    <a:lnTo>
                      <a:pt x="9426" y="9280"/>
                    </a:lnTo>
                    <a:lnTo>
                      <a:pt x="9402" y="8964"/>
                    </a:lnTo>
                    <a:lnTo>
                      <a:pt x="9353" y="8647"/>
                    </a:lnTo>
                    <a:lnTo>
                      <a:pt x="9280" y="8330"/>
                    </a:lnTo>
                    <a:lnTo>
                      <a:pt x="9231" y="8038"/>
                    </a:lnTo>
                    <a:lnTo>
                      <a:pt x="9134" y="7746"/>
                    </a:lnTo>
                    <a:lnTo>
                      <a:pt x="9036" y="7502"/>
                    </a:lnTo>
                    <a:lnTo>
                      <a:pt x="8939" y="7259"/>
                    </a:lnTo>
                    <a:lnTo>
                      <a:pt x="12130" y="409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14" name="Google Shape;617;p37">
                <a:extLst>
                  <a:ext uri="{FF2B5EF4-FFF2-40B4-BE49-F238E27FC236}">
                    <a16:creationId xmlns:a16="http://schemas.microsoft.com/office/drawing/2014/main" id="{1A6FAD94-AB50-B1FB-FD47-59E019DAD0F9}"/>
                  </a:ext>
                </a:extLst>
              </p:cNvPr>
              <p:cNvSpPr/>
              <p:nvPr/>
            </p:nvSpPr>
            <p:spPr>
              <a:xfrm>
                <a:off x="2801675" y="1740825"/>
                <a:ext cx="49950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998" fill="none" extrusionOk="0">
                    <a:moveTo>
                      <a:pt x="1" y="1997"/>
                    </a:moveTo>
                    <a:lnTo>
                      <a:pt x="1998" y="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93C96DA-7B1D-187F-2535-3B01995603E2}"/>
              </a:ext>
            </a:extLst>
          </p:cNvPr>
          <p:cNvSpPr/>
          <p:nvPr/>
        </p:nvSpPr>
        <p:spPr>
          <a:xfrm>
            <a:off x="3263563" y="1302612"/>
            <a:ext cx="1052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Λειτουργικές Περιοχές και Δελτία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D41BA31-40A0-F79F-91F4-7E511D8E6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925" y="2595542"/>
            <a:ext cx="8995958" cy="966507"/>
          </a:xfrm>
          <a:prstGeom prst="rect">
            <a:avLst/>
          </a:prstGeom>
          <a:effectLst>
            <a:glow rad="228600">
              <a:srgbClr val="FFC000">
                <a:alpha val="39000"/>
              </a:srgbClr>
            </a:glow>
            <a:softEdge rad="63500"/>
          </a:effectLst>
        </p:spPr>
      </p:pic>
      <p:grpSp>
        <p:nvGrpSpPr>
          <p:cNvPr id="34" name="Ομάδα 33">
            <a:extLst>
              <a:ext uri="{FF2B5EF4-FFF2-40B4-BE49-F238E27FC236}">
                <a16:creationId xmlns:a16="http://schemas.microsoft.com/office/drawing/2014/main" id="{0B372E7E-5B4F-2422-0FFE-0925CD90A723}"/>
              </a:ext>
            </a:extLst>
          </p:cNvPr>
          <p:cNvGrpSpPr/>
          <p:nvPr/>
        </p:nvGrpSpPr>
        <p:grpSpPr>
          <a:xfrm>
            <a:off x="2877205" y="3754172"/>
            <a:ext cx="4911548" cy="2985076"/>
            <a:chOff x="2877205" y="3754172"/>
            <a:chExt cx="4911548" cy="2985076"/>
          </a:xfrm>
        </p:grpSpPr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980D9908-E121-AB8A-C4FF-973C941BE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7205" y="4570103"/>
              <a:ext cx="4694576" cy="2169145"/>
            </a:xfrm>
            <a:prstGeom prst="rect">
              <a:avLst/>
            </a:prstGeom>
            <a:effectLst>
              <a:glow rad="1397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23" name="Βέλος: Κάτω 22">
              <a:extLst>
                <a:ext uri="{FF2B5EF4-FFF2-40B4-BE49-F238E27FC236}">
                  <a16:creationId xmlns:a16="http://schemas.microsoft.com/office/drawing/2014/main" id="{6D152121-7F40-D2DF-CA67-EB5B01D7CB46}"/>
                </a:ext>
              </a:extLst>
            </p:cNvPr>
            <p:cNvSpPr/>
            <p:nvPr/>
          </p:nvSpPr>
          <p:spPr>
            <a:xfrm>
              <a:off x="7000335" y="3754172"/>
              <a:ext cx="788418" cy="626663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C000"/>
                </a:gs>
                <a:gs pos="79000">
                  <a:schemeClr val="tx2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37" name="Ομάδα 36">
            <a:extLst>
              <a:ext uri="{FF2B5EF4-FFF2-40B4-BE49-F238E27FC236}">
                <a16:creationId xmlns:a16="http://schemas.microsoft.com/office/drawing/2014/main" id="{1F2B9BEF-16EA-05DE-572E-DA20DC5ACF0C}"/>
              </a:ext>
            </a:extLst>
          </p:cNvPr>
          <p:cNvGrpSpPr/>
          <p:nvPr/>
        </p:nvGrpSpPr>
        <p:grpSpPr>
          <a:xfrm>
            <a:off x="8821354" y="3768866"/>
            <a:ext cx="4935591" cy="6206777"/>
            <a:chOff x="8821354" y="3768866"/>
            <a:chExt cx="4935591" cy="6206777"/>
          </a:xfrm>
        </p:grpSpPr>
        <p:pic>
          <p:nvPicPr>
            <p:cNvPr id="18" name="Εικόνα 17">
              <a:extLst>
                <a:ext uri="{FF2B5EF4-FFF2-40B4-BE49-F238E27FC236}">
                  <a16:creationId xmlns:a16="http://schemas.microsoft.com/office/drawing/2014/main" id="{4D7B2C58-8B1E-C522-4E48-148D3300E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1354" y="4568498"/>
              <a:ext cx="4935591" cy="5407145"/>
            </a:xfrm>
            <a:prstGeom prst="rect">
              <a:avLst/>
            </a:prstGeom>
            <a:effectLst>
              <a:glow rad="1397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24" name="Βέλος: Κάτω 23">
              <a:extLst>
                <a:ext uri="{FF2B5EF4-FFF2-40B4-BE49-F238E27FC236}">
                  <a16:creationId xmlns:a16="http://schemas.microsoft.com/office/drawing/2014/main" id="{F22CE283-3EC8-930D-EEE8-17655EB97CF2}"/>
                </a:ext>
              </a:extLst>
            </p:cNvPr>
            <p:cNvSpPr/>
            <p:nvPr/>
          </p:nvSpPr>
          <p:spPr>
            <a:xfrm>
              <a:off x="10832524" y="3768866"/>
              <a:ext cx="788418" cy="626663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C000"/>
                </a:gs>
                <a:gs pos="79000">
                  <a:schemeClr val="tx2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36" name="Ομάδα 35">
            <a:extLst>
              <a:ext uri="{FF2B5EF4-FFF2-40B4-BE49-F238E27FC236}">
                <a16:creationId xmlns:a16="http://schemas.microsoft.com/office/drawing/2014/main" id="{E3D35E15-0A64-61D9-425B-FEACC7F9CB90}"/>
              </a:ext>
            </a:extLst>
          </p:cNvPr>
          <p:cNvGrpSpPr/>
          <p:nvPr/>
        </p:nvGrpSpPr>
        <p:grpSpPr>
          <a:xfrm>
            <a:off x="14664713" y="3754171"/>
            <a:ext cx="4312821" cy="2941557"/>
            <a:chOff x="14664713" y="3754171"/>
            <a:chExt cx="4312821" cy="2941557"/>
          </a:xfrm>
        </p:grpSpPr>
        <p:pic>
          <p:nvPicPr>
            <p:cNvPr id="20" name="Εικόνα 19">
              <a:extLst>
                <a:ext uri="{FF2B5EF4-FFF2-40B4-BE49-F238E27FC236}">
                  <a16:creationId xmlns:a16="http://schemas.microsoft.com/office/drawing/2014/main" id="{4A4B5E5B-7A01-2927-ECF4-1C81505F2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922176" y="4568498"/>
              <a:ext cx="4055358" cy="2127230"/>
            </a:xfrm>
            <a:prstGeom prst="rect">
              <a:avLst/>
            </a:prstGeom>
            <a:effectLst>
              <a:glow rad="1397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25" name="Βέλος: Κάτω 24">
              <a:extLst>
                <a:ext uri="{FF2B5EF4-FFF2-40B4-BE49-F238E27FC236}">
                  <a16:creationId xmlns:a16="http://schemas.microsoft.com/office/drawing/2014/main" id="{FCFA6A65-813F-0E52-F632-31BE0B554257}"/>
                </a:ext>
              </a:extLst>
            </p:cNvPr>
            <p:cNvSpPr/>
            <p:nvPr/>
          </p:nvSpPr>
          <p:spPr>
            <a:xfrm>
              <a:off x="14664713" y="3754171"/>
              <a:ext cx="788418" cy="626663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C000"/>
                </a:gs>
                <a:gs pos="79000">
                  <a:schemeClr val="tx2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6" name="Οβάλ 25">
            <a:extLst>
              <a:ext uri="{FF2B5EF4-FFF2-40B4-BE49-F238E27FC236}">
                <a16:creationId xmlns:a16="http://schemas.microsoft.com/office/drawing/2014/main" id="{69F3C546-3E2E-D599-8A84-4B54EC97D75F}"/>
              </a:ext>
            </a:extLst>
          </p:cNvPr>
          <p:cNvSpPr/>
          <p:nvPr/>
        </p:nvSpPr>
        <p:spPr>
          <a:xfrm>
            <a:off x="3026174" y="5598867"/>
            <a:ext cx="1851688" cy="591104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Έργο</a:t>
            </a:r>
          </a:p>
        </p:txBody>
      </p:sp>
      <p:sp>
        <p:nvSpPr>
          <p:cNvPr id="29" name="Οβάλ 28">
            <a:extLst>
              <a:ext uri="{FF2B5EF4-FFF2-40B4-BE49-F238E27FC236}">
                <a16:creationId xmlns:a16="http://schemas.microsoft.com/office/drawing/2014/main" id="{367AB958-7C4F-95A6-A447-3F55B28096EB}"/>
              </a:ext>
            </a:extLst>
          </p:cNvPr>
          <p:cNvSpPr/>
          <p:nvPr/>
        </p:nvSpPr>
        <p:spPr>
          <a:xfrm>
            <a:off x="13796497" y="8316910"/>
            <a:ext cx="1851688" cy="591104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Έργο</a:t>
            </a:r>
          </a:p>
        </p:txBody>
      </p:sp>
      <p:sp>
        <p:nvSpPr>
          <p:cNvPr id="30" name="Οβάλ 29">
            <a:extLst>
              <a:ext uri="{FF2B5EF4-FFF2-40B4-BE49-F238E27FC236}">
                <a16:creationId xmlns:a16="http://schemas.microsoft.com/office/drawing/2014/main" id="{A72111EB-445F-4887-405C-B47D39CE2508}"/>
              </a:ext>
            </a:extLst>
          </p:cNvPr>
          <p:cNvSpPr/>
          <p:nvPr/>
        </p:nvSpPr>
        <p:spPr>
          <a:xfrm>
            <a:off x="13790800" y="9075353"/>
            <a:ext cx="1851688" cy="591104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Έργο</a:t>
            </a:r>
          </a:p>
        </p:txBody>
      </p:sp>
      <p:grpSp>
        <p:nvGrpSpPr>
          <p:cNvPr id="40" name="Ομάδα 39">
            <a:extLst>
              <a:ext uri="{FF2B5EF4-FFF2-40B4-BE49-F238E27FC236}">
                <a16:creationId xmlns:a16="http://schemas.microsoft.com/office/drawing/2014/main" id="{1005CFEC-C447-E198-FE52-684FD340AD8A}"/>
              </a:ext>
            </a:extLst>
          </p:cNvPr>
          <p:cNvGrpSpPr/>
          <p:nvPr/>
        </p:nvGrpSpPr>
        <p:grpSpPr>
          <a:xfrm>
            <a:off x="13790800" y="6189971"/>
            <a:ext cx="1851688" cy="1961745"/>
            <a:chOff x="13790800" y="6189971"/>
            <a:chExt cx="1851688" cy="1961745"/>
          </a:xfrm>
        </p:grpSpPr>
        <p:sp>
          <p:nvSpPr>
            <p:cNvPr id="28" name="Οβάλ 27">
              <a:extLst>
                <a:ext uri="{FF2B5EF4-FFF2-40B4-BE49-F238E27FC236}">
                  <a16:creationId xmlns:a16="http://schemas.microsoft.com/office/drawing/2014/main" id="{82D64B7B-4B76-EA7A-6D38-A00A8264C6C4}"/>
                </a:ext>
              </a:extLst>
            </p:cNvPr>
            <p:cNvSpPr/>
            <p:nvPr/>
          </p:nvSpPr>
          <p:spPr>
            <a:xfrm>
              <a:off x="13790800" y="6189971"/>
              <a:ext cx="1851688" cy="5911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Υποέργο</a:t>
              </a:r>
            </a:p>
          </p:txBody>
        </p:sp>
        <p:sp>
          <p:nvSpPr>
            <p:cNvPr id="31" name="Οβάλ 30">
              <a:extLst>
                <a:ext uri="{FF2B5EF4-FFF2-40B4-BE49-F238E27FC236}">
                  <a16:creationId xmlns:a16="http://schemas.microsoft.com/office/drawing/2014/main" id="{FF3E26BD-1FA6-5D39-81EF-81BDCF5F7BC8}"/>
                </a:ext>
              </a:extLst>
            </p:cNvPr>
            <p:cNvSpPr/>
            <p:nvPr/>
          </p:nvSpPr>
          <p:spPr>
            <a:xfrm>
              <a:off x="13790800" y="7560612"/>
              <a:ext cx="1851688" cy="5911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Υποέργο</a:t>
              </a:r>
            </a:p>
          </p:txBody>
        </p:sp>
      </p:grpSp>
      <p:sp>
        <p:nvSpPr>
          <p:cNvPr id="32" name="Οβάλ 31">
            <a:extLst>
              <a:ext uri="{FF2B5EF4-FFF2-40B4-BE49-F238E27FC236}">
                <a16:creationId xmlns:a16="http://schemas.microsoft.com/office/drawing/2014/main" id="{B11A0057-D530-861D-7A49-457D75F09A6B}"/>
              </a:ext>
            </a:extLst>
          </p:cNvPr>
          <p:cNvSpPr/>
          <p:nvPr/>
        </p:nvSpPr>
        <p:spPr>
          <a:xfrm>
            <a:off x="13790800" y="5432601"/>
            <a:ext cx="1851688" cy="591104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Υποέργα</a:t>
            </a:r>
          </a:p>
        </p:txBody>
      </p:sp>
      <p:sp>
        <p:nvSpPr>
          <p:cNvPr id="41" name="Σύμβολο πολλαπλασιασμού 40">
            <a:extLst>
              <a:ext uri="{FF2B5EF4-FFF2-40B4-BE49-F238E27FC236}">
                <a16:creationId xmlns:a16="http://schemas.microsoft.com/office/drawing/2014/main" id="{CC4A9E59-37FB-D706-88D3-74DCF3EEA741}"/>
              </a:ext>
            </a:extLst>
          </p:cNvPr>
          <p:cNvSpPr/>
          <p:nvPr/>
        </p:nvSpPr>
        <p:spPr>
          <a:xfrm>
            <a:off x="11094095" y="6946269"/>
            <a:ext cx="2696705" cy="591104"/>
          </a:xfrm>
          <a:prstGeom prst="mathMultiply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6" grpId="0" animBg="1"/>
      <p:bldP spid="29" grpId="0" animBg="1"/>
      <p:bldP spid="30" grpId="0" animBg="1"/>
      <p:bldP spid="32" grpId="0" animBg="1"/>
      <p:bldP spid="4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Β: Καταχώριση Συσχετισμών </a:t>
            </a: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(1/4)</a:t>
            </a: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A1828CB-68CB-E171-E029-7393AA74B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957" y="2413803"/>
            <a:ext cx="13824986" cy="4652943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BFC4087-7BA1-0BD7-8667-8B225F282A80}"/>
              </a:ext>
            </a:extLst>
          </p:cNvPr>
          <p:cNvSpPr/>
          <p:nvPr/>
        </p:nvSpPr>
        <p:spPr>
          <a:xfrm>
            <a:off x="15299870" y="4343399"/>
            <a:ext cx="898073" cy="52251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D79C93B6-6775-5B28-6E4A-5181EC337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539" y="4358563"/>
            <a:ext cx="10612331" cy="6516009"/>
          </a:xfrm>
          <a:prstGeom prst="rect">
            <a:avLst/>
          </a:prstGeom>
          <a:effectLst>
            <a:glow rad="228600">
              <a:srgbClr val="FF0000">
                <a:alpha val="60000"/>
              </a:srgbClr>
            </a:glow>
          </a:effectLst>
        </p:spPr>
      </p:pic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DF3117E7-1316-5508-8052-766DD650F166}"/>
              </a:ext>
            </a:extLst>
          </p:cNvPr>
          <p:cNvGrpSpPr/>
          <p:nvPr/>
        </p:nvGrpSpPr>
        <p:grpSpPr>
          <a:xfrm>
            <a:off x="14196447" y="7368157"/>
            <a:ext cx="5477345" cy="2519762"/>
            <a:chOff x="14196447" y="7368157"/>
            <a:chExt cx="5477345" cy="2519762"/>
          </a:xfrm>
        </p:grpSpPr>
        <p:sp>
          <p:nvSpPr>
            <p:cNvPr id="19" name="Ορθογώνιο: Στρογγύλεμα γωνιών 18">
              <a:extLst>
                <a:ext uri="{FF2B5EF4-FFF2-40B4-BE49-F238E27FC236}">
                  <a16:creationId xmlns:a16="http://schemas.microsoft.com/office/drawing/2014/main" id="{B585F352-2016-8E86-3010-BAE6332E88E9}"/>
                </a:ext>
              </a:extLst>
            </p:cNvPr>
            <p:cNvSpPr/>
            <p:nvPr/>
          </p:nvSpPr>
          <p:spPr>
            <a:xfrm>
              <a:off x="14196447" y="7368157"/>
              <a:ext cx="5477345" cy="2519762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softEdge rad="1270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Επιλέγοντας </a:t>
              </a:r>
              <a:r>
                <a:rPr lang="el-GR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χχχχχχχχχχ </a:t>
              </a: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ενεργοποιείται το</a:t>
              </a:r>
            </a:p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αναδυόμενο παράθυρο</a:t>
              </a:r>
            </a:p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συμπλήρωσης </a:t>
              </a:r>
              <a:r>
                <a:rPr lang="el-GR" sz="24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Συσχετισμού</a:t>
              </a:r>
            </a:p>
          </p:txBody>
        </p:sp>
        <p:sp>
          <p:nvSpPr>
            <p:cNvPr id="20" name="Ορθογώνιο: Στρογγύλεμα γωνιών 19">
              <a:extLst>
                <a:ext uri="{FF2B5EF4-FFF2-40B4-BE49-F238E27FC236}">
                  <a16:creationId xmlns:a16="http://schemas.microsoft.com/office/drawing/2014/main" id="{815A0BFB-0115-1C21-8235-F8D791DF1050}"/>
                </a:ext>
              </a:extLst>
            </p:cNvPr>
            <p:cNvSpPr/>
            <p:nvPr/>
          </p:nvSpPr>
          <p:spPr>
            <a:xfrm>
              <a:off x="17097562" y="7611012"/>
              <a:ext cx="1469408" cy="417110"/>
            </a:xfrm>
            <a:prstGeom prst="roundRect">
              <a:avLst/>
            </a:prstGeom>
            <a:solidFill>
              <a:srgbClr val="00B05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600" dirty="0">
                  <a:latin typeface="Arial Black" panose="020B0A04020102020204" pitchFamily="34" charset="0"/>
                </a:rPr>
                <a:t>+</a:t>
              </a:r>
              <a:r>
                <a:rPr lang="el-GR" sz="1400" dirty="0">
                  <a:latin typeface="Arial Black" panose="020B0A04020102020204" pitchFamily="34" charset="0"/>
                </a:rPr>
                <a:t> </a:t>
              </a:r>
              <a:r>
                <a:rPr lang="el-GR" sz="1400" b="1" dirty="0"/>
                <a:t>Προσθήκη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256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Β: Καταχώριση Συσχετισμών </a:t>
            </a: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(2/4)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B37ABFA6-67CB-B01B-F55F-40EA687EE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953" y="3568142"/>
            <a:ext cx="10612331" cy="6516009"/>
          </a:xfrm>
          <a:prstGeom prst="rect">
            <a:avLst/>
          </a:prstGeom>
          <a:effectLst>
            <a:glow rad="228600">
              <a:schemeClr val="bg1">
                <a:alpha val="60000"/>
              </a:schemeClr>
            </a:glow>
          </a:effectLst>
        </p:spPr>
      </p:pic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7139772B-C3D3-869C-005E-5348FD73B01B}"/>
              </a:ext>
            </a:extLst>
          </p:cNvPr>
          <p:cNvSpPr/>
          <p:nvPr/>
        </p:nvSpPr>
        <p:spPr>
          <a:xfrm>
            <a:off x="3808247" y="2484864"/>
            <a:ext cx="12487607" cy="694876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spcBef>
                <a:spcPct val="0"/>
              </a:spcBef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αναδυόμενο παράθυρο </a:t>
            </a:r>
            <a:r>
              <a:rPr lang="el-GR" sz="2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Συσχετισμού 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χωρίζεται σε 3 τμήματα…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1ED31A93-BF02-1613-C560-414D66C3AD77}"/>
              </a:ext>
            </a:extLst>
          </p:cNvPr>
          <p:cNvGrpSpPr/>
          <p:nvPr/>
        </p:nvGrpSpPr>
        <p:grpSpPr>
          <a:xfrm>
            <a:off x="2734194" y="4036518"/>
            <a:ext cx="16886660" cy="2007812"/>
            <a:chOff x="2734194" y="3044635"/>
            <a:chExt cx="16886660" cy="2007812"/>
          </a:xfrm>
        </p:grpSpPr>
        <p:sp>
          <p:nvSpPr>
            <p:cNvPr id="4" name="Ορθογώνιο: Στρογγύλεμα γωνιών 3">
              <a:extLst>
                <a:ext uri="{FF2B5EF4-FFF2-40B4-BE49-F238E27FC236}">
                  <a16:creationId xmlns:a16="http://schemas.microsoft.com/office/drawing/2014/main" id="{AD22FDC6-8647-FC61-1486-D173C6A937FA}"/>
                </a:ext>
              </a:extLst>
            </p:cNvPr>
            <p:cNvSpPr/>
            <p:nvPr/>
          </p:nvSpPr>
          <p:spPr>
            <a:xfrm>
              <a:off x="2734194" y="3487394"/>
              <a:ext cx="6067245" cy="1363577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glow rad="127000">
                <a:srgbClr val="FF0000">
                  <a:alpha val="40000"/>
                </a:srgbClr>
              </a:glow>
              <a:softEdge rad="1270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b="1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Δαπάνες Σύμβασης </a:t>
              </a:r>
            </a:p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παραστατικά</a:t>
              </a:r>
              <a:r>
                <a:rPr lang="el-G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400" b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Αναδόχου</a:t>
              </a:r>
              <a:r>
                <a:rPr lang="el-G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C3431520-2C45-901E-6A38-B529648A8ADB}"/>
                </a:ext>
              </a:extLst>
            </p:cNvPr>
            <p:cNvSpPr/>
            <p:nvPr/>
          </p:nvSpPr>
          <p:spPr>
            <a:xfrm>
              <a:off x="9208834" y="3044635"/>
              <a:ext cx="10412020" cy="200781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090D0F31-37AD-7B0A-F3A3-9AA0CF002452}"/>
              </a:ext>
            </a:extLst>
          </p:cNvPr>
          <p:cNvGrpSpPr/>
          <p:nvPr/>
        </p:nvGrpSpPr>
        <p:grpSpPr>
          <a:xfrm>
            <a:off x="2760166" y="6137329"/>
            <a:ext cx="16860688" cy="1549268"/>
            <a:chOff x="2760166" y="6152827"/>
            <a:chExt cx="16860688" cy="1549268"/>
          </a:xfrm>
        </p:grpSpPr>
        <p:sp>
          <p:nvSpPr>
            <p:cNvPr id="6" name="Ορθογώνιο: Στρογγύλεμα γωνιών 5">
              <a:extLst>
                <a:ext uri="{FF2B5EF4-FFF2-40B4-BE49-F238E27FC236}">
                  <a16:creationId xmlns:a16="http://schemas.microsoft.com/office/drawing/2014/main" id="{A871E88D-3FC6-25AC-5E03-EE0A58C5C0DD}"/>
                </a:ext>
              </a:extLst>
            </p:cNvPr>
            <p:cNvSpPr/>
            <p:nvPr/>
          </p:nvSpPr>
          <p:spPr>
            <a:xfrm>
              <a:off x="9208834" y="6152827"/>
              <a:ext cx="10412020" cy="1549268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Ορθογώνιο: Στρογγύλεμα γωνιών 8">
              <a:extLst>
                <a:ext uri="{FF2B5EF4-FFF2-40B4-BE49-F238E27FC236}">
                  <a16:creationId xmlns:a16="http://schemas.microsoft.com/office/drawing/2014/main" id="{E21E334A-3AB7-EEC7-9EF3-809490DED2A5}"/>
                </a:ext>
              </a:extLst>
            </p:cNvPr>
            <p:cNvSpPr/>
            <p:nvPr/>
          </p:nvSpPr>
          <p:spPr>
            <a:xfrm>
              <a:off x="2760166" y="6215669"/>
              <a:ext cx="6067245" cy="1363577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glow rad="127000">
                <a:srgbClr val="00B0F0">
                  <a:alpha val="40000"/>
                </a:srgbClr>
              </a:glow>
              <a:softEdge rad="1270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b="1" dirty="0">
                  <a:solidFill>
                    <a:srgbClr val="00B0F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Πληρωμές ΔΔ Σύμβασης </a:t>
              </a:r>
            </a:p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παραστατικά</a:t>
              </a:r>
              <a:r>
                <a:rPr lang="el-G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400" b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Φορέα Υλοποίησης</a:t>
              </a:r>
              <a:r>
                <a:rPr lang="el-G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CAFA9599-5D10-2619-732E-6B4C3DBB72D3}"/>
              </a:ext>
            </a:extLst>
          </p:cNvPr>
          <p:cNvGrpSpPr/>
          <p:nvPr/>
        </p:nvGrpSpPr>
        <p:grpSpPr>
          <a:xfrm>
            <a:off x="2747497" y="7780149"/>
            <a:ext cx="16873357" cy="1788393"/>
            <a:chOff x="2747497" y="7780149"/>
            <a:chExt cx="16873357" cy="1788393"/>
          </a:xfrm>
        </p:grpSpPr>
        <p:sp>
          <p:nvSpPr>
            <p:cNvPr id="7" name="Ορθογώνιο: Στρογγύλεμα γωνιών 6">
              <a:extLst>
                <a:ext uri="{FF2B5EF4-FFF2-40B4-BE49-F238E27FC236}">
                  <a16:creationId xmlns:a16="http://schemas.microsoft.com/office/drawing/2014/main" id="{0D0307F2-F632-E157-9C42-8E796314C5D0}"/>
                </a:ext>
              </a:extLst>
            </p:cNvPr>
            <p:cNvSpPr/>
            <p:nvPr/>
          </p:nvSpPr>
          <p:spPr>
            <a:xfrm>
              <a:off x="9208834" y="7780149"/>
              <a:ext cx="10412020" cy="1788393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Ορθογώνιο: Στρογγύλεμα γωνιών 10">
              <a:extLst>
                <a:ext uri="{FF2B5EF4-FFF2-40B4-BE49-F238E27FC236}">
                  <a16:creationId xmlns:a16="http://schemas.microsoft.com/office/drawing/2014/main" id="{846BBDEC-FBB7-70C9-79A8-643EFE431C52}"/>
                </a:ext>
              </a:extLst>
            </p:cNvPr>
            <p:cNvSpPr/>
            <p:nvPr/>
          </p:nvSpPr>
          <p:spPr>
            <a:xfrm>
              <a:off x="2747497" y="7952061"/>
              <a:ext cx="6067245" cy="1363577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glow rad="127000">
                <a:srgbClr val="00B050">
                  <a:alpha val="40000"/>
                </a:srgbClr>
              </a:glow>
              <a:softEdge rad="1270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b="1" dirty="0">
                  <a:solidFill>
                    <a:srgbClr val="00B05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Δήλωση Φορέα Υλοποίησης</a:t>
              </a:r>
            </a:p>
            <a:p>
              <a:pPr lvl="0" algn="ctr" defTabSz="755650">
                <a:lnSpc>
                  <a:spcPct val="150000"/>
                </a:lnSpc>
                <a:spcBef>
                  <a:spcPct val="0"/>
                </a:spcBef>
              </a:pPr>
              <a:r>
                <a:rPr lang="el-G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στοιχεία </a:t>
              </a:r>
              <a:r>
                <a:rPr lang="el-GR" sz="24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Συσχετισμού</a:t>
              </a:r>
              <a:r>
                <a:rPr lang="el-G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22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6247FF13-014A-B94C-6B57-92E58C154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155" y="4555234"/>
            <a:ext cx="10860471" cy="444521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Β: Καταχώριση Συσχετισμών </a:t>
            </a: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(3/4)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2EC8294-8F2B-67C8-34DC-207B50EA670E}"/>
              </a:ext>
            </a:extLst>
          </p:cNvPr>
          <p:cNvSpPr/>
          <p:nvPr/>
        </p:nvSpPr>
        <p:spPr>
          <a:xfrm>
            <a:off x="3808247" y="2484864"/>
            <a:ext cx="12487607" cy="694876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6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spcBef>
                <a:spcPct val="0"/>
              </a:spcBef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επιλογή Παραστατικών γίνεται μέσω </a:t>
            </a:r>
            <a:r>
              <a: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Φακού Αναζήτησης</a:t>
            </a:r>
          </a:p>
        </p:txBody>
      </p:sp>
      <p:grpSp>
        <p:nvGrpSpPr>
          <p:cNvPr id="34" name="Ομάδα 33">
            <a:extLst>
              <a:ext uri="{FF2B5EF4-FFF2-40B4-BE49-F238E27FC236}">
                <a16:creationId xmlns:a16="http://schemas.microsoft.com/office/drawing/2014/main" id="{2BBB94C6-72A8-D5DD-9CF2-09620EC06FA9}"/>
              </a:ext>
            </a:extLst>
          </p:cNvPr>
          <p:cNvGrpSpPr/>
          <p:nvPr/>
        </p:nvGrpSpPr>
        <p:grpSpPr>
          <a:xfrm>
            <a:off x="3004451" y="3820694"/>
            <a:ext cx="6600845" cy="2955664"/>
            <a:chOff x="3004451" y="3820694"/>
            <a:chExt cx="6600845" cy="2955664"/>
          </a:xfrm>
        </p:grpSpPr>
        <p:sp>
          <p:nvSpPr>
            <p:cNvPr id="3" name="Ορθογώνιο: Στρογγύλεμα γωνιών 2">
              <a:extLst>
                <a:ext uri="{FF2B5EF4-FFF2-40B4-BE49-F238E27FC236}">
                  <a16:creationId xmlns:a16="http://schemas.microsoft.com/office/drawing/2014/main" id="{1BF02D35-D8F9-584B-5F3F-FB05956EE3BE}"/>
                </a:ext>
              </a:extLst>
            </p:cNvPr>
            <p:cNvSpPr/>
            <p:nvPr/>
          </p:nvSpPr>
          <p:spPr>
            <a:xfrm>
              <a:off x="3004451" y="3820694"/>
              <a:ext cx="5247489" cy="2955664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defTabSz="755650">
                <a:lnSpc>
                  <a:spcPct val="130000"/>
                </a:lnSpc>
                <a:spcBef>
                  <a:spcPct val="0"/>
                </a:spcBef>
              </a:pPr>
              <a:r>
                <a:rPr lang="el-G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Επιλεγμένο check-box:</a:t>
              </a:r>
              <a:r>
                <a:rPr lang="el-GR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l-GR" sz="24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Παραστατικά Τρέχοντος ΔΔΔ </a:t>
              </a:r>
              <a:b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η αναζήτηση εκτελείται </a:t>
              </a:r>
              <a:r>
                <a:rPr lang="el-GR" sz="2800" b="1" u="dbl" dirty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μόνο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από τα παραστατικά του </a:t>
              </a:r>
              <a:r>
                <a:rPr lang="el-GR" sz="280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τρέχοντος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δελτίου</a:t>
              </a:r>
              <a:endPara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985F6D04-EED7-379A-61B8-0F5A5132646C}"/>
                </a:ext>
              </a:extLst>
            </p:cNvPr>
            <p:cNvSpPr/>
            <p:nvPr/>
          </p:nvSpPr>
          <p:spPr>
            <a:xfrm>
              <a:off x="9098358" y="5566288"/>
              <a:ext cx="506938" cy="43183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23" name="Ευθύγραμμο βέλος σύνδεσης 22">
              <a:extLst>
                <a:ext uri="{FF2B5EF4-FFF2-40B4-BE49-F238E27FC236}">
                  <a16:creationId xmlns:a16="http://schemas.microsoft.com/office/drawing/2014/main" id="{7410FF9F-7106-AFDA-E482-14953053B57C}"/>
                </a:ext>
              </a:extLst>
            </p:cNvPr>
            <p:cNvCxnSpPr>
              <a:cxnSpLocks/>
            </p:cNvCxnSpPr>
            <p:nvPr/>
          </p:nvCxnSpPr>
          <p:spPr>
            <a:xfrm>
              <a:off x="7609114" y="4235549"/>
              <a:ext cx="1515106" cy="133073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Ομάδα 34">
            <a:extLst>
              <a:ext uri="{FF2B5EF4-FFF2-40B4-BE49-F238E27FC236}">
                <a16:creationId xmlns:a16="http://schemas.microsoft.com/office/drawing/2014/main" id="{28BA2BF4-7693-D006-9649-FF4EFA29D9B3}"/>
              </a:ext>
            </a:extLst>
          </p:cNvPr>
          <p:cNvGrpSpPr/>
          <p:nvPr/>
        </p:nvGrpSpPr>
        <p:grpSpPr>
          <a:xfrm>
            <a:off x="2929454" y="7217934"/>
            <a:ext cx="6675842" cy="2955664"/>
            <a:chOff x="2929454" y="7217934"/>
            <a:chExt cx="6675842" cy="2955664"/>
          </a:xfrm>
        </p:grpSpPr>
        <p:sp>
          <p:nvSpPr>
            <p:cNvPr id="15" name="Ορθογώνιο: Στρογγύλεμα γωνιών 14">
              <a:extLst>
                <a:ext uri="{FF2B5EF4-FFF2-40B4-BE49-F238E27FC236}">
                  <a16:creationId xmlns:a16="http://schemas.microsoft.com/office/drawing/2014/main" id="{82367D9B-4888-1C18-D2B9-A2A669C78B89}"/>
                </a:ext>
              </a:extLst>
            </p:cNvPr>
            <p:cNvSpPr/>
            <p:nvPr/>
          </p:nvSpPr>
          <p:spPr>
            <a:xfrm>
              <a:off x="2929454" y="7217934"/>
              <a:ext cx="5247489" cy="2955664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defTabSz="755650">
                <a:lnSpc>
                  <a:spcPct val="130000"/>
                </a:lnSpc>
                <a:spcBef>
                  <a:spcPct val="0"/>
                </a:spcBef>
              </a:pPr>
              <a:r>
                <a:rPr lang="el-GR" sz="28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Μη Επιλεγμένο check-box: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l-GR" sz="24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Παραστατικά Τρέχοντος ΔΔΔ </a:t>
              </a:r>
              <a:b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η αναζήτηση εκτελείται </a:t>
              </a:r>
              <a:r>
                <a:rPr lang="el-GR" sz="2800" b="1" u="dbl" dirty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FF0000"/>
                    </a:solidFill>
                  </a:uFill>
                  <a:latin typeface="Arial" panose="020B0604020202020204" pitchFamily="34" charset="0"/>
                  <a:cs typeface="Arial" panose="020B0604020202020204" pitchFamily="34" charset="0"/>
                </a:rPr>
                <a:t>μόνο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από τα παραστατικά </a:t>
              </a:r>
              <a:r>
                <a:rPr lang="el-GR" sz="2800" dirty="0">
                  <a:solidFill>
                    <a:srgbClr val="00B0F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προγενέστερων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δελτίων</a:t>
              </a:r>
              <a:endParaRPr lang="el-G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Ορθογώνιο: Στρογγύλεμα γωνιών 21">
              <a:extLst>
                <a:ext uri="{FF2B5EF4-FFF2-40B4-BE49-F238E27FC236}">
                  <a16:creationId xmlns:a16="http://schemas.microsoft.com/office/drawing/2014/main" id="{3D863A0C-BEB1-ED7C-4E8F-AB00D5FFFE6E}"/>
                </a:ext>
              </a:extLst>
            </p:cNvPr>
            <p:cNvSpPr/>
            <p:nvPr/>
          </p:nvSpPr>
          <p:spPr>
            <a:xfrm>
              <a:off x="9098358" y="7759760"/>
              <a:ext cx="506938" cy="431831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26" name="Ευθύγραμμο βέλος σύνδεσης 25">
              <a:extLst>
                <a:ext uri="{FF2B5EF4-FFF2-40B4-BE49-F238E27FC236}">
                  <a16:creationId xmlns:a16="http://schemas.microsoft.com/office/drawing/2014/main" id="{E1F8EABF-FC49-CDFF-D311-5EE4514DABCD}"/>
                </a:ext>
              </a:extLst>
            </p:cNvPr>
            <p:cNvCxnSpPr>
              <a:cxnSpLocks/>
            </p:cNvCxnSpPr>
            <p:nvPr/>
          </p:nvCxnSpPr>
          <p:spPr>
            <a:xfrm>
              <a:off x="7914837" y="7641771"/>
              <a:ext cx="1146117" cy="26631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Οβάλ 28">
            <a:extLst>
              <a:ext uri="{FF2B5EF4-FFF2-40B4-BE49-F238E27FC236}">
                <a16:creationId xmlns:a16="http://schemas.microsoft.com/office/drawing/2014/main" id="{B527A108-5FB7-A7D6-17E8-DE3948263156}"/>
              </a:ext>
            </a:extLst>
          </p:cNvPr>
          <p:cNvSpPr/>
          <p:nvPr/>
        </p:nvSpPr>
        <p:spPr>
          <a:xfrm>
            <a:off x="13536386" y="5383629"/>
            <a:ext cx="914400" cy="853885"/>
          </a:xfrm>
          <a:prstGeom prst="ellipse">
            <a:avLst/>
          </a:prstGeom>
          <a:solidFill>
            <a:srgbClr val="FFFF00">
              <a:alpha val="29000"/>
            </a:srgbClr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Οβάλ 29">
            <a:extLst>
              <a:ext uri="{FF2B5EF4-FFF2-40B4-BE49-F238E27FC236}">
                <a16:creationId xmlns:a16="http://schemas.microsoft.com/office/drawing/2014/main" id="{053C04B8-7E8E-104B-9B98-17FFE640F21D}"/>
              </a:ext>
            </a:extLst>
          </p:cNvPr>
          <p:cNvSpPr/>
          <p:nvPr/>
        </p:nvSpPr>
        <p:spPr>
          <a:xfrm>
            <a:off x="13536386" y="7548732"/>
            <a:ext cx="914400" cy="853885"/>
          </a:xfrm>
          <a:prstGeom prst="ellipse">
            <a:avLst/>
          </a:prstGeom>
          <a:solidFill>
            <a:srgbClr val="FFFF00">
              <a:alpha val="29000"/>
            </a:srgbClr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052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3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AAFB4C51-4497-07AD-DFAA-8B74B61EAE06}"/>
              </a:ext>
            </a:extLst>
          </p:cNvPr>
          <p:cNvGrpSpPr/>
          <p:nvPr/>
        </p:nvGrpSpPr>
        <p:grpSpPr>
          <a:xfrm>
            <a:off x="9041940" y="2514601"/>
            <a:ext cx="10709344" cy="7212416"/>
            <a:chOff x="9041940" y="2514601"/>
            <a:chExt cx="10709344" cy="7212416"/>
          </a:xfrm>
        </p:grpSpPr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FC4BB33E-23BD-021F-14E8-575D6D48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41940" y="2514601"/>
              <a:ext cx="10709344" cy="721241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10" name="Ορθογώνιο: Στρογγύλεμα γωνιών 9">
              <a:extLst>
                <a:ext uri="{FF2B5EF4-FFF2-40B4-BE49-F238E27FC236}">
                  <a16:creationId xmlns:a16="http://schemas.microsoft.com/office/drawing/2014/main" id="{17E31FA0-D948-5394-0F23-5B0D2FC7E4BC}"/>
                </a:ext>
              </a:extLst>
            </p:cNvPr>
            <p:cNvSpPr/>
            <p:nvPr/>
          </p:nvSpPr>
          <p:spPr>
            <a:xfrm>
              <a:off x="10964821" y="4140402"/>
              <a:ext cx="906049" cy="235655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Β: Καταχώριση Συσχετισμών </a:t>
            </a: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(4/4)</a:t>
            </a:r>
            <a:endParaRPr lang="el-GR" sz="4000" b="1" dirty="0">
              <a:solidFill>
                <a:srgbClr val="FFCC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1BF02D35-D8F9-584B-5F3F-FB05956EE3BE}"/>
              </a:ext>
            </a:extLst>
          </p:cNvPr>
          <p:cNvSpPr/>
          <p:nvPr/>
        </p:nvSpPr>
        <p:spPr>
          <a:xfrm>
            <a:off x="2648502" y="2640648"/>
            <a:ext cx="5992720" cy="3633024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Έχοντας επιλέξει τα Παραστατικά Δαπάνης &amp; Πληρωμής δηλώνονται τα </a:t>
            </a:r>
            <a:r>
              <a:rPr lang="el-GR" sz="2400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Στοιχεία Συσχετισμού</a:t>
            </a: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συμπληρώνοντας 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Κατηγορία (Δαπάνης)</a:t>
            </a: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Επιλέξιμο Ποσό </a:t>
            </a:r>
            <a:r>
              <a:rPr lang="en-US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</a:t>
            </a:r>
            <a:r>
              <a:rPr lang="el-GR" sz="22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Συνεισφορά ΤΑ)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endParaRPr lang="el-GR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673F5AE8-9610-6718-9361-7916BD32CB9E}"/>
              </a:ext>
            </a:extLst>
          </p:cNvPr>
          <p:cNvSpPr/>
          <p:nvPr/>
        </p:nvSpPr>
        <p:spPr>
          <a:xfrm>
            <a:off x="9127671" y="7217935"/>
            <a:ext cx="10548258" cy="1975051"/>
          </a:xfrm>
          <a:prstGeom prst="roundRect">
            <a:avLst/>
          </a:prstGeom>
          <a:noFill/>
          <a:ln w="76200" cap="rnd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A35DC2FE-E684-831E-FCC9-594D46FFEE63}"/>
              </a:ext>
            </a:extLst>
          </p:cNvPr>
          <p:cNvSpPr/>
          <p:nvPr/>
        </p:nvSpPr>
        <p:spPr>
          <a:xfrm>
            <a:off x="9447141" y="8198182"/>
            <a:ext cx="4938330" cy="521285"/>
          </a:xfrm>
          <a:prstGeom prst="round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FFC43D9C-8E27-50DD-797D-71CEF790ED4A}"/>
              </a:ext>
            </a:extLst>
          </p:cNvPr>
          <p:cNvSpPr/>
          <p:nvPr/>
        </p:nvSpPr>
        <p:spPr>
          <a:xfrm>
            <a:off x="15693181" y="7762290"/>
            <a:ext cx="3868447" cy="565281"/>
          </a:xfrm>
          <a:prstGeom prst="roundRect">
            <a:avLst/>
          </a:prstGeom>
          <a:solidFill>
            <a:srgbClr val="FFFF00">
              <a:alpha val="25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00AA2E2D-B80B-1C64-AB2D-E92D16D80703}"/>
              </a:ext>
            </a:extLst>
          </p:cNvPr>
          <p:cNvSpPr/>
          <p:nvPr/>
        </p:nvSpPr>
        <p:spPr>
          <a:xfrm>
            <a:off x="13830301" y="7731506"/>
            <a:ext cx="522514" cy="445671"/>
          </a:xfrm>
          <a:prstGeom prst="ellipse">
            <a:avLst/>
          </a:prstGeom>
          <a:solidFill>
            <a:srgbClr val="FFFF00">
              <a:alpha val="29000"/>
            </a:srgbClr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8E03F639-7B9C-1B2F-3BED-1234E5E082A4}"/>
              </a:ext>
            </a:extLst>
          </p:cNvPr>
          <p:cNvSpPr/>
          <p:nvPr/>
        </p:nvSpPr>
        <p:spPr>
          <a:xfrm>
            <a:off x="1616530" y="6852190"/>
            <a:ext cx="7024692" cy="4120610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Μη Επιλεξιμότητα: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Εφόσον στην Απόφαση δηλώνεται ΔΔ 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μη-χρηματοδοτούμενη από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Συμμετοχή ΤΑΑ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(χρηματοδοτούμενη από το Εθνικό ΠΔΕ)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4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ή/και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Εφόσον στο ΤΔΕ δηλώθηκε 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ως </a:t>
            </a:r>
            <a:r>
              <a:rPr lang="el-GR" sz="20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ΠΗΓΗ ΧΡΗΜΑΤΟΔΟΤΗΣΗΣ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Συμμετοχή Φορέα</a:t>
            </a:r>
            <a:endParaRPr lang="el-GR" sz="22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endParaRPr lang="el-GR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D4C47F68-BD95-8EB1-7078-AA3B50DD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482" y="2562533"/>
            <a:ext cx="10690860" cy="7177522"/>
          </a:xfrm>
          <a:prstGeom prst="rect">
            <a:avLst/>
          </a:prstGeom>
        </p:spPr>
      </p:pic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EE14E781-6C46-9A30-499F-BC18D60F66AF}"/>
              </a:ext>
            </a:extLst>
          </p:cNvPr>
          <p:cNvGrpSpPr/>
          <p:nvPr/>
        </p:nvGrpSpPr>
        <p:grpSpPr>
          <a:xfrm>
            <a:off x="10924194" y="7676707"/>
            <a:ext cx="8714140" cy="1031166"/>
            <a:chOff x="10924194" y="7676707"/>
            <a:chExt cx="8714140" cy="1031166"/>
          </a:xfrm>
        </p:grpSpPr>
        <p:sp>
          <p:nvSpPr>
            <p:cNvPr id="2" name="Ορθογώνιο: Στρογγύλεμα γωνιών 1">
              <a:extLst>
                <a:ext uri="{FF2B5EF4-FFF2-40B4-BE49-F238E27FC236}">
                  <a16:creationId xmlns:a16="http://schemas.microsoft.com/office/drawing/2014/main" id="{7B321E80-F6C9-F2B1-2AB3-9DB91AD20E90}"/>
                </a:ext>
              </a:extLst>
            </p:cNvPr>
            <p:cNvSpPr/>
            <p:nvPr/>
          </p:nvSpPr>
          <p:spPr>
            <a:xfrm>
              <a:off x="10924194" y="8083023"/>
              <a:ext cx="3206475" cy="454921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" name="Ορθογώνιο: Στρογγύλεμα γωνιών 3">
              <a:extLst>
                <a:ext uri="{FF2B5EF4-FFF2-40B4-BE49-F238E27FC236}">
                  <a16:creationId xmlns:a16="http://schemas.microsoft.com/office/drawing/2014/main" id="{473A5E91-0A91-BC68-447A-4930F2E0AB73}"/>
                </a:ext>
              </a:extLst>
            </p:cNvPr>
            <p:cNvSpPr/>
            <p:nvPr/>
          </p:nvSpPr>
          <p:spPr>
            <a:xfrm>
              <a:off x="15687581" y="7676707"/>
              <a:ext cx="3950753" cy="478465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25976370-E39A-3124-495A-3A6C754B994C}"/>
                </a:ext>
              </a:extLst>
            </p:cNvPr>
            <p:cNvSpPr/>
            <p:nvPr/>
          </p:nvSpPr>
          <p:spPr>
            <a:xfrm>
              <a:off x="15687581" y="8229408"/>
              <a:ext cx="3950753" cy="478465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15589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4" grpId="0" animBg="1"/>
      <p:bldP spid="1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Β: Καταχώριση Συσχετισμών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Προσυμπλήρωση</a:t>
            </a:r>
            <a:r>
              <a:rPr lang="en-US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Πληρωμών από </a:t>
            </a:r>
            <a:r>
              <a:rPr lang="en-US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ePDE</a:t>
            </a:r>
            <a:r>
              <a:rPr lang="el-GR" sz="28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(1/5)</a:t>
            </a:r>
            <a:endParaRPr lang="el-GR" sz="40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43AE784-0211-C079-7CD0-64368220E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593" y="4582636"/>
            <a:ext cx="16728234" cy="567769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5CA5C44D-9958-56FC-2364-B1A77154B361}"/>
              </a:ext>
            </a:extLst>
          </p:cNvPr>
          <p:cNvSpPr/>
          <p:nvPr/>
        </p:nvSpPr>
        <p:spPr>
          <a:xfrm>
            <a:off x="17765486" y="6955971"/>
            <a:ext cx="1534886" cy="58783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9" name="Ομάδα 18">
            <a:extLst>
              <a:ext uri="{FF2B5EF4-FFF2-40B4-BE49-F238E27FC236}">
                <a16:creationId xmlns:a16="http://schemas.microsoft.com/office/drawing/2014/main" id="{4DD52CE0-C404-6486-76E1-253707BE6E46}"/>
              </a:ext>
            </a:extLst>
          </p:cNvPr>
          <p:cNvGrpSpPr/>
          <p:nvPr/>
        </p:nvGrpSpPr>
        <p:grpSpPr>
          <a:xfrm>
            <a:off x="4200133" y="2351633"/>
            <a:ext cx="15328838" cy="1763169"/>
            <a:chOff x="4200133" y="2351633"/>
            <a:chExt cx="15328838" cy="1763169"/>
          </a:xfrm>
        </p:grpSpPr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5E12C4A7-1C5E-4989-B8AD-506A2A49892C}"/>
                </a:ext>
              </a:extLst>
            </p:cNvPr>
            <p:cNvSpPr/>
            <p:nvPr/>
          </p:nvSpPr>
          <p:spPr>
            <a:xfrm>
              <a:off x="4200133" y="2351633"/>
              <a:ext cx="15328838" cy="1763169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glow rad="228600">
                <a:schemeClr val="bg1">
                  <a:alpha val="60000"/>
                </a:schemeClr>
              </a:glow>
              <a:softEdge rad="127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defTabSz="755650">
                <a:lnSpc>
                  <a:spcPct val="130000"/>
                </a:lnSpc>
                <a:spcBef>
                  <a:spcPct val="0"/>
                </a:spcBef>
              </a:pPr>
              <a:r>
                <a:rPr lang="el-GR" sz="280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Εναλλακτικά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ο χρήστης έχει την δυνατότητα </a:t>
              </a:r>
              <a:r>
                <a:rPr lang="el-GR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αυτόματης συμπλήρωσης </a:t>
              </a:r>
            </a:p>
            <a:p>
              <a:pPr algn="ctr" defTabSz="755650">
                <a:lnSpc>
                  <a:spcPct val="130000"/>
                </a:lnSpc>
                <a:spcBef>
                  <a:spcPct val="0"/>
                </a:spcBef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των Παραστατικών &amp; Συσχετισμών από το </a:t>
              </a:r>
              <a:r>
                <a:rPr lang="el-GR" sz="2800" b="1" dirty="0">
                  <a:solidFill>
                    <a:srgbClr val="0070C0"/>
                  </a:solidFill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πληροφοριακό σύστημα </a:t>
              </a:r>
              <a:r>
                <a:rPr lang="en-US" sz="2800" b="1" dirty="0">
                  <a:solidFill>
                    <a:srgbClr val="0070C0"/>
                  </a:solidFill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ePDE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755650">
                <a:lnSpc>
                  <a:spcPct val="130000"/>
                </a:lnSpc>
                <a:spcBef>
                  <a:spcPct val="0"/>
                </a:spcBef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μέσω του κουμπιού </a:t>
              </a:r>
              <a:r>
                <a:rPr lang="el-GR" sz="2400" dirty="0">
                  <a:solidFill>
                    <a:srgbClr val="00B05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Προσυμπλήρωση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στο Τμήμα Β.2</a:t>
              </a:r>
            </a:p>
          </p:txBody>
        </p:sp>
        <p:sp>
          <p:nvSpPr>
            <p:cNvPr id="18" name="Ορθογώνιο: Στρογγύλεμα γωνιών 17">
              <a:extLst>
                <a:ext uri="{FF2B5EF4-FFF2-40B4-BE49-F238E27FC236}">
                  <a16:creationId xmlns:a16="http://schemas.microsoft.com/office/drawing/2014/main" id="{2C2E4001-7796-9FCC-9DD6-839B9396F8DE}"/>
                </a:ext>
              </a:extLst>
            </p:cNvPr>
            <p:cNvSpPr/>
            <p:nvPr/>
          </p:nvSpPr>
          <p:spPr>
            <a:xfrm>
              <a:off x="10833901" y="3595608"/>
              <a:ext cx="2897598" cy="472700"/>
            </a:xfrm>
            <a:prstGeom prst="roundRect">
              <a:avLst/>
            </a:prstGeom>
            <a:solidFill>
              <a:srgbClr val="00B05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800" dirty="0">
                  <a:latin typeface="Arial Black" panose="020B0A04020102020204" pitchFamily="34" charset="0"/>
                </a:rPr>
                <a:t>+</a:t>
              </a:r>
              <a:r>
                <a:rPr lang="el-GR" sz="2400" dirty="0">
                  <a:latin typeface="Arial Black" panose="020B0A04020102020204" pitchFamily="34" charset="0"/>
                </a:rPr>
                <a:t> </a:t>
              </a:r>
              <a:r>
                <a:rPr lang="el-GR" sz="2400" b="1" dirty="0"/>
                <a:t>Προσυμπλήρωση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83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Β: Καταχώριση Συσχετισμών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Προσυμπλήρωση</a:t>
            </a:r>
            <a:r>
              <a:rPr lang="en-US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Πληρωμών από </a:t>
            </a:r>
            <a:r>
              <a:rPr lang="en-US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ePDE</a:t>
            </a:r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(2/5)</a:t>
            </a: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5E12C4A7-1C5E-4989-B8AD-506A2A49892C}"/>
              </a:ext>
            </a:extLst>
          </p:cNvPr>
          <p:cNvSpPr/>
          <p:nvPr/>
        </p:nvSpPr>
        <p:spPr>
          <a:xfrm>
            <a:off x="3728567" y="2351633"/>
            <a:ext cx="15718762" cy="2922496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6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1" defTabSz="755650">
              <a:lnSpc>
                <a:spcPct val="140000"/>
              </a:lnSpc>
              <a:spcBef>
                <a:spcPts val="600"/>
              </a:spcBef>
            </a:pPr>
            <a:r>
              <a:rPr lang="el-G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αναδυόμενο παράθυρο της </a:t>
            </a:r>
            <a:r>
              <a:rPr lang="el-GR" sz="2300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Προσυμπλήρωσης</a:t>
            </a:r>
            <a:r>
              <a:rPr lang="el-G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 defTabSz="755650">
              <a:lnSpc>
                <a:spcPct val="14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 </a:t>
            </a:r>
            <a:r>
              <a:rPr lang="el-GR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Κριτήρια Αναζήτησης </a:t>
            </a:r>
            <a:r>
              <a:rPr lang="el-G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3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πεδία ημερομηνιών</a:t>
            </a:r>
            <a:r>
              <a:rPr lang="el-GR" sz="23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l-G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έρχονται συμπληρωμένα με τις τιμές της Περιόδου Αναφοράς του Δελτίου Παρακολούθησης που όρισε ο χρήστης κατά τη Δημιουργία του</a:t>
            </a:r>
          </a:p>
          <a:p>
            <a:pPr marL="914400" lvl="1" indent="-457200" defTabSz="755650">
              <a:lnSpc>
                <a:spcPct val="14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πεδία </a:t>
            </a:r>
            <a:r>
              <a:rPr lang="el-GR" sz="23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ΑΦΜ Εκδότη Παραστατικού</a:t>
            </a:r>
            <a:r>
              <a:rPr lang="el-G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3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Υποέργο</a:t>
            </a:r>
            <a:r>
              <a:rPr lang="el-GR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δύναται να χρησιμοποιηθούν υπό την προϋπόθεση ότι έχει καταχωριστεί η αντίστοιχη πληροφορία στο ePDE (διαφορετικά παραμένουν κενά)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E6DCD02-CE6A-FB46-D594-70422B3B8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209" y="5774245"/>
            <a:ext cx="13330656" cy="5123625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8D248C39-9A1D-6918-5183-3895E6F64939}"/>
              </a:ext>
            </a:extLst>
          </p:cNvPr>
          <p:cNvSpPr/>
          <p:nvPr/>
        </p:nvSpPr>
        <p:spPr>
          <a:xfrm>
            <a:off x="2773196" y="6531429"/>
            <a:ext cx="6517761" cy="101237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E27D127C-FB68-0DA7-8373-01CFEFFD2BA5}"/>
              </a:ext>
            </a:extLst>
          </p:cNvPr>
          <p:cNvSpPr/>
          <p:nvPr/>
        </p:nvSpPr>
        <p:spPr>
          <a:xfrm>
            <a:off x="9504447" y="6972300"/>
            <a:ext cx="5076966" cy="4735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70FE94E3-231F-2E76-5BAB-1D971EC7BFCA}"/>
              </a:ext>
            </a:extLst>
          </p:cNvPr>
          <p:cNvSpPr/>
          <p:nvPr/>
        </p:nvSpPr>
        <p:spPr>
          <a:xfrm>
            <a:off x="14940561" y="6711048"/>
            <a:ext cx="1032579" cy="1012371"/>
          </a:xfrm>
          <a:prstGeom prst="ellipse">
            <a:avLst/>
          </a:prstGeom>
          <a:solidFill>
            <a:srgbClr val="FFFF00">
              <a:alpha val="29000"/>
            </a:srgbClr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656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Β: Καταχώριση Συσχετισμών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Προσυμπλήρωση</a:t>
            </a:r>
            <a:r>
              <a:rPr lang="en-US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Πληρωμών από </a:t>
            </a:r>
            <a:r>
              <a:rPr lang="en-US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ePDE</a:t>
            </a:r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(3/5)</a:t>
            </a: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CC11F2F-098A-A608-08A7-7DF8AD5FB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576" y="5221661"/>
            <a:ext cx="12030453" cy="581068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72F2D70E-3616-25BF-4F7E-E36AAF305A66}"/>
              </a:ext>
            </a:extLst>
          </p:cNvPr>
          <p:cNvSpPr/>
          <p:nvPr/>
        </p:nvSpPr>
        <p:spPr>
          <a:xfrm>
            <a:off x="2973292" y="8523514"/>
            <a:ext cx="11706094" cy="29391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95C81D95-0D56-B808-B5E2-0021FF7081FA}"/>
              </a:ext>
            </a:extLst>
          </p:cNvPr>
          <p:cNvSpPr/>
          <p:nvPr/>
        </p:nvSpPr>
        <p:spPr>
          <a:xfrm>
            <a:off x="12540344" y="7870372"/>
            <a:ext cx="2139042" cy="589516"/>
          </a:xfrm>
          <a:prstGeom prst="roundRect">
            <a:avLst/>
          </a:prstGeom>
          <a:solidFill>
            <a:srgbClr val="FFFF00">
              <a:alpha val="31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69069E7B-ABE3-90DC-12E9-6EC573552C24}"/>
              </a:ext>
            </a:extLst>
          </p:cNvPr>
          <p:cNvGrpSpPr/>
          <p:nvPr/>
        </p:nvGrpSpPr>
        <p:grpSpPr>
          <a:xfrm>
            <a:off x="3728566" y="2351633"/>
            <a:ext cx="16022717" cy="2390999"/>
            <a:chOff x="3728566" y="2351633"/>
            <a:chExt cx="16022717" cy="2390999"/>
          </a:xfrm>
        </p:grpSpPr>
        <p:sp>
          <p:nvSpPr>
            <p:cNvPr id="10" name="Ορθογώνιο: Στρογγύλεμα γωνιών 9">
              <a:extLst>
                <a:ext uri="{FF2B5EF4-FFF2-40B4-BE49-F238E27FC236}">
                  <a16:creationId xmlns:a16="http://schemas.microsoft.com/office/drawing/2014/main" id="{A327209C-4431-8294-EA08-3EBE1966817B}"/>
                </a:ext>
              </a:extLst>
            </p:cNvPr>
            <p:cNvSpPr/>
            <p:nvPr/>
          </p:nvSpPr>
          <p:spPr>
            <a:xfrm>
              <a:off x="3728566" y="2351633"/>
              <a:ext cx="16022717" cy="2390999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glow rad="228600">
                <a:schemeClr val="bg1">
                  <a:alpha val="60000"/>
                </a:schemeClr>
              </a:glow>
              <a:softEdge rad="127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1" defTabSz="755650">
                <a:lnSpc>
                  <a:spcPct val="140000"/>
                </a:lnSpc>
                <a:spcBef>
                  <a:spcPts val="600"/>
                </a:spcBef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Με την                     στο αναδυόμενο παράθυρο της </a:t>
              </a:r>
              <a:r>
                <a:rPr lang="el-GR" sz="2300" dirty="0">
                  <a:solidFill>
                    <a:srgbClr val="00B05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Προσυμπλήρωσης</a:t>
              </a: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εμφανίζονται τα εξής:</a:t>
              </a:r>
            </a:p>
            <a:p>
              <a:pPr marL="914400" lvl="1" indent="-457200" defTabSz="755650">
                <a:lnSpc>
                  <a:spcPct val="14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 χρήστης επιλέγει τους </a:t>
              </a:r>
              <a:r>
                <a:rPr lang="el-GR" sz="23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Συσχετισμούς</a:t>
              </a: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που επιθυμεί (μέσω του check-box)</a:t>
              </a:r>
            </a:p>
            <a:p>
              <a:pPr marL="914400" lvl="1" indent="-457200" defTabSz="755650">
                <a:lnSpc>
                  <a:spcPct val="14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σύστημα υπολογίζει αυτομάτως το </a:t>
              </a:r>
              <a:r>
                <a:rPr lang="el-GR" sz="23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Ποσό Υποέργου</a:t>
              </a: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ως εξής: το άθροισμα της στήλης </a:t>
              </a:r>
              <a:r>
                <a:rPr lang="el-GR" sz="2300" b="1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Ποσό Συναλλαγής</a:t>
              </a:r>
              <a:r>
                <a:rPr lang="el-GR" sz="23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των Συσχετισμών που περιλαμβάνουν το ίδιο EPS πληρωμής που έχει επιλέξει ο χρήστης</a:t>
              </a:r>
            </a:p>
          </p:txBody>
        </p:sp>
        <p:sp>
          <p:nvSpPr>
            <p:cNvPr id="17" name="Ορθογώνιο: Στρογγύλεμα γωνιών 16">
              <a:extLst>
                <a:ext uri="{FF2B5EF4-FFF2-40B4-BE49-F238E27FC236}">
                  <a16:creationId xmlns:a16="http://schemas.microsoft.com/office/drawing/2014/main" id="{4BCAEEC0-F7F1-4280-7117-816334C161BE}"/>
                </a:ext>
              </a:extLst>
            </p:cNvPr>
            <p:cNvSpPr/>
            <p:nvPr/>
          </p:nvSpPr>
          <p:spPr>
            <a:xfrm>
              <a:off x="5348925" y="2521362"/>
              <a:ext cx="1443760" cy="480870"/>
            </a:xfrm>
            <a:prstGeom prst="roundRect">
              <a:avLst/>
            </a:prstGeom>
            <a:solidFill>
              <a:srgbClr val="FFCC0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 b="1" dirty="0">
                  <a:sym typeface="Wingdings" panose="05000000000000000000" pitchFamily="2" charset="2"/>
                </a:rPr>
                <a:t>Λήψη</a:t>
              </a:r>
              <a:endParaRPr lang="el-GR" sz="1400" b="1" dirty="0"/>
            </a:p>
          </p:txBody>
        </p:sp>
      </p:grp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D9E9AEA7-6ED3-AB8E-E442-9C32DD241A65}"/>
              </a:ext>
            </a:extLst>
          </p:cNvPr>
          <p:cNvGrpSpPr/>
          <p:nvPr/>
        </p:nvGrpSpPr>
        <p:grpSpPr>
          <a:xfrm>
            <a:off x="15397843" y="5507184"/>
            <a:ext cx="4353440" cy="3745304"/>
            <a:chOff x="15397843" y="5507184"/>
            <a:chExt cx="4353440" cy="3745304"/>
          </a:xfrm>
        </p:grpSpPr>
        <p:sp>
          <p:nvSpPr>
            <p:cNvPr id="19" name="Ορθογώνιο: Στρογγύλεμα γωνιών 18">
              <a:extLst>
                <a:ext uri="{FF2B5EF4-FFF2-40B4-BE49-F238E27FC236}">
                  <a16:creationId xmlns:a16="http://schemas.microsoft.com/office/drawing/2014/main" id="{EB4DCC35-4E4F-0979-78D8-6E27825A47EF}"/>
                </a:ext>
              </a:extLst>
            </p:cNvPr>
            <p:cNvSpPr/>
            <p:nvPr/>
          </p:nvSpPr>
          <p:spPr>
            <a:xfrm>
              <a:off x="15397843" y="5507184"/>
              <a:ext cx="4353440" cy="37453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40000"/>
                </a:lnSpc>
              </a:pPr>
              <a:endPara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 χρήστης επιβεβαιώνει ή τροποποιεί το </a:t>
              </a:r>
            </a:p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Ποσό Υποέργου </a:t>
              </a:r>
            </a:p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με </a:t>
              </a:r>
              <a:r>
                <a:rPr lang="el-GR" sz="23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προσοχή!</a:t>
              </a:r>
            </a:p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(ανοικτό προς επεξεργασία)</a:t>
              </a:r>
            </a:p>
          </p:txBody>
        </p:sp>
        <p:sp>
          <p:nvSpPr>
            <p:cNvPr id="20" name="Google Shape;769;p37">
              <a:extLst>
                <a:ext uri="{FF2B5EF4-FFF2-40B4-BE49-F238E27FC236}">
                  <a16:creationId xmlns:a16="http://schemas.microsoft.com/office/drawing/2014/main" id="{62246471-5F66-568E-68C6-1669B8E34D16}"/>
                </a:ext>
              </a:extLst>
            </p:cNvPr>
            <p:cNvSpPr/>
            <p:nvPr/>
          </p:nvSpPr>
          <p:spPr>
            <a:xfrm>
              <a:off x="17087284" y="5654675"/>
              <a:ext cx="969078" cy="858756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108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Β: Καταχώριση Συσχετισμών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Προσυμπλήρωση</a:t>
            </a:r>
            <a:r>
              <a:rPr lang="en-US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Πληρωμών από </a:t>
            </a:r>
            <a:r>
              <a:rPr lang="en-US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ePDE</a:t>
            </a:r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(4/5)</a:t>
            </a: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A327209C-4431-8294-EA08-3EBE1966817B}"/>
              </a:ext>
            </a:extLst>
          </p:cNvPr>
          <p:cNvSpPr/>
          <p:nvPr/>
        </p:nvSpPr>
        <p:spPr>
          <a:xfrm>
            <a:off x="3728566" y="2351634"/>
            <a:ext cx="14673733" cy="1323440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6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1" defTabSz="755650">
              <a:lnSpc>
                <a:spcPct val="140000"/>
              </a:lnSpc>
              <a:spcBef>
                <a:spcPts val="60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το check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του </a:t>
            </a:r>
            <a:r>
              <a:rPr lang="el-GR" sz="24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Συσχετισμού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είναι </a:t>
            </a:r>
            <a:r>
              <a:rPr lang="el-G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ανενεργό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δεν υπάρχει δυνατότητα επιλογής του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755650">
              <a:lnSpc>
                <a:spcPct val="140000"/>
              </a:lnSpc>
              <a:spcBef>
                <a:spcPts val="600"/>
              </a:spcBef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αιτιολογία εμφανίζεται με τη μορφή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tooltip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οδηγήσουμε τον κέρσορα επάνω στο check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3876239-250A-68FE-179E-975CAA8566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95" t="10642" r="12846" b="27982"/>
          <a:stretch/>
        </p:blipFill>
        <p:spPr>
          <a:xfrm>
            <a:off x="2779735" y="4623774"/>
            <a:ext cx="14006038" cy="6242608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2B54DE38-9BB3-F10E-EFF1-F92D94F13AAB}"/>
              </a:ext>
            </a:extLst>
          </p:cNvPr>
          <p:cNvGrpSpPr/>
          <p:nvPr/>
        </p:nvGrpSpPr>
        <p:grpSpPr>
          <a:xfrm>
            <a:off x="3120250" y="3445326"/>
            <a:ext cx="6758534" cy="5669008"/>
            <a:chOff x="3022280" y="3461657"/>
            <a:chExt cx="6758534" cy="5669008"/>
          </a:xfrm>
        </p:grpSpPr>
        <p:sp>
          <p:nvSpPr>
            <p:cNvPr id="3" name="Ορθογώνιο: Στρογγύλεμα γωνιών 2">
              <a:extLst>
                <a:ext uri="{FF2B5EF4-FFF2-40B4-BE49-F238E27FC236}">
                  <a16:creationId xmlns:a16="http://schemas.microsoft.com/office/drawing/2014/main" id="{B8C82000-D1AA-3960-F6B2-80FB37CE9061}"/>
                </a:ext>
              </a:extLst>
            </p:cNvPr>
            <p:cNvSpPr/>
            <p:nvPr/>
          </p:nvSpPr>
          <p:spPr>
            <a:xfrm>
              <a:off x="3022280" y="8598492"/>
              <a:ext cx="5027706" cy="53217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4" name="Ευθύγραμμο βέλος σύνδεσης 3">
              <a:extLst>
                <a:ext uri="{FF2B5EF4-FFF2-40B4-BE49-F238E27FC236}">
                  <a16:creationId xmlns:a16="http://schemas.microsoft.com/office/drawing/2014/main" id="{2EC188AE-D510-3559-C8D1-196C1D1BC2F0}"/>
                </a:ext>
              </a:extLst>
            </p:cNvPr>
            <p:cNvCxnSpPr>
              <a:cxnSpLocks/>
              <a:endCxn id="3" idx="0"/>
            </p:cNvCxnSpPr>
            <p:nvPr/>
          </p:nvCxnSpPr>
          <p:spPr>
            <a:xfrm flipH="1">
              <a:off x="5536133" y="3461657"/>
              <a:ext cx="4244681" cy="513683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418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912D3D7-DBDB-0121-4400-10CB2910F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28" y="4751614"/>
            <a:ext cx="12782315" cy="6122473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Β: Καταχώριση Συσχετισμών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Προσυμπλήρωση</a:t>
            </a:r>
            <a:r>
              <a:rPr lang="en-US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Πληρωμών από </a:t>
            </a:r>
            <a:r>
              <a:rPr lang="en-US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ePDE</a:t>
            </a:r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(5/5)</a:t>
            </a: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72F2D70E-3616-25BF-4F7E-E36AAF305A66}"/>
              </a:ext>
            </a:extLst>
          </p:cNvPr>
          <p:cNvSpPr/>
          <p:nvPr/>
        </p:nvSpPr>
        <p:spPr>
          <a:xfrm>
            <a:off x="11250394" y="10373569"/>
            <a:ext cx="1159329" cy="4232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95C81D95-0D56-B808-B5E2-0021FF7081FA}"/>
              </a:ext>
            </a:extLst>
          </p:cNvPr>
          <p:cNvSpPr/>
          <p:nvPr/>
        </p:nvSpPr>
        <p:spPr>
          <a:xfrm>
            <a:off x="2884199" y="8238577"/>
            <a:ext cx="537490" cy="1598566"/>
          </a:xfrm>
          <a:prstGeom prst="roundRect">
            <a:avLst/>
          </a:prstGeom>
          <a:solidFill>
            <a:srgbClr val="FFFF00">
              <a:alpha val="31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FCB54C2C-5777-F241-BD5E-FEC8C87D4ECA}"/>
              </a:ext>
            </a:extLst>
          </p:cNvPr>
          <p:cNvGrpSpPr/>
          <p:nvPr/>
        </p:nvGrpSpPr>
        <p:grpSpPr>
          <a:xfrm>
            <a:off x="3832108" y="3534357"/>
            <a:ext cx="15618265" cy="599950"/>
            <a:chOff x="3728566" y="2351635"/>
            <a:chExt cx="15277891" cy="804260"/>
          </a:xfrm>
        </p:grpSpPr>
        <p:sp>
          <p:nvSpPr>
            <p:cNvPr id="3" name="Ορθογώνιο: Στρογγύλεμα γωνιών 2">
              <a:extLst>
                <a:ext uri="{FF2B5EF4-FFF2-40B4-BE49-F238E27FC236}">
                  <a16:creationId xmlns:a16="http://schemas.microsoft.com/office/drawing/2014/main" id="{49BFB8F3-52FC-AD2B-B8E1-DE33183FD29F}"/>
                </a:ext>
              </a:extLst>
            </p:cNvPr>
            <p:cNvSpPr/>
            <p:nvPr/>
          </p:nvSpPr>
          <p:spPr>
            <a:xfrm>
              <a:off x="3728566" y="2351635"/>
              <a:ext cx="15277891" cy="804260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76200">
              <a:noFill/>
            </a:ln>
            <a:effectLst>
              <a:glow rad="228600">
                <a:schemeClr val="bg1">
                  <a:alpha val="60000"/>
                </a:schemeClr>
              </a:glow>
              <a:softEdge rad="127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342900" indent="-342900" defTabSz="755650">
                <a:buFont typeface="Arial" panose="020B0604020202020204" pitchFamily="34" charset="0"/>
                <a:buChar char="•"/>
              </a:pPr>
              <a:r>
                <a:rPr lang="el-GR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Με                    το σύστημα μεταφέρει στην κεντρική οθόνη του Δελτίου τους επιλεγμένους </a:t>
              </a:r>
              <a:r>
                <a:rPr lang="el-GR" sz="24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Συσχετισμούς</a:t>
              </a:r>
              <a:endPara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Ορθογώνιο: Στρογγύλεμα γωνιών 3">
              <a:extLst>
                <a:ext uri="{FF2B5EF4-FFF2-40B4-BE49-F238E27FC236}">
                  <a16:creationId xmlns:a16="http://schemas.microsoft.com/office/drawing/2014/main" id="{482F3559-7D66-4FEB-652B-BD0D407D2062}"/>
                </a:ext>
              </a:extLst>
            </p:cNvPr>
            <p:cNvSpPr/>
            <p:nvPr/>
          </p:nvSpPr>
          <p:spPr>
            <a:xfrm>
              <a:off x="4643969" y="2420794"/>
              <a:ext cx="1472653" cy="665941"/>
            </a:xfrm>
            <a:prstGeom prst="roundRect">
              <a:avLst/>
            </a:prstGeom>
            <a:solidFill>
              <a:srgbClr val="0070C0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Αποδοχή</a:t>
              </a:r>
            </a:p>
          </p:txBody>
        </p:sp>
      </p:grp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6982FF4D-A14A-2D98-06C2-DBCECE307BB7}"/>
              </a:ext>
            </a:extLst>
          </p:cNvPr>
          <p:cNvSpPr/>
          <p:nvPr/>
        </p:nvSpPr>
        <p:spPr>
          <a:xfrm>
            <a:off x="3832108" y="2406682"/>
            <a:ext cx="8772286" cy="599949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6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342900" indent="-342900" defTabSz="75565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χρήστης επιλέγει τους </a:t>
            </a:r>
            <a:r>
              <a:rPr lang="el-GR" sz="24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Συσχετισμούς</a:t>
            </a:r>
            <a:r>
              <a:rPr lang="el-G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που επιθυμεί</a:t>
            </a:r>
          </a:p>
        </p:txBody>
      </p: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90FFB188-9B12-171F-5753-941309C71EAC}"/>
              </a:ext>
            </a:extLst>
          </p:cNvPr>
          <p:cNvGrpSpPr/>
          <p:nvPr/>
        </p:nvGrpSpPr>
        <p:grpSpPr>
          <a:xfrm>
            <a:off x="15870263" y="4912965"/>
            <a:ext cx="3983065" cy="2138096"/>
            <a:chOff x="15431721" y="5033289"/>
            <a:chExt cx="4353440" cy="2108939"/>
          </a:xfrm>
        </p:grpSpPr>
        <p:sp>
          <p:nvSpPr>
            <p:cNvPr id="23" name="Ορθογώνιο: Στρογγύλεμα γωνιών 22">
              <a:extLst>
                <a:ext uri="{FF2B5EF4-FFF2-40B4-BE49-F238E27FC236}">
                  <a16:creationId xmlns:a16="http://schemas.microsoft.com/office/drawing/2014/main" id="{51954A38-4653-FF49-3B98-7BDD28B4B02C}"/>
                </a:ext>
              </a:extLst>
            </p:cNvPr>
            <p:cNvSpPr/>
            <p:nvPr/>
          </p:nvSpPr>
          <p:spPr>
            <a:xfrm>
              <a:off x="15431721" y="5033289"/>
              <a:ext cx="4353440" cy="210893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Με την μεταφορά των δεδομένων από το </a:t>
              </a:r>
              <a:r>
                <a:rPr lang="en-US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ePDE </a:t>
              </a: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οι πίνακες Β.1 και Β.2 ενημερώνονται αυτόματα</a:t>
              </a:r>
            </a:p>
          </p:txBody>
        </p:sp>
        <p:sp>
          <p:nvSpPr>
            <p:cNvPr id="24" name="Google Shape;769;p37">
              <a:extLst>
                <a:ext uri="{FF2B5EF4-FFF2-40B4-BE49-F238E27FC236}">
                  <a16:creationId xmlns:a16="http://schemas.microsoft.com/office/drawing/2014/main" id="{8C666275-0C08-5DD4-DC4F-82CF59757C95}"/>
                </a:ext>
              </a:extLst>
            </p:cNvPr>
            <p:cNvSpPr/>
            <p:nvPr/>
          </p:nvSpPr>
          <p:spPr>
            <a:xfrm>
              <a:off x="15557321" y="5078111"/>
              <a:ext cx="571494" cy="567013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1D885450-B27B-6556-5D23-5A5EC5BE6ECA}"/>
              </a:ext>
            </a:extLst>
          </p:cNvPr>
          <p:cNvGrpSpPr/>
          <p:nvPr/>
        </p:nvGrpSpPr>
        <p:grpSpPr>
          <a:xfrm>
            <a:off x="15870263" y="7610394"/>
            <a:ext cx="3983065" cy="2138096"/>
            <a:chOff x="15431721" y="5033289"/>
            <a:chExt cx="4353440" cy="2108939"/>
          </a:xfrm>
          <a:effectLst>
            <a:glow rad="12700">
              <a:schemeClr val="accent2">
                <a:satMod val="175000"/>
                <a:alpha val="55000"/>
              </a:schemeClr>
            </a:glow>
          </a:effectLst>
        </p:grpSpPr>
        <p:sp>
          <p:nvSpPr>
            <p:cNvPr id="26" name="Ορθογώνιο: Στρογγύλεμα γωνιών 25">
              <a:extLst>
                <a:ext uri="{FF2B5EF4-FFF2-40B4-BE49-F238E27FC236}">
                  <a16:creationId xmlns:a16="http://schemas.microsoft.com/office/drawing/2014/main" id="{DB595AB1-DBBF-FE9C-9207-80588B0C13D1}"/>
                </a:ext>
              </a:extLst>
            </p:cNvPr>
            <p:cNvSpPr/>
            <p:nvPr/>
          </p:nvSpPr>
          <p:spPr>
            <a:xfrm>
              <a:off x="15431721" y="5033289"/>
              <a:ext cx="4353440" cy="210893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Στους </a:t>
              </a:r>
              <a:r>
                <a:rPr lang="el-GR" sz="23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Συσχετισμούς</a:t>
              </a: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ο χρήστης συμπληρώνει το </a:t>
              </a:r>
              <a:r>
                <a:rPr lang="el-GR" sz="23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Επιλέξιμο Ποσό (Συνεισφορά ΤΑ)</a:t>
              </a:r>
            </a:p>
          </p:txBody>
        </p:sp>
        <p:sp>
          <p:nvSpPr>
            <p:cNvPr id="27" name="Google Shape;769;p37">
              <a:extLst>
                <a:ext uri="{FF2B5EF4-FFF2-40B4-BE49-F238E27FC236}">
                  <a16:creationId xmlns:a16="http://schemas.microsoft.com/office/drawing/2014/main" id="{74D3CE6E-79AD-38C5-16B4-4A4D83BD6067}"/>
                </a:ext>
              </a:extLst>
            </p:cNvPr>
            <p:cNvSpPr/>
            <p:nvPr/>
          </p:nvSpPr>
          <p:spPr>
            <a:xfrm>
              <a:off x="15557321" y="5078111"/>
              <a:ext cx="571494" cy="567013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0477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Δ: Υλοποιηθέν Φυσικό Αντικείμενο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Παρακολούθηση Υλοποίησης </a:t>
            </a:r>
            <a:r>
              <a:rPr lang="el-GR" sz="32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ΣΥΜΒΑΣΗΣ</a:t>
            </a:r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8F6E51B4-8E2B-21F8-486D-2D5005A4C804}"/>
              </a:ext>
            </a:extLst>
          </p:cNvPr>
          <p:cNvSpPr/>
          <p:nvPr/>
        </p:nvSpPr>
        <p:spPr>
          <a:xfrm>
            <a:off x="3298375" y="3545910"/>
            <a:ext cx="5474357" cy="2317219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υποχρεωτικό πεδίο 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Πακέτο Εργασίας/Παραδοτέο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έρχεται λίστα επιλογής 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από το ΤΔΣ</a:t>
            </a:r>
            <a:endParaRPr lang="el-GR" sz="2200" u="heavy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endParaRPr lang="el-GR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B86D1015-EECC-249A-0525-573369362B3D}"/>
              </a:ext>
            </a:extLst>
          </p:cNvPr>
          <p:cNvGrpSpPr/>
          <p:nvPr/>
        </p:nvGrpSpPr>
        <p:grpSpPr>
          <a:xfrm>
            <a:off x="9281490" y="2380146"/>
            <a:ext cx="10469794" cy="6916576"/>
            <a:chOff x="9281490" y="2380146"/>
            <a:chExt cx="10469794" cy="6916576"/>
          </a:xfrm>
        </p:grpSpPr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05FA109A-42EB-4A16-F15A-B45C40650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319" t="10536" r="27593" b="35816"/>
            <a:stretch/>
          </p:blipFill>
          <p:spPr>
            <a:xfrm>
              <a:off x="9281490" y="3345373"/>
              <a:ext cx="10469794" cy="595134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10" name="Ελεύθερη σχεδίαση: Σχήμα 9">
              <a:extLst>
                <a:ext uri="{FF2B5EF4-FFF2-40B4-BE49-F238E27FC236}">
                  <a16:creationId xmlns:a16="http://schemas.microsoft.com/office/drawing/2014/main" id="{747AF2F4-A560-A165-BCC1-F2A14800F333}"/>
                </a:ext>
              </a:extLst>
            </p:cNvPr>
            <p:cNvSpPr/>
            <p:nvPr/>
          </p:nvSpPr>
          <p:spPr>
            <a:xfrm>
              <a:off x="11717066" y="2380146"/>
              <a:ext cx="6702218" cy="612000"/>
            </a:xfrm>
            <a:custGeom>
              <a:avLst/>
              <a:gdLst>
                <a:gd name="connsiteX0" fmla="*/ 0 w 6111150"/>
                <a:gd name="connsiteY0" fmla="*/ 106082 h 636480"/>
                <a:gd name="connsiteX1" fmla="*/ 106082 w 6111150"/>
                <a:gd name="connsiteY1" fmla="*/ 0 h 636480"/>
                <a:gd name="connsiteX2" fmla="*/ 6005068 w 6111150"/>
                <a:gd name="connsiteY2" fmla="*/ 0 h 636480"/>
                <a:gd name="connsiteX3" fmla="*/ 6111150 w 6111150"/>
                <a:gd name="connsiteY3" fmla="*/ 106082 h 636480"/>
                <a:gd name="connsiteX4" fmla="*/ 6111150 w 6111150"/>
                <a:gd name="connsiteY4" fmla="*/ 530398 h 636480"/>
                <a:gd name="connsiteX5" fmla="*/ 6005068 w 6111150"/>
                <a:gd name="connsiteY5" fmla="*/ 636480 h 636480"/>
                <a:gd name="connsiteX6" fmla="*/ 106082 w 6111150"/>
                <a:gd name="connsiteY6" fmla="*/ 636480 h 636480"/>
                <a:gd name="connsiteX7" fmla="*/ 0 w 6111150"/>
                <a:gd name="connsiteY7" fmla="*/ 530398 h 636480"/>
                <a:gd name="connsiteX8" fmla="*/ 0 w 6111150"/>
                <a:gd name="connsiteY8" fmla="*/ 106082 h 63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1150" h="636480">
                  <a:moveTo>
                    <a:pt x="0" y="106082"/>
                  </a:moveTo>
                  <a:cubicBezTo>
                    <a:pt x="0" y="47495"/>
                    <a:pt x="47495" y="0"/>
                    <a:pt x="106082" y="0"/>
                  </a:cubicBezTo>
                  <a:lnTo>
                    <a:pt x="6005068" y="0"/>
                  </a:lnTo>
                  <a:cubicBezTo>
                    <a:pt x="6063655" y="0"/>
                    <a:pt x="6111150" y="47495"/>
                    <a:pt x="6111150" y="106082"/>
                  </a:cubicBezTo>
                  <a:lnTo>
                    <a:pt x="6111150" y="530398"/>
                  </a:lnTo>
                  <a:cubicBezTo>
                    <a:pt x="6111150" y="588985"/>
                    <a:pt x="6063655" y="636480"/>
                    <a:pt x="6005068" y="636480"/>
                  </a:cubicBezTo>
                  <a:lnTo>
                    <a:pt x="106082" y="636480"/>
                  </a:lnTo>
                  <a:cubicBezTo>
                    <a:pt x="47495" y="636480"/>
                    <a:pt x="0" y="588985"/>
                    <a:pt x="0" y="530398"/>
                  </a:cubicBezTo>
                  <a:lnTo>
                    <a:pt x="0" y="10608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510" tIns="122510" rIns="122510" bIns="12251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l-G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Αναδυόμενο παράθυρο «Προσθήκης»</a:t>
              </a:r>
              <a:endParaRPr lang="el-GR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5391F459-8F1A-9DC3-92A5-33071BA012E2}"/>
              </a:ext>
            </a:extLst>
          </p:cNvPr>
          <p:cNvGrpSpPr/>
          <p:nvPr/>
        </p:nvGrpSpPr>
        <p:grpSpPr>
          <a:xfrm>
            <a:off x="4096062" y="6321048"/>
            <a:ext cx="3983065" cy="2317218"/>
            <a:chOff x="15431721" y="5033289"/>
            <a:chExt cx="4353440" cy="2285618"/>
          </a:xfrm>
        </p:grpSpPr>
        <p:sp>
          <p:nvSpPr>
            <p:cNvPr id="17" name="Ορθογώνιο: Στρογγύλεμα γωνιών 16">
              <a:extLst>
                <a:ext uri="{FF2B5EF4-FFF2-40B4-BE49-F238E27FC236}">
                  <a16:creationId xmlns:a16="http://schemas.microsoft.com/office/drawing/2014/main" id="{40E97491-A501-F300-01DD-F0EE32BE4C41}"/>
                </a:ext>
              </a:extLst>
            </p:cNvPr>
            <p:cNvSpPr/>
            <p:nvPr/>
          </p:nvSpPr>
          <p:spPr>
            <a:xfrm>
              <a:off x="15431721" y="5033289"/>
              <a:ext cx="4353440" cy="228561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Προσοχή! </a:t>
              </a:r>
            </a:p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Επιλέγεται συνδυασμός </a:t>
              </a:r>
              <a:r>
                <a:rPr lang="el-GR" sz="2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Πακέτου/Παραδοτέου</a:t>
              </a:r>
            </a:p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(όχι ξεχωριστά)</a:t>
              </a:r>
            </a:p>
          </p:txBody>
        </p:sp>
        <p:sp>
          <p:nvSpPr>
            <p:cNvPr id="19" name="Google Shape;769;p37">
              <a:extLst>
                <a:ext uri="{FF2B5EF4-FFF2-40B4-BE49-F238E27FC236}">
                  <a16:creationId xmlns:a16="http://schemas.microsoft.com/office/drawing/2014/main" id="{989CFB2F-C543-887C-786A-EE0EBCB44850}"/>
                </a:ext>
              </a:extLst>
            </p:cNvPr>
            <p:cNvSpPr/>
            <p:nvPr/>
          </p:nvSpPr>
          <p:spPr>
            <a:xfrm>
              <a:off x="16079261" y="5129926"/>
              <a:ext cx="571494" cy="567013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7300DDFA-B0E1-DF9E-D924-E70B9D0A3E83}"/>
              </a:ext>
            </a:extLst>
          </p:cNvPr>
          <p:cNvSpPr/>
          <p:nvPr/>
        </p:nvSpPr>
        <p:spPr>
          <a:xfrm>
            <a:off x="12240475" y="5061857"/>
            <a:ext cx="5492358" cy="256909"/>
          </a:xfrm>
          <a:prstGeom prst="roundRect">
            <a:avLst/>
          </a:prstGeom>
          <a:solidFill>
            <a:srgbClr val="FFFF00">
              <a:alpha val="31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9B492041-DBFC-2A35-89A1-9DB195CADFF3}"/>
              </a:ext>
            </a:extLst>
          </p:cNvPr>
          <p:cNvSpPr/>
          <p:nvPr/>
        </p:nvSpPr>
        <p:spPr>
          <a:xfrm>
            <a:off x="9528510" y="4297840"/>
            <a:ext cx="2259204" cy="4232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Ορθογώνιο: Στρογγύλεμα γωνιών 27">
            <a:extLst>
              <a:ext uri="{FF2B5EF4-FFF2-40B4-BE49-F238E27FC236}">
                <a16:creationId xmlns:a16="http://schemas.microsoft.com/office/drawing/2014/main" id="{9DAB4543-80BD-8FB9-52CD-CE0E596979CF}"/>
              </a:ext>
            </a:extLst>
          </p:cNvPr>
          <p:cNvSpPr/>
          <p:nvPr/>
        </p:nvSpPr>
        <p:spPr>
          <a:xfrm>
            <a:off x="12019583" y="4297839"/>
            <a:ext cx="6640376" cy="15652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19CE2A16-7E91-3929-21A8-C061938157D8}"/>
              </a:ext>
            </a:extLst>
          </p:cNvPr>
          <p:cNvGrpSpPr/>
          <p:nvPr/>
        </p:nvGrpSpPr>
        <p:grpSpPr>
          <a:xfrm>
            <a:off x="3481137" y="3126847"/>
            <a:ext cx="16090231" cy="3953599"/>
            <a:chOff x="3481137" y="3126847"/>
            <a:chExt cx="16090231" cy="3953599"/>
          </a:xfrm>
        </p:grpSpPr>
        <p:pic>
          <p:nvPicPr>
            <p:cNvPr id="3" name="Εικόνα 2">
              <a:extLst>
                <a:ext uri="{FF2B5EF4-FFF2-40B4-BE49-F238E27FC236}">
                  <a16:creationId xmlns:a16="http://schemas.microsoft.com/office/drawing/2014/main" id="{EF062B2C-E25A-E4C4-9CCD-C0C1D3CCB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1137" y="3126847"/>
              <a:ext cx="16090231" cy="395359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sp>
          <p:nvSpPr>
            <p:cNvPr id="4" name="Οβάλ 3">
              <a:extLst>
                <a:ext uri="{FF2B5EF4-FFF2-40B4-BE49-F238E27FC236}">
                  <a16:creationId xmlns:a16="http://schemas.microsoft.com/office/drawing/2014/main" id="{8AAFAE6F-CE2F-2539-2C6B-766500B68E8E}"/>
                </a:ext>
              </a:extLst>
            </p:cNvPr>
            <p:cNvSpPr/>
            <p:nvPr/>
          </p:nvSpPr>
          <p:spPr>
            <a:xfrm>
              <a:off x="17574654" y="4036498"/>
              <a:ext cx="1594063" cy="1525091"/>
            </a:xfrm>
            <a:prstGeom prst="ellipse">
              <a:avLst/>
            </a:prstGeom>
            <a:solidFill>
              <a:srgbClr val="FFFF00">
                <a:alpha val="29000"/>
              </a:srgbClr>
            </a:solidFill>
            <a:ln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74389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028DD27B-7F20-37B9-9BFB-86A838CC26DE}"/>
              </a:ext>
            </a:extLst>
          </p:cNvPr>
          <p:cNvGrpSpPr/>
          <p:nvPr/>
        </p:nvGrpSpPr>
        <p:grpSpPr>
          <a:xfrm>
            <a:off x="152400" y="152083"/>
            <a:ext cx="19271297" cy="10463092"/>
            <a:chOff x="152400" y="152083"/>
            <a:chExt cx="19271297" cy="10463092"/>
          </a:xfrm>
        </p:grpSpPr>
        <p:grpSp>
          <p:nvGrpSpPr>
            <p:cNvPr id="4" name="Ομάδα 3">
              <a:extLst>
                <a:ext uri="{FF2B5EF4-FFF2-40B4-BE49-F238E27FC236}">
                  <a16:creationId xmlns:a16="http://schemas.microsoft.com/office/drawing/2014/main" id="{DAD180D3-4023-D836-B427-E79F131C8980}"/>
                </a:ext>
              </a:extLst>
            </p:cNvPr>
            <p:cNvGrpSpPr/>
            <p:nvPr/>
          </p:nvGrpSpPr>
          <p:grpSpPr>
            <a:xfrm>
              <a:off x="152400" y="152083"/>
              <a:ext cx="19271297" cy="10463092"/>
              <a:chOff x="152400" y="152083"/>
              <a:chExt cx="19271297" cy="10463092"/>
            </a:xfrm>
          </p:grpSpPr>
          <p:sp>
            <p:nvSpPr>
              <p:cNvPr id="13" name="Διαγώνια ρίγα 12">
                <a:extLst>
                  <a:ext uri="{FF2B5EF4-FFF2-40B4-BE49-F238E27FC236}">
                    <a16:creationId xmlns:a16="http://schemas.microsoft.com/office/drawing/2014/main" id="{FE17CC41-A834-300B-870C-4F7C5DF80D53}"/>
                  </a:ext>
                </a:extLst>
              </p:cNvPr>
              <p:cNvSpPr/>
              <p:nvPr/>
            </p:nvSpPr>
            <p:spPr>
              <a:xfrm>
                <a:off x="152400" y="152083"/>
                <a:ext cx="4288790" cy="10463092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object 6">
                <a:extLst>
                  <a:ext uri="{FF2B5EF4-FFF2-40B4-BE49-F238E27FC236}">
                    <a16:creationId xmlns:a16="http://schemas.microsoft.com/office/drawing/2014/main" id="{8BECACD1-8D69-82D9-2BB5-4A79D569B4DD}"/>
                  </a:ext>
                </a:extLst>
              </p:cNvPr>
              <p:cNvGrpSpPr/>
              <p:nvPr/>
            </p:nvGrpSpPr>
            <p:grpSpPr>
              <a:xfrm>
                <a:off x="680402" y="10311010"/>
                <a:ext cx="18743295" cy="304165"/>
                <a:chOff x="680607" y="7633275"/>
                <a:chExt cx="18743295" cy="304165"/>
              </a:xfrm>
            </p:grpSpPr>
            <p:sp>
              <p:nvSpPr>
                <p:cNvPr id="8" name="object 7">
                  <a:extLst>
                    <a:ext uri="{FF2B5EF4-FFF2-40B4-BE49-F238E27FC236}">
                      <a16:creationId xmlns:a16="http://schemas.microsoft.com/office/drawing/2014/main" id="{1FDC37FB-FDBF-5839-2DA4-9619F5F04FBB}"/>
                    </a:ext>
                  </a:extLst>
                </p:cNvPr>
                <p:cNvSpPr/>
                <p:nvPr/>
              </p:nvSpPr>
              <p:spPr>
                <a:xfrm>
                  <a:off x="680607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4BB8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" name="object 8">
                  <a:extLst>
                    <a:ext uri="{FF2B5EF4-FFF2-40B4-BE49-F238E27FC236}">
                      <a16:creationId xmlns:a16="http://schemas.microsoft.com/office/drawing/2014/main" id="{428ACA25-5370-D412-D6F3-F7DB7916D807}"/>
                    </a:ext>
                  </a:extLst>
                </p:cNvPr>
                <p:cNvSpPr/>
                <p:nvPr/>
              </p:nvSpPr>
              <p:spPr>
                <a:xfrm>
                  <a:off x="5366328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13DC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9">
                  <a:extLst>
                    <a:ext uri="{FF2B5EF4-FFF2-40B4-BE49-F238E27FC236}">
                      <a16:creationId xmlns:a16="http://schemas.microsoft.com/office/drawing/2014/main" id="{F6F159EB-9AB6-1ADA-7D7E-3451D1C41867}"/>
                    </a:ext>
                  </a:extLst>
                </p:cNvPr>
                <p:cNvSpPr/>
                <p:nvPr/>
              </p:nvSpPr>
              <p:spPr>
                <a:xfrm>
                  <a:off x="10052050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FFC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2C1920FE-3392-4D65-5E34-840CAFCBFE88}"/>
                    </a:ext>
                  </a:extLst>
                </p:cNvPr>
                <p:cNvSpPr/>
                <p:nvPr/>
              </p:nvSpPr>
              <p:spPr>
                <a:xfrm>
                  <a:off x="14737771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E04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" name="Παραλληλόγραμμο 1">
              <a:extLst>
                <a:ext uri="{FF2B5EF4-FFF2-40B4-BE49-F238E27FC236}">
                  <a16:creationId xmlns:a16="http://schemas.microsoft.com/office/drawing/2014/main" id="{E13DE76D-58F8-ED89-B638-87E92D758920}"/>
                </a:ext>
              </a:extLst>
            </p:cNvPr>
            <p:cNvSpPr/>
            <p:nvPr/>
          </p:nvSpPr>
          <p:spPr>
            <a:xfrm>
              <a:off x="152400" y="4434840"/>
              <a:ext cx="14371320" cy="3231515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4D722C-6489-953D-33A8-FC4FD574B9B3}"/>
                </a:ext>
              </a:extLst>
            </p:cNvPr>
            <p:cNvSpPr txBox="1"/>
            <p:nvPr/>
          </p:nvSpPr>
          <p:spPr>
            <a:xfrm>
              <a:off x="1399575" y="1862525"/>
              <a:ext cx="14918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600" b="1" dirty="0">
                  <a:solidFill>
                    <a:schemeClr val="tx2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Β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C80863-DDEB-9082-082E-B3AC780760A9}"/>
              </a:ext>
            </a:extLst>
          </p:cNvPr>
          <p:cNvSpPr txBox="1"/>
          <p:nvPr/>
        </p:nvSpPr>
        <p:spPr>
          <a:xfrm>
            <a:off x="1696560" y="4581758"/>
            <a:ext cx="11971314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Πυρήνας του ΟΠΣ</a:t>
            </a:r>
            <a:endParaRPr lang="el-G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157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Δ: Υλοποιηθέν Φυσικό Αντικείμενο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3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Παρακολούθηση Υλοποίησης </a:t>
            </a:r>
            <a:r>
              <a:rPr lang="el-GR" sz="32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ΕΡΓΟΥ ΕΝΙΣΧΥΣΕΩΝ </a:t>
            </a:r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95FC839D-E65C-5649-8073-1E415C7DA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208" y="3377411"/>
            <a:ext cx="16490076" cy="588727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10" name="Ελεύθερη σχεδίαση: Σχήμα 9">
            <a:extLst>
              <a:ext uri="{FF2B5EF4-FFF2-40B4-BE49-F238E27FC236}">
                <a16:creationId xmlns:a16="http://schemas.microsoft.com/office/drawing/2014/main" id="{747AF2F4-A560-A165-BCC1-F2A14800F333}"/>
              </a:ext>
            </a:extLst>
          </p:cNvPr>
          <p:cNvSpPr/>
          <p:nvPr/>
        </p:nvSpPr>
        <p:spPr>
          <a:xfrm>
            <a:off x="8155137" y="2380146"/>
            <a:ext cx="6702218" cy="61200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Αναδυόμενο παράθυρο «Προσθήκης»</a:t>
            </a:r>
            <a:endParaRPr lang="el-GR" sz="2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03AA65BD-B017-8A9A-5AC1-864E5815938E}"/>
              </a:ext>
            </a:extLst>
          </p:cNvPr>
          <p:cNvGrpSpPr/>
          <p:nvPr/>
        </p:nvGrpSpPr>
        <p:grpSpPr>
          <a:xfrm>
            <a:off x="4041651" y="9789500"/>
            <a:ext cx="12677604" cy="1088852"/>
            <a:chOff x="4041651" y="9789500"/>
            <a:chExt cx="12677604" cy="1088852"/>
          </a:xfrm>
          <a:effectLst>
            <a:glow rad="25400">
              <a:srgbClr val="FF0000">
                <a:alpha val="56000"/>
              </a:srgbClr>
            </a:glow>
          </a:effectLst>
        </p:grpSpPr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C3F2BA27-322F-A75D-97FC-4DB543130237}"/>
                </a:ext>
              </a:extLst>
            </p:cNvPr>
            <p:cNvSpPr/>
            <p:nvPr/>
          </p:nvSpPr>
          <p:spPr>
            <a:xfrm>
              <a:off x="4041651" y="9789500"/>
              <a:ext cx="12677604" cy="108885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σύστημα συμπληρώνει αυτόματα όλους τους συνδυασμούς </a:t>
              </a:r>
              <a:r>
                <a:rPr lang="el-GR" sz="2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Πακέτων/Παραδοτέων</a:t>
              </a:r>
            </a:p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από </a:t>
              </a:r>
              <a:r>
                <a:rPr lang="el-GR"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</a:t>
              </a:r>
              <a:r>
                <a:rPr lang="el-GR" sz="23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ΤΔΣ</a:t>
              </a:r>
              <a:endParaRPr lang="el-GR" sz="2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Google Shape;769;p37">
              <a:extLst>
                <a:ext uri="{FF2B5EF4-FFF2-40B4-BE49-F238E27FC236}">
                  <a16:creationId xmlns:a16="http://schemas.microsoft.com/office/drawing/2014/main" id="{9A8A7484-0E86-2CA7-133C-9069BD91A227}"/>
                </a:ext>
              </a:extLst>
            </p:cNvPr>
            <p:cNvSpPr/>
            <p:nvPr/>
          </p:nvSpPr>
          <p:spPr>
            <a:xfrm>
              <a:off x="4229628" y="9991370"/>
              <a:ext cx="522873" cy="574852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BA85943-7E62-E9C9-DD6D-E890E6DC6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450" y="3377411"/>
            <a:ext cx="10602805" cy="604921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4F68F516-C281-050B-8447-5EC760B05630}"/>
              </a:ext>
            </a:extLst>
          </p:cNvPr>
          <p:cNvSpPr/>
          <p:nvPr/>
        </p:nvSpPr>
        <p:spPr>
          <a:xfrm>
            <a:off x="6333251" y="5521764"/>
            <a:ext cx="2586159" cy="574236"/>
          </a:xfrm>
          <a:prstGeom prst="roundRect">
            <a:avLst/>
          </a:prstGeom>
          <a:solidFill>
            <a:srgbClr val="FFFF00">
              <a:alpha val="31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230AB36E-DFAD-C446-6E3C-88C801C7BFB5}"/>
              </a:ext>
            </a:extLst>
          </p:cNvPr>
          <p:cNvSpPr/>
          <p:nvPr/>
        </p:nvSpPr>
        <p:spPr>
          <a:xfrm>
            <a:off x="9891612" y="5521764"/>
            <a:ext cx="4835041" cy="574236"/>
          </a:xfrm>
          <a:prstGeom prst="roundRect">
            <a:avLst/>
          </a:prstGeom>
          <a:solidFill>
            <a:srgbClr val="FFFF00">
              <a:alpha val="31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EA162BDE-2498-1B03-F8F0-8CF4CE3E2571}"/>
              </a:ext>
            </a:extLst>
          </p:cNvPr>
          <p:cNvSpPr/>
          <p:nvPr/>
        </p:nvSpPr>
        <p:spPr>
          <a:xfrm>
            <a:off x="5975969" y="9826785"/>
            <a:ext cx="10743285" cy="788389"/>
          </a:xfrm>
          <a:prstGeom prst="roundRect">
            <a:avLst>
              <a:gd name="adj" fmla="val 10000"/>
            </a:avLst>
          </a:prstGeom>
          <a:solidFill>
            <a:schemeClr val="bg1">
              <a:lumMod val="75000"/>
            </a:schemeClr>
          </a:solidFill>
          <a:ln w="76200">
            <a:noFill/>
          </a:ln>
          <a:effectLst>
            <a:glow rad="228600">
              <a:srgbClr val="00B0F0">
                <a:alpha val="60000"/>
              </a:srgb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lnSpc>
                <a:spcPct val="150000"/>
              </a:lnSpc>
              <a:spcBef>
                <a:spcPct val="0"/>
              </a:spcBef>
            </a:pP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 </a:t>
            </a:r>
            <a:r>
              <a:rPr lang="el-GR" sz="28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Συνημμένα</a:t>
            </a:r>
            <a:r>
              <a:rPr lang="el-G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θα πρέπει να υποβληθεί η σχετική Λίστα</a:t>
            </a:r>
            <a:endParaRPr lang="el-G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A0D51BC8-4E3B-DDC5-80F7-7514F9FC52FA}"/>
              </a:ext>
            </a:extLst>
          </p:cNvPr>
          <p:cNvSpPr/>
          <p:nvPr/>
        </p:nvSpPr>
        <p:spPr>
          <a:xfrm>
            <a:off x="898359" y="3914274"/>
            <a:ext cx="4948792" cy="4719943"/>
          </a:xfrm>
          <a:prstGeom prst="ellipse">
            <a:avLst/>
          </a:prstGeom>
          <a:solidFill>
            <a:srgbClr val="FFFF00"/>
          </a:solidFill>
          <a:ln w="57150">
            <a:noFill/>
          </a:ln>
          <a:effectLst>
            <a:glow rad="228600">
              <a:schemeClr val="accent2">
                <a:satMod val="1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755650">
              <a:lnSpc>
                <a:spcPct val="140000"/>
              </a:lnSpc>
              <a:spcBef>
                <a:spcPct val="0"/>
              </a:spcBef>
            </a:pPr>
            <a:r>
              <a:rPr lang="el-G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Υλοποιηθέν Φυσικό Αντικείμενο παρακολουθείται </a:t>
            </a:r>
            <a:r>
              <a:rPr lang="el-GR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σωρευτικά</a:t>
            </a:r>
            <a:r>
              <a:rPr lang="el-G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lang="el-GR" sz="3200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7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4" grpId="0" animBg="1"/>
      <p:bldP spid="1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8" y="615397"/>
            <a:ext cx="1248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ΔΠΥ – Τμήμα Ε: Προβλήματα και Εμπλοκές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E3ABB65F-DB25-4994-2FC5-3AF77D212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340" y="2286317"/>
            <a:ext cx="13730147" cy="5743278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softEdge rad="12700"/>
          </a:effec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83C6307A-88C5-1B5C-E9C8-27AE1AB0581B}"/>
              </a:ext>
            </a:extLst>
          </p:cNvPr>
          <p:cNvSpPr/>
          <p:nvPr/>
        </p:nvSpPr>
        <p:spPr>
          <a:xfrm>
            <a:off x="1113061" y="8557353"/>
            <a:ext cx="4895852" cy="2317219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Αφορά στην καταγραφή των </a:t>
            </a:r>
            <a:r>
              <a:rPr lang="el-GR" sz="26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προβλημάτων/εμπλοκών 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που έχουν προκύψει κατά την υλοποίηση της Σύμβασης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39B396FB-157A-6E7F-FB6D-D43148CEE062}"/>
              </a:ext>
            </a:extLst>
          </p:cNvPr>
          <p:cNvSpPr/>
          <p:nvPr/>
        </p:nvSpPr>
        <p:spPr>
          <a:xfrm>
            <a:off x="6384448" y="8580651"/>
            <a:ext cx="5127195" cy="2317219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76200">
            <a:noFill/>
          </a:ln>
          <a:effectLst>
            <a:glow rad="228600">
              <a:schemeClr val="bg1">
                <a:alpha val="40000"/>
              </a:schemeClr>
            </a:glow>
            <a:softEdge rad="127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Εστιάζουμε σε εκείνα που 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θέτουν σε κίνδυνο</a:t>
            </a:r>
            <a:r>
              <a:rPr lang="el-GR" sz="26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την επίτευξη των </a:t>
            </a:r>
          </a:p>
          <a:p>
            <a:pPr algn="ctr" defTabSz="755650">
              <a:lnSpc>
                <a:spcPct val="130000"/>
              </a:lnSpc>
              <a:spcBef>
                <a:spcPct val="0"/>
              </a:spcBef>
            </a:pPr>
            <a:r>
              <a:rPr lang="el-G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Οροσήμων &amp; Στόχων του Έργου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3E7FCC9E-EF08-5A61-29AD-713CDBD48BF1}"/>
              </a:ext>
            </a:extLst>
          </p:cNvPr>
          <p:cNvGrpSpPr/>
          <p:nvPr/>
        </p:nvGrpSpPr>
        <p:grpSpPr>
          <a:xfrm>
            <a:off x="12034121" y="8661361"/>
            <a:ext cx="4653675" cy="2236509"/>
            <a:chOff x="15306792" y="5033289"/>
            <a:chExt cx="4792491" cy="2108939"/>
          </a:xfrm>
          <a:effectLst>
            <a:glow rad="12700">
              <a:schemeClr val="accent2">
                <a:satMod val="175000"/>
                <a:alpha val="55000"/>
              </a:schemeClr>
            </a:glow>
          </a:effectLst>
        </p:grpSpPr>
        <p:sp>
          <p:nvSpPr>
            <p:cNvPr id="7" name="Ορθογώνιο: Στρογγύλεμα γωνιών 6">
              <a:extLst>
                <a:ext uri="{FF2B5EF4-FFF2-40B4-BE49-F238E27FC236}">
                  <a16:creationId xmlns:a16="http://schemas.microsoft.com/office/drawing/2014/main" id="{BCDF3787-1DC4-C3F2-B733-18E8A6535F01}"/>
                </a:ext>
              </a:extLst>
            </p:cNvPr>
            <p:cNvSpPr/>
            <p:nvPr/>
          </p:nvSpPr>
          <p:spPr>
            <a:xfrm>
              <a:off x="15306792" y="5033289"/>
              <a:ext cx="4792491" cy="210893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Η καταχώριση των </a:t>
              </a:r>
              <a:r>
                <a:rPr lang="el-GR" sz="23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προβλημάτων/εμπλοκών </a:t>
              </a: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γίνεται </a:t>
              </a:r>
              <a:r>
                <a:rPr lang="el-GR" sz="23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αποκλειστικά</a:t>
              </a: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72000" algn="ctr">
                <a:lnSpc>
                  <a:spcPct val="140000"/>
                </a:lnSpc>
              </a:pPr>
              <a:r>
                <a:rPr lang="el-GR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από τον </a:t>
              </a:r>
              <a:r>
                <a:rPr lang="el-GR" sz="23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Φορέα Υλοποίησης</a:t>
              </a:r>
            </a:p>
          </p:txBody>
        </p:sp>
        <p:sp>
          <p:nvSpPr>
            <p:cNvPr id="11" name="Google Shape;769;p37">
              <a:extLst>
                <a:ext uri="{FF2B5EF4-FFF2-40B4-BE49-F238E27FC236}">
                  <a16:creationId xmlns:a16="http://schemas.microsoft.com/office/drawing/2014/main" id="{401B251D-E073-A7E8-F720-F6504D893438}"/>
                </a:ext>
              </a:extLst>
            </p:cNvPr>
            <p:cNvSpPr/>
            <p:nvPr/>
          </p:nvSpPr>
          <p:spPr>
            <a:xfrm>
              <a:off x="15906825" y="5076534"/>
              <a:ext cx="571494" cy="567013"/>
            </a:xfrm>
            <a:custGeom>
              <a:avLst/>
              <a:gdLst/>
              <a:ahLst/>
              <a:cxnLst/>
              <a:rect l="l" t="t" r="r" b="b"/>
              <a:pathLst>
                <a:path w="16221" h="14176" fill="none" extrusionOk="0">
                  <a:moveTo>
                    <a:pt x="16075" y="12665"/>
                  </a:moveTo>
                  <a:lnTo>
                    <a:pt x="8987" y="488"/>
                  </a:lnTo>
                  <a:lnTo>
                    <a:pt x="8987" y="488"/>
                  </a:lnTo>
                  <a:lnTo>
                    <a:pt x="8914" y="390"/>
                  </a:lnTo>
                  <a:lnTo>
                    <a:pt x="8817" y="293"/>
                  </a:lnTo>
                  <a:lnTo>
                    <a:pt x="8720" y="196"/>
                  </a:lnTo>
                  <a:lnTo>
                    <a:pt x="8622" y="123"/>
                  </a:lnTo>
                  <a:lnTo>
                    <a:pt x="8500" y="74"/>
                  </a:lnTo>
                  <a:lnTo>
                    <a:pt x="8379" y="25"/>
                  </a:lnTo>
                  <a:lnTo>
                    <a:pt x="8232" y="1"/>
                  </a:lnTo>
                  <a:lnTo>
                    <a:pt x="8111" y="1"/>
                  </a:lnTo>
                  <a:lnTo>
                    <a:pt x="8111" y="1"/>
                  </a:lnTo>
                  <a:lnTo>
                    <a:pt x="7965" y="1"/>
                  </a:lnTo>
                  <a:lnTo>
                    <a:pt x="7843" y="25"/>
                  </a:lnTo>
                  <a:lnTo>
                    <a:pt x="7721" y="74"/>
                  </a:lnTo>
                  <a:lnTo>
                    <a:pt x="7599" y="123"/>
                  </a:lnTo>
                  <a:lnTo>
                    <a:pt x="7502" y="196"/>
                  </a:lnTo>
                  <a:lnTo>
                    <a:pt x="7404" y="293"/>
                  </a:lnTo>
                  <a:lnTo>
                    <a:pt x="7307" y="390"/>
                  </a:lnTo>
                  <a:lnTo>
                    <a:pt x="7234" y="488"/>
                  </a:lnTo>
                  <a:lnTo>
                    <a:pt x="147" y="12665"/>
                  </a:lnTo>
                  <a:lnTo>
                    <a:pt x="147" y="12665"/>
                  </a:lnTo>
                  <a:lnTo>
                    <a:pt x="74" y="12787"/>
                  </a:lnTo>
                  <a:lnTo>
                    <a:pt x="25" y="12909"/>
                  </a:lnTo>
                  <a:lnTo>
                    <a:pt x="0" y="13031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0" y="13299"/>
                  </a:lnTo>
                  <a:lnTo>
                    <a:pt x="25" y="13420"/>
                  </a:lnTo>
                  <a:lnTo>
                    <a:pt x="74" y="13567"/>
                  </a:lnTo>
                  <a:lnTo>
                    <a:pt x="147" y="13688"/>
                  </a:lnTo>
                  <a:lnTo>
                    <a:pt x="147" y="13688"/>
                  </a:lnTo>
                  <a:lnTo>
                    <a:pt x="220" y="13786"/>
                  </a:lnTo>
                  <a:lnTo>
                    <a:pt x="293" y="13883"/>
                  </a:lnTo>
                  <a:lnTo>
                    <a:pt x="390" y="13981"/>
                  </a:lnTo>
                  <a:lnTo>
                    <a:pt x="512" y="14054"/>
                  </a:lnTo>
                  <a:lnTo>
                    <a:pt x="634" y="14102"/>
                  </a:lnTo>
                  <a:lnTo>
                    <a:pt x="755" y="14151"/>
                  </a:lnTo>
                  <a:lnTo>
                    <a:pt x="877" y="14175"/>
                  </a:lnTo>
                  <a:lnTo>
                    <a:pt x="1023" y="14175"/>
                  </a:lnTo>
                  <a:lnTo>
                    <a:pt x="15198" y="14175"/>
                  </a:lnTo>
                  <a:lnTo>
                    <a:pt x="15198" y="14175"/>
                  </a:lnTo>
                  <a:lnTo>
                    <a:pt x="15344" y="14175"/>
                  </a:lnTo>
                  <a:lnTo>
                    <a:pt x="15466" y="14151"/>
                  </a:lnTo>
                  <a:lnTo>
                    <a:pt x="15588" y="14102"/>
                  </a:lnTo>
                  <a:lnTo>
                    <a:pt x="15709" y="14054"/>
                  </a:lnTo>
                  <a:lnTo>
                    <a:pt x="15831" y="13981"/>
                  </a:lnTo>
                  <a:lnTo>
                    <a:pt x="15929" y="13883"/>
                  </a:lnTo>
                  <a:lnTo>
                    <a:pt x="16002" y="13786"/>
                  </a:lnTo>
                  <a:lnTo>
                    <a:pt x="16075" y="13688"/>
                  </a:lnTo>
                  <a:lnTo>
                    <a:pt x="16075" y="13688"/>
                  </a:lnTo>
                  <a:lnTo>
                    <a:pt x="16148" y="13567"/>
                  </a:lnTo>
                  <a:lnTo>
                    <a:pt x="16197" y="13420"/>
                  </a:lnTo>
                  <a:lnTo>
                    <a:pt x="16221" y="13299"/>
                  </a:lnTo>
                  <a:lnTo>
                    <a:pt x="16221" y="13177"/>
                  </a:lnTo>
                  <a:lnTo>
                    <a:pt x="16221" y="13177"/>
                  </a:lnTo>
                  <a:lnTo>
                    <a:pt x="16221" y="13031"/>
                  </a:lnTo>
                  <a:lnTo>
                    <a:pt x="16197" y="12909"/>
                  </a:lnTo>
                  <a:lnTo>
                    <a:pt x="16148" y="12787"/>
                  </a:lnTo>
                  <a:lnTo>
                    <a:pt x="16075" y="12665"/>
                  </a:lnTo>
                  <a:lnTo>
                    <a:pt x="16075" y="12665"/>
                  </a:lnTo>
                  <a:close/>
                  <a:moveTo>
                    <a:pt x="8111" y="12349"/>
                  </a:moveTo>
                  <a:lnTo>
                    <a:pt x="8111" y="12349"/>
                  </a:lnTo>
                  <a:lnTo>
                    <a:pt x="7916" y="12324"/>
                  </a:lnTo>
                  <a:lnTo>
                    <a:pt x="7721" y="12276"/>
                  </a:lnTo>
                  <a:lnTo>
                    <a:pt x="7575" y="12178"/>
                  </a:lnTo>
                  <a:lnTo>
                    <a:pt x="7429" y="12057"/>
                  </a:lnTo>
                  <a:lnTo>
                    <a:pt x="7307" y="11910"/>
                  </a:lnTo>
                  <a:lnTo>
                    <a:pt x="7210" y="11764"/>
                  </a:lnTo>
                  <a:lnTo>
                    <a:pt x="7161" y="11569"/>
                  </a:lnTo>
                  <a:lnTo>
                    <a:pt x="7136" y="11375"/>
                  </a:lnTo>
                  <a:lnTo>
                    <a:pt x="7136" y="11375"/>
                  </a:lnTo>
                  <a:lnTo>
                    <a:pt x="7161" y="11180"/>
                  </a:lnTo>
                  <a:lnTo>
                    <a:pt x="7210" y="11009"/>
                  </a:lnTo>
                  <a:lnTo>
                    <a:pt x="7307" y="10839"/>
                  </a:lnTo>
                  <a:lnTo>
                    <a:pt x="7429" y="10693"/>
                  </a:lnTo>
                  <a:lnTo>
                    <a:pt x="7575" y="10571"/>
                  </a:lnTo>
                  <a:lnTo>
                    <a:pt x="7721" y="10473"/>
                  </a:lnTo>
                  <a:lnTo>
                    <a:pt x="7916" y="10425"/>
                  </a:lnTo>
                  <a:lnTo>
                    <a:pt x="8111" y="10400"/>
                  </a:lnTo>
                  <a:lnTo>
                    <a:pt x="8111" y="10400"/>
                  </a:lnTo>
                  <a:lnTo>
                    <a:pt x="8306" y="10425"/>
                  </a:lnTo>
                  <a:lnTo>
                    <a:pt x="8476" y="10473"/>
                  </a:lnTo>
                  <a:lnTo>
                    <a:pt x="8646" y="10571"/>
                  </a:lnTo>
                  <a:lnTo>
                    <a:pt x="8793" y="10693"/>
                  </a:lnTo>
                  <a:lnTo>
                    <a:pt x="8914" y="10839"/>
                  </a:lnTo>
                  <a:lnTo>
                    <a:pt x="9012" y="11009"/>
                  </a:lnTo>
                  <a:lnTo>
                    <a:pt x="9061" y="11180"/>
                  </a:lnTo>
                  <a:lnTo>
                    <a:pt x="9085" y="11375"/>
                  </a:lnTo>
                  <a:lnTo>
                    <a:pt x="9085" y="11375"/>
                  </a:lnTo>
                  <a:lnTo>
                    <a:pt x="9061" y="11569"/>
                  </a:lnTo>
                  <a:lnTo>
                    <a:pt x="9012" y="11764"/>
                  </a:lnTo>
                  <a:lnTo>
                    <a:pt x="8914" y="11910"/>
                  </a:lnTo>
                  <a:lnTo>
                    <a:pt x="8793" y="12057"/>
                  </a:lnTo>
                  <a:lnTo>
                    <a:pt x="8646" y="12178"/>
                  </a:lnTo>
                  <a:lnTo>
                    <a:pt x="8476" y="12276"/>
                  </a:lnTo>
                  <a:lnTo>
                    <a:pt x="8306" y="12324"/>
                  </a:lnTo>
                  <a:lnTo>
                    <a:pt x="8111" y="12349"/>
                  </a:lnTo>
                  <a:lnTo>
                    <a:pt x="8111" y="12349"/>
                  </a:lnTo>
                  <a:close/>
                  <a:moveTo>
                    <a:pt x="9231" y="5091"/>
                  </a:moveTo>
                  <a:lnTo>
                    <a:pt x="8939" y="8915"/>
                  </a:lnTo>
                  <a:lnTo>
                    <a:pt x="8939" y="8915"/>
                  </a:lnTo>
                  <a:lnTo>
                    <a:pt x="8914" y="9061"/>
                  </a:lnTo>
                  <a:lnTo>
                    <a:pt x="8866" y="9207"/>
                  </a:lnTo>
                  <a:lnTo>
                    <a:pt x="8793" y="9304"/>
                  </a:lnTo>
                  <a:lnTo>
                    <a:pt x="8695" y="9426"/>
                  </a:lnTo>
                  <a:lnTo>
                    <a:pt x="8573" y="9499"/>
                  </a:lnTo>
                  <a:lnTo>
                    <a:pt x="8452" y="9572"/>
                  </a:lnTo>
                  <a:lnTo>
                    <a:pt x="8330" y="9621"/>
                  </a:lnTo>
                  <a:lnTo>
                    <a:pt x="8184" y="9621"/>
                  </a:lnTo>
                  <a:lnTo>
                    <a:pt x="8038" y="9621"/>
                  </a:lnTo>
                  <a:lnTo>
                    <a:pt x="8038" y="9621"/>
                  </a:lnTo>
                  <a:lnTo>
                    <a:pt x="7891" y="9621"/>
                  </a:lnTo>
                  <a:lnTo>
                    <a:pt x="7770" y="9572"/>
                  </a:lnTo>
                  <a:lnTo>
                    <a:pt x="7648" y="9499"/>
                  </a:lnTo>
                  <a:lnTo>
                    <a:pt x="7526" y="9426"/>
                  </a:lnTo>
                  <a:lnTo>
                    <a:pt x="7429" y="9304"/>
                  </a:lnTo>
                  <a:lnTo>
                    <a:pt x="7356" y="9207"/>
                  </a:lnTo>
                  <a:lnTo>
                    <a:pt x="7307" y="9061"/>
                  </a:lnTo>
                  <a:lnTo>
                    <a:pt x="7283" y="8915"/>
                  </a:lnTo>
                  <a:lnTo>
                    <a:pt x="6990" y="5091"/>
                  </a:lnTo>
                  <a:lnTo>
                    <a:pt x="6990" y="5091"/>
                  </a:lnTo>
                  <a:lnTo>
                    <a:pt x="7015" y="4945"/>
                  </a:lnTo>
                  <a:lnTo>
                    <a:pt x="7039" y="4823"/>
                  </a:lnTo>
                  <a:lnTo>
                    <a:pt x="7088" y="4701"/>
                  </a:lnTo>
                  <a:lnTo>
                    <a:pt x="7161" y="4604"/>
                  </a:lnTo>
                  <a:lnTo>
                    <a:pt x="7258" y="4506"/>
                  </a:lnTo>
                  <a:lnTo>
                    <a:pt x="7380" y="4433"/>
                  </a:lnTo>
                  <a:lnTo>
                    <a:pt x="7526" y="4409"/>
                  </a:lnTo>
                  <a:lnTo>
                    <a:pt x="7648" y="4385"/>
                  </a:lnTo>
                  <a:lnTo>
                    <a:pt x="8573" y="4385"/>
                  </a:lnTo>
                  <a:lnTo>
                    <a:pt x="8573" y="4385"/>
                  </a:lnTo>
                  <a:lnTo>
                    <a:pt x="8695" y="4409"/>
                  </a:lnTo>
                  <a:lnTo>
                    <a:pt x="8841" y="4433"/>
                  </a:lnTo>
                  <a:lnTo>
                    <a:pt x="8963" y="4506"/>
                  </a:lnTo>
                  <a:lnTo>
                    <a:pt x="9061" y="4604"/>
                  </a:lnTo>
                  <a:lnTo>
                    <a:pt x="9134" y="4701"/>
                  </a:lnTo>
                  <a:lnTo>
                    <a:pt x="9182" y="4823"/>
                  </a:lnTo>
                  <a:lnTo>
                    <a:pt x="9207" y="4945"/>
                  </a:lnTo>
                  <a:lnTo>
                    <a:pt x="9231" y="5091"/>
                  </a:lnTo>
                  <a:lnTo>
                    <a:pt x="9231" y="509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1543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028DD27B-7F20-37B9-9BFB-86A838CC26DE}"/>
              </a:ext>
            </a:extLst>
          </p:cNvPr>
          <p:cNvGrpSpPr/>
          <p:nvPr/>
        </p:nvGrpSpPr>
        <p:grpSpPr>
          <a:xfrm>
            <a:off x="152400" y="152083"/>
            <a:ext cx="19271297" cy="10463092"/>
            <a:chOff x="152400" y="152083"/>
            <a:chExt cx="19271297" cy="10463092"/>
          </a:xfrm>
        </p:grpSpPr>
        <p:grpSp>
          <p:nvGrpSpPr>
            <p:cNvPr id="4" name="Ομάδα 3">
              <a:extLst>
                <a:ext uri="{FF2B5EF4-FFF2-40B4-BE49-F238E27FC236}">
                  <a16:creationId xmlns:a16="http://schemas.microsoft.com/office/drawing/2014/main" id="{DAD180D3-4023-D836-B427-E79F131C8980}"/>
                </a:ext>
              </a:extLst>
            </p:cNvPr>
            <p:cNvGrpSpPr/>
            <p:nvPr/>
          </p:nvGrpSpPr>
          <p:grpSpPr>
            <a:xfrm>
              <a:off x="152400" y="152083"/>
              <a:ext cx="19271297" cy="10463092"/>
              <a:chOff x="152400" y="152083"/>
              <a:chExt cx="19271297" cy="10463092"/>
            </a:xfrm>
          </p:grpSpPr>
          <p:sp>
            <p:nvSpPr>
              <p:cNvPr id="13" name="Διαγώνια ρίγα 12">
                <a:extLst>
                  <a:ext uri="{FF2B5EF4-FFF2-40B4-BE49-F238E27FC236}">
                    <a16:creationId xmlns:a16="http://schemas.microsoft.com/office/drawing/2014/main" id="{FE17CC41-A834-300B-870C-4F7C5DF80D53}"/>
                  </a:ext>
                </a:extLst>
              </p:cNvPr>
              <p:cNvSpPr/>
              <p:nvPr/>
            </p:nvSpPr>
            <p:spPr>
              <a:xfrm>
                <a:off x="152400" y="152083"/>
                <a:ext cx="4288790" cy="10463092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object 6">
                <a:extLst>
                  <a:ext uri="{FF2B5EF4-FFF2-40B4-BE49-F238E27FC236}">
                    <a16:creationId xmlns:a16="http://schemas.microsoft.com/office/drawing/2014/main" id="{8BECACD1-8D69-82D9-2BB5-4A79D569B4DD}"/>
                  </a:ext>
                </a:extLst>
              </p:cNvPr>
              <p:cNvGrpSpPr/>
              <p:nvPr/>
            </p:nvGrpSpPr>
            <p:grpSpPr>
              <a:xfrm>
                <a:off x="680402" y="10311010"/>
                <a:ext cx="18743295" cy="304165"/>
                <a:chOff x="680607" y="7633275"/>
                <a:chExt cx="18743295" cy="304165"/>
              </a:xfrm>
            </p:grpSpPr>
            <p:sp>
              <p:nvSpPr>
                <p:cNvPr id="8" name="object 7">
                  <a:extLst>
                    <a:ext uri="{FF2B5EF4-FFF2-40B4-BE49-F238E27FC236}">
                      <a16:creationId xmlns:a16="http://schemas.microsoft.com/office/drawing/2014/main" id="{1FDC37FB-FDBF-5839-2DA4-9619F5F04FBB}"/>
                    </a:ext>
                  </a:extLst>
                </p:cNvPr>
                <p:cNvSpPr/>
                <p:nvPr/>
              </p:nvSpPr>
              <p:spPr>
                <a:xfrm>
                  <a:off x="680607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4BB8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" name="object 8">
                  <a:extLst>
                    <a:ext uri="{FF2B5EF4-FFF2-40B4-BE49-F238E27FC236}">
                      <a16:creationId xmlns:a16="http://schemas.microsoft.com/office/drawing/2014/main" id="{428ACA25-5370-D412-D6F3-F7DB7916D807}"/>
                    </a:ext>
                  </a:extLst>
                </p:cNvPr>
                <p:cNvSpPr/>
                <p:nvPr/>
              </p:nvSpPr>
              <p:spPr>
                <a:xfrm>
                  <a:off x="5366328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13DC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" name="object 9">
                  <a:extLst>
                    <a:ext uri="{FF2B5EF4-FFF2-40B4-BE49-F238E27FC236}">
                      <a16:creationId xmlns:a16="http://schemas.microsoft.com/office/drawing/2014/main" id="{F6F159EB-9AB6-1ADA-7D7E-3451D1C41867}"/>
                    </a:ext>
                  </a:extLst>
                </p:cNvPr>
                <p:cNvSpPr/>
                <p:nvPr/>
              </p:nvSpPr>
              <p:spPr>
                <a:xfrm>
                  <a:off x="10052050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FFC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2C1920FE-3392-4D65-5E34-840CAFCBFE88}"/>
                    </a:ext>
                  </a:extLst>
                </p:cNvPr>
                <p:cNvSpPr/>
                <p:nvPr/>
              </p:nvSpPr>
              <p:spPr>
                <a:xfrm>
                  <a:off x="14737771" y="7633275"/>
                  <a:ext cx="4686300" cy="30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300" h="304165">
                      <a:moveTo>
                        <a:pt x="4685721" y="0"/>
                      </a:moveTo>
                      <a:lnTo>
                        <a:pt x="0" y="0"/>
                      </a:lnTo>
                      <a:lnTo>
                        <a:pt x="0" y="303655"/>
                      </a:lnTo>
                      <a:lnTo>
                        <a:pt x="4685721" y="303655"/>
                      </a:lnTo>
                      <a:lnTo>
                        <a:pt x="4685721" y="0"/>
                      </a:lnTo>
                      <a:close/>
                    </a:path>
                  </a:pathLst>
                </a:custGeom>
                <a:solidFill>
                  <a:srgbClr val="E04E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2" name="Παραλληλόγραμμο 1">
              <a:extLst>
                <a:ext uri="{FF2B5EF4-FFF2-40B4-BE49-F238E27FC236}">
                  <a16:creationId xmlns:a16="http://schemas.microsoft.com/office/drawing/2014/main" id="{E13DE76D-58F8-ED89-B638-87E92D758920}"/>
                </a:ext>
              </a:extLst>
            </p:cNvPr>
            <p:cNvSpPr/>
            <p:nvPr/>
          </p:nvSpPr>
          <p:spPr>
            <a:xfrm>
              <a:off x="152400" y="4434840"/>
              <a:ext cx="14371320" cy="3231515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4D722C-6489-953D-33A8-FC4FD574B9B3}"/>
                </a:ext>
              </a:extLst>
            </p:cNvPr>
            <p:cNvSpPr txBox="1"/>
            <p:nvPr/>
          </p:nvSpPr>
          <p:spPr>
            <a:xfrm>
              <a:off x="1368579" y="1862525"/>
              <a:ext cx="149187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600" b="1" dirty="0">
                  <a:solidFill>
                    <a:schemeClr val="tx2">
                      <a:lumMod val="75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Η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C80863-DDEB-9082-082E-B3AC780760A9}"/>
              </a:ext>
            </a:extLst>
          </p:cNvPr>
          <p:cNvSpPr txBox="1"/>
          <p:nvPr/>
        </p:nvSpPr>
        <p:spPr>
          <a:xfrm>
            <a:off x="1696560" y="4581758"/>
            <a:ext cx="11971314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Δελτία Αναλυτικά</a:t>
            </a:r>
            <a:endParaRPr lang="el-G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D689A-22C6-A06A-E873-D4E0D38BC4EB}"/>
              </a:ext>
            </a:extLst>
          </p:cNvPr>
          <p:cNvSpPr txBox="1"/>
          <p:nvPr/>
        </p:nvSpPr>
        <p:spPr>
          <a:xfrm>
            <a:off x="1229098" y="5654675"/>
            <a:ext cx="4427784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ΤΔΕ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 ΔΩΕ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ΠΡΟΕΓΚΡΙΣΗ</a:t>
            </a:r>
            <a:endParaRPr lang="el-GR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DB8AB3-AC6D-1630-53A4-FF673B3D3E26}"/>
              </a:ext>
            </a:extLst>
          </p:cNvPr>
          <p:cNvSpPr txBox="1"/>
          <p:nvPr/>
        </p:nvSpPr>
        <p:spPr>
          <a:xfrm>
            <a:off x="5783017" y="5652095"/>
            <a:ext cx="7111573" cy="195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ΤΔΣ</a:t>
            </a:r>
            <a:endParaRPr lang="en-US" sz="32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ΔΕΛΤΙΟ ΠΑΡΑΚΟΛΟΥΘΗΣΗΣ</a:t>
            </a:r>
          </a:p>
          <a:p>
            <a:pPr lvl="1">
              <a:lnSpc>
                <a:spcPct val="130000"/>
              </a:lnSpc>
            </a:pP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ΔΕΛΤΙΟ ΕΠΙΤΕΥΞΗΣ</a:t>
            </a:r>
            <a:endParaRPr lang="el-G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63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91923D03-BB3F-447A-AA11-E34CF81AE644}"/>
              </a:ext>
            </a:extLst>
          </p:cNvPr>
          <p:cNvSpPr/>
          <p:nvPr/>
        </p:nvSpPr>
        <p:spPr>
          <a:xfrm>
            <a:off x="2906858" y="5621471"/>
            <a:ext cx="10003230" cy="898901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44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κατά την επίτευξη </a:t>
            </a:r>
            <a:r>
              <a:rPr lang="el-GR" sz="2800" kern="12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Οροσήμων &amp; Στόχων 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του έργου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8110E1-F282-BC49-4C10-E2E984B65699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Πότε?</a:t>
            </a: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3E28C0E6-6073-4DCD-D9BD-B7FFB0FA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88CEBC5A-3CEA-909B-7FCC-AFA3187EE63E}"/>
              </a:ext>
            </a:extLst>
          </p:cNvPr>
          <p:cNvGrpSpPr/>
          <p:nvPr/>
        </p:nvGrpSpPr>
        <p:grpSpPr>
          <a:xfrm>
            <a:off x="3503440" y="2411933"/>
            <a:ext cx="15626122" cy="2377046"/>
            <a:chOff x="0" y="15991"/>
            <a:chExt cx="11691257" cy="1118812"/>
          </a:xfrm>
        </p:grpSpPr>
        <p:sp>
          <p:nvSpPr>
            <p:cNvPr id="4" name="Ορθογώνιο: Στρογγύλεμα γωνιών 3">
              <a:extLst>
                <a:ext uri="{FF2B5EF4-FFF2-40B4-BE49-F238E27FC236}">
                  <a16:creationId xmlns:a16="http://schemas.microsoft.com/office/drawing/2014/main" id="{9370B1AC-49C4-2D16-C60C-C60BED902EEA}"/>
                </a:ext>
              </a:extLst>
            </p:cNvPr>
            <p:cNvSpPr/>
            <p:nvPr/>
          </p:nvSpPr>
          <p:spPr>
            <a:xfrm>
              <a:off x="0" y="15991"/>
              <a:ext cx="11691257" cy="11188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785840BA-FAE9-B7C1-E667-F9269B8328D1}"/>
                </a:ext>
              </a:extLst>
            </p:cNvPr>
            <p:cNvSpPr txBox="1"/>
            <p:nvPr/>
          </p:nvSpPr>
          <p:spPr>
            <a:xfrm>
              <a:off x="54616" y="70607"/>
              <a:ext cx="11582025" cy="1009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l-GR" sz="3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Δημιουργείται από τον </a:t>
              </a:r>
              <a:r>
                <a:rPr lang="el-GR" sz="3600" b="1" kern="1200" dirty="0">
                  <a:latin typeface="Arial Black" panose="020B0A04020102020204" pitchFamily="34" charset="0"/>
                </a:rPr>
                <a:t>Φορέα Υλοποίησης (ΦΥ) </a:t>
              </a:r>
            </a:p>
            <a:p>
              <a:pPr marL="0" lvl="0" indent="0" algn="ctr" defTabSz="889000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l-GR" sz="3600" dirty="0">
                  <a:latin typeface="Arial" panose="020B0604020202020204" pitchFamily="34" charset="0"/>
                  <a:cs typeface="Arial" panose="020B0604020202020204" pitchFamily="34" charset="0"/>
                </a:rPr>
                <a:t>Υποβάλλεται από το </a:t>
              </a:r>
              <a:r>
                <a:rPr lang="el-GR" sz="3600" b="1" dirty="0">
                  <a:solidFill>
                    <a:srgbClr val="00B0F0"/>
                  </a:solidFill>
                  <a:effectLst>
                    <a:glow rad="101600">
                      <a:srgbClr val="FF0000">
                        <a:alpha val="40000"/>
                      </a:srgbClr>
                    </a:glow>
                  </a:effectLst>
                  <a:latin typeface="Arial Black" panose="020B0A04020102020204" pitchFamily="34" charset="0"/>
                </a:rPr>
                <a:t>Υπουργείο Ευθύνης (ΥΕ)</a:t>
              </a:r>
            </a:p>
            <a:p>
              <a:pPr marL="0" lvl="0" indent="0" algn="ctr" defTabSz="889000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l-GR" sz="3600" dirty="0">
                  <a:latin typeface="Arial" panose="020B0604020202020204" pitchFamily="34" charset="0"/>
                  <a:cs typeface="Arial" panose="020B0604020202020204" pitchFamily="34" charset="0"/>
                </a:rPr>
                <a:t>κ</a:t>
              </a:r>
              <a:r>
                <a:rPr lang="el-GR" sz="3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ατά τις εξής </a:t>
              </a:r>
              <a:r>
                <a:rPr lang="el-GR" sz="3600" b="1" kern="12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περιπτώσεις</a:t>
              </a:r>
              <a:r>
                <a:rPr lang="el-GR" sz="3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: </a:t>
              </a:r>
            </a:p>
          </p:txBody>
        </p:sp>
      </p:grp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3A61AA22-01C5-B72D-6E36-54E7C4AE837F}"/>
              </a:ext>
            </a:extLst>
          </p:cNvPr>
          <p:cNvSpPr/>
          <p:nvPr/>
        </p:nvSpPr>
        <p:spPr>
          <a:xfrm>
            <a:off x="1272260" y="8736092"/>
            <a:ext cx="17559580" cy="898901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44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κατά την 6μηνιαία δήλωση προόδου </a:t>
            </a:r>
            <a:r>
              <a:rPr lang="el-GR" sz="2800" kern="12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Οροσήμων &amp; Στόχων 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lang="el-GR" sz="2800" kern="12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Ενδιάμεσων </a:t>
            </a:r>
            <a:r>
              <a:rPr lang="el-GR" sz="2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Βημάτων 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του έργου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12B8F90F-8D72-9706-EE08-F204966E0F68}"/>
              </a:ext>
            </a:extLst>
          </p:cNvPr>
          <p:cNvSpPr/>
          <p:nvPr/>
        </p:nvSpPr>
        <p:spPr>
          <a:xfrm>
            <a:off x="2055656" y="7178782"/>
            <a:ext cx="11939313" cy="898901"/>
          </a:xfrm>
          <a:prstGeom prst="roundRect">
            <a:avLst>
              <a:gd name="adj" fmla="val 10000"/>
            </a:avLst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144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✓ κατά την 6μηνιαία δήλωση προόδου </a:t>
            </a:r>
            <a:r>
              <a:rPr lang="el-GR" sz="2800" kern="12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Κοινών Δεικτών</a:t>
            </a:r>
            <a:r>
              <a:rPr lang="el-GR" sz="2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l-GR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του έργου</a:t>
            </a:r>
          </a:p>
        </p:txBody>
      </p:sp>
    </p:spTree>
    <p:extLst>
      <p:ext uri="{BB962C8B-B14F-4D97-AF65-F5344CB8AC3E}">
        <p14:creationId xmlns:p14="http://schemas.microsoft.com/office/powerpoint/2010/main" val="40063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ΔΕΟΣ – Διαδικασία   </a:t>
              </a:r>
            </a:p>
            <a:p>
              <a:r>
                <a:rPr lang="el-GR" sz="32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Είδος Χρήσης Δελτίου &amp; Περίοδοι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6276396F-F6B5-30C9-54F2-21BC15EA092E}"/>
              </a:ext>
            </a:extLst>
          </p:cNvPr>
          <p:cNvGrpSpPr/>
          <p:nvPr/>
        </p:nvGrpSpPr>
        <p:grpSpPr>
          <a:xfrm>
            <a:off x="3988721" y="2286317"/>
            <a:ext cx="14108959" cy="1446550"/>
            <a:chOff x="3988721" y="2286317"/>
            <a:chExt cx="14108959" cy="14465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A5CE9B-6585-4BCE-3A05-820AEC906665}"/>
                </a:ext>
              </a:extLst>
            </p:cNvPr>
            <p:cNvSpPr txBox="1"/>
            <p:nvPr/>
          </p:nvSpPr>
          <p:spPr>
            <a:xfrm>
              <a:off x="3988721" y="2624872"/>
              <a:ext cx="57602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4400" b="1" dirty="0"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Χρήση του ΔΕΟΣ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8BC68B-29D1-D423-F3B0-307337FE963C}"/>
                </a:ext>
              </a:extLst>
            </p:cNvPr>
            <p:cNvSpPr txBox="1"/>
            <p:nvPr/>
          </p:nvSpPr>
          <p:spPr>
            <a:xfrm>
              <a:off x="12337398" y="2286317"/>
              <a:ext cx="57602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4400" b="1" dirty="0"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Περίοδος</a:t>
              </a:r>
            </a:p>
            <a:p>
              <a:pPr algn="ctr"/>
              <a:r>
                <a:rPr lang="el-GR" sz="4400" b="1" dirty="0"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(Έτος – Τρίμηνο)</a:t>
              </a:r>
            </a:p>
          </p:txBody>
        </p:sp>
      </p:grpSp>
      <p:sp>
        <p:nvSpPr>
          <p:cNvPr id="14" name="Ελεύθερη σχεδίαση: Σχήμα 13">
            <a:extLst>
              <a:ext uri="{FF2B5EF4-FFF2-40B4-BE49-F238E27FC236}">
                <a16:creationId xmlns:a16="http://schemas.microsoft.com/office/drawing/2014/main" id="{39114033-FB9A-15E0-B9A5-225DC5AAC1A1}"/>
              </a:ext>
            </a:extLst>
          </p:cNvPr>
          <p:cNvSpPr/>
          <p:nvPr/>
        </p:nvSpPr>
        <p:spPr>
          <a:xfrm>
            <a:off x="3127737" y="4287427"/>
            <a:ext cx="7482251" cy="147686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rgbClr val="3694AE"/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ctr" defTabSz="10668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ΔΗΛΩΣΗ ΕΠΙΤΕΥΞΗΣ ΟΡΟΣΗΜΩΝ ΚΑΙ ΣΤΟΙΧΩΝ</a:t>
            </a:r>
          </a:p>
          <a:p>
            <a:pPr marL="0" lvl="0" indent="0" algn="ctr" defTabSz="10668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(ΑΙΤΗΜΑ ΠΛΗΡΩΜΗΣ)</a:t>
            </a:r>
          </a:p>
        </p:txBody>
      </p:sp>
      <p:sp>
        <p:nvSpPr>
          <p:cNvPr id="15" name="Ελεύθερη σχεδίαση: Σχήμα 14">
            <a:extLst>
              <a:ext uri="{FF2B5EF4-FFF2-40B4-BE49-F238E27FC236}">
                <a16:creationId xmlns:a16="http://schemas.microsoft.com/office/drawing/2014/main" id="{212282BF-86EE-5AA8-5217-DCFDA6596816}"/>
              </a:ext>
            </a:extLst>
          </p:cNvPr>
          <p:cNvSpPr/>
          <p:nvPr/>
        </p:nvSpPr>
        <p:spPr>
          <a:xfrm>
            <a:off x="12161964" y="4472867"/>
            <a:ext cx="6111150" cy="1105981"/>
          </a:xfrm>
          <a:custGeom>
            <a:avLst/>
            <a:gdLst>
              <a:gd name="connsiteX0" fmla="*/ 0 w 6111150"/>
              <a:gd name="connsiteY0" fmla="*/ 111932 h 671580"/>
              <a:gd name="connsiteX1" fmla="*/ 111932 w 6111150"/>
              <a:gd name="connsiteY1" fmla="*/ 0 h 671580"/>
              <a:gd name="connsiteX2" fmla="*/ 5999218 w 6111150"/>
              <a:gd name="connsiteY2" fmla="*/ 0 h 671580"/>
              <a:gd name="connsiteX3" fmla="*/ 6111150 w 6111150"/>
              <a:gd name="connsiteY3" fmla="*/ 111932 h 671580"/>
              <a:gd name="connsiteX4" fmla="*/ 6111150 w 6111150"/>
              <a:gd name="connsiteY4" fmla="*/ 559648 h 671580"/>
              <a:gd name="connsiteX5" fmla="*/ 5999218 w 6111150"/>
              <a:gd name="connsiteY5" fmla="*/ 671580 h 671580"/>
              <a:gd name="connsiteX6" fmla="*/ 111932 w 6111150"/>
              <a:gd name="connsiteY6" fmla="*/ 671580 h 671580"/>
              <a:gd name="connsiteX7" fmla="*/ 0 w 6111150"/>
              <a:gd name="connsiteY7" fmla="*/ 559648 h 671580"/>
              <a:gd name="connsiteX8" fmla="*/ 0 w 611115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5999218" y="0"/>
                </a:lnTo>
                <a:cubicBezTo>
                  <a:pt x="6061036" y="0"/>
                  <a:pt x="6111150" y="50114"/>
                  <a:pt x="6111150" y="111932"/>
                </a:cubicBezTo>
                <a:lnTo>
                  <a:pt x="6111150" y="559648"/>
                </a:lnTo>
                <a:cubicBezTo>
                  <a:pt x="6111150" y="621466"/>
                  <a:pt x="6061036" y="671580"/>
                  <a:pt x="599921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kern="1200" dirty="0">
                <a:solidFill>
                  <a:schemeClr val="tx1"/>
                </a:solidFill>
              </a:rPr>
              <a:t>ΕΤΟΣ – 2</a:t>
            </a:r>
            <a:r>
              <a:rPr lang="el-GR" sz="2800" b="1" kern="1200" baseline="30000" dirty="0">
                <a:solidFill>
                  <a:schemeClr val="tx1"/>
                </a:solidFill>
              </a:rPr>
              <a:t>ο</a:t>
            </a:r>
            <a:r>
              <a:rPr lang="el-GR" sz="2800" b="1" kern="1200" dirty="0">
                <a:solidFill>
                  <a:schemeClr val="tx1"/>
                </a:solidFill>
              </a:rPr>
              <a:t> ΤΡΙΜΗΝΟ</a:t>
            </a:r>
          </a:p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800" b="1" kern="1200" dirty="0">
                <a:solidFill>
                  <a:schemeClr val="tx1"/>
                </a:solidFill>
              </a:rPr>
              <a:t>ΕΤΟΣ – 4</a:t>
            </a:r>
            <a:r>
              <a:rPr lang="el-GR" sz="2800" b="1" kern="1200" baseline="30000" dirty="0">
                <a:solidFill>
                  <a:schemeClr val="tx1"/>
                </a:solidFill>
              </a:rPr>
              <a:t>ο</a:t>
            </a:r>
            <a:r>
              <a:rPr lang="el-GR" sz="2800" b="1" kern="1200" dirty="0">
                <a:solidFill>
                  <a:schemeClr val="tx1"/>
                </a:solidFill>
              </a:rPr>
              <a:t> ΤΡΙΜΗΝΟ</a:t>
            </a:r>
          </a:p>
        </p:txBody>
      </p:sp>
      <p:sp>
        <p:nvSpPr>
          <p:cNvPr id="25" name="Ελεύθερη σχεδίαση: Σχήμα 24">
            <a:extLst>
              <a:ext uri="{FF2B5EF4-FFF2-40B4-BE49-F238E27FC236}">
                <a16:creationId xmlns:a16="http://schemas.microsoft.com/office/drawing/2014/main" id="{1B81EFE2-4141-8FC3-DC8E-3A71142E91C5}"/>
              </a:ext>
            </a:extLst>
          </p:cNvPr>
          <p:cNvSpPr/>
          <p:nvPr/>
        </p:nvSpPr>
        <p:spPr>
          <a:xfrm>
            <a:off x="3107664" y="6225901"/>
            <a:ext cx="7522397" cy="1565583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rgbClr val="5A702C"/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ctr" defTabSz="10668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ΑΝΑΦΟΡΑ ΠΡΟΟΔΟΥ ΚΟΙΝΩΝ ΔΕΙΚΤΩΝ</a:t>
            </a:r>
          </a:p>
          <a:p>
            <a:pPr marL="0" lvl="0" indent="0" algn="ctr" defTabSz="10668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</a:t>
            </a: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COMMON INDICATORS Report)</a:t>
            </a:r>
            <a:endParaRPr lang="el-GR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Ελεύθερη σχεδίαση: Σχήμα 38">
            <a:extLst>
              <a:ext uri="{FF2B5EF4-FFF2-40B4-BE49-F238E27FC236}">
                <a16:creationId xmlns:a16="http://schemas.microsoft.com/office/drawing/2014/main" id="{16F02C14-49AA-F7B2-05BE-FEABB6A7ACC0}"/>
              </a:ext>
            </a:extLst>
          </p:cNvPr>
          <p:cNvSpPr/>
          <p:nvPr/>
        </p:nvSpPr>
        <p:spPr>
          <a:xfrm>
            <a:off x="12161964" y="6455702"/>
            <a:ext cx="6111150" cy="1105981"/>
          </a:xfrm>
          <a:custGeom>
            <a:avLst/>
            <a:gdLst>
              <a:gd name="connsiteX0" fmla="*/ 0 w 6111150"/>
              <a:gd name="connsiteY0" fmla="*/ 111932 h 671580"/>
              <a:gd name="connsiteX1" fmla="*/ 111932 w 6111150"/>
              <a:gd name="connsiteY1" fmla="*/ 0 h 671580"/>
              <a:gd name="connsiteX2" fmla="*/ 5999218 w 6111150"/>
              <a:gd name="connsiteY2" fmla="*/ 0 h 671580"/>
              <a:gd name="connsiteX3" fmla="*/ 6111150 w 6111150"/>
              <a:gd name="connsiteY3" fmla="*/ 111932 h 671580"/>
              <a:gd name="connsiteX4" fmla="*/ 6111150 w 6111150"/>
              <a:gd name="connsiteY4" fmla="*/ 559648 h 671580"/>
              <a:gd name="connsiteX5" fmla="*/ 5999218 w 6111150"/>
              <a:gd name="connsiteY5" fmla="*/ 671580 h 671580"/>
              <a:gd name="connsiteX6" fmla="*/ 111932 w 6111150"/>
              <a:gd name="connsiteY6" fmla="*/ 671580 h 671580"/>
              <a:gd name="connsiteX7" fmla="*/ 0 w 6111150"/>
              <a:gd name="connsiteY7" fmla="*/ 559648 h 671580"/>
              <a:gd name="connsiteX8" fmla="*/ 0 w 611115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5999218" y="0"/>
                </a:lnTo>
                <a:cubicBezTo>
                  <a:pt x="6061036" y="0"/>
                  <a:pt x="6111150" y="50114"/>
                  <a:pt x="6111150" y="111932"/>
                </a:cubicBezTo>
                <a:lnTo>
                  <a:pt x="6111150" y="559648"/>
                </a:lnTo>
                <a:cubicBezTo>
                  <a:pt x="6111150" y="621466"/>
                  <a:pt x="6061036" y="671580"/>
                  <a:pt x="599921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gradFill flip="none" rotWithShape="0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kern="1200" dirty="0">
                <a:solidFill>
                  <a:schemeClr val="tx1"/>
                </a:solidFill>
              </a:rPr>
              <a:t>ΕΤΟΣ – 2</a:t>
            </a:r>
            <a:r>
              <a:rPr lang="el-GR" sz="2800" b="1" kern="1200" baseline="30000" dirty="0">
                <a:solidFill>
                  <a:schemeClr val="tx1"/>
                </a:solidFill>
              </a:rPr>
              <a:t>ο</a:t>
            </a:r>
            <a:r>
              <a:rPr lang="el-GR" sz="2800" b="1" kern="1200" dirty="0">
                <a:solidFill>
                  <a:schemeClr val="tx1"/>
                </a:solidFill>
              </a:rPr>
              <a:t> ΤΡΙΜΗΝΟ</a:t>
            </a:r>
          </a:p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800" b="1" kern="1200" dirty="0">
                <a:solidFill>
                  <a:schemeClr val="tx1"/>
                </a:solidFill>
              </a:rPr>
              <a:t>ΕΤΟΣ – 4</a:t>
            </a:r>
            <a:r>
              <a:rPr lang="el-GR" sz="2800" b="1" kern="1200" baseline="30000" dirty="0">
                <a:solidFill>
                  <a:schemeClr val="tx1"/>
                </a:solidFill>
              </a:rPr>
              <a:t>ο</a:t>
            </a:r>
            <a:r>
              <a:rPr lang="el-GR" sz="2800" b="1" kern="1200" dirty="0">
                <a:solidFill>
                  <a:schemeClr val="tx1"/>
                </a:solidFill>
              </a:rPr>
              <a:t> ΤΡΙΜΗΝΟ</a:t>
            </a:r>
          </a:p>
        </p:txBody>
      </p:sp>
      <p:sp>
        <p:nvSpPr>
          <p:cNvPr id="40" name="Ελεύθερη σχεδίαση: Σχήμα 39">
            <a:extLst>
              <a:ext uri="{FF2B5EF4-FFF2-40B4-BE49-F238E27FC236}">
                <a16:creationId xmlns:a16="http://schemas.microsoft.com/office/drawing/2014/main" id="{631FE275-F4A0-B0CF-A54C-BA444CB590FB}"/>
              </a:ext>
            </a:extLst>
          </p:cNvPr>
          <p:cNvSpPr/>
          <p:nvPr/>
        </p:nvSpPr>
        <p:spPr>
          <a:xfrm>
            <a:off x="3127737" y="8290763"/>
            <a:ext cx="7482250" cy="2015610"/>
          </a:xfrm>
          <a:custGeom>
            <a:avLst/>
            <a:gdLst>
              <a:gd name="connsiteX0" fmla="*/ 0 w 6111150"/>
              <a:gd name="connsiteY0" fmla="*/ 106082 h 636480"/>
              <a:gd name="connsiteX1" fmla="*/ 106082 w 6111150"/>
              <a:gd name="connsiteY1" fmla="*/ 0 h 636480"/>
              <a:gd name="connsiteX2" fmla="*/ 6005068 w 6111150"/>
              <a:gd name="connsiteY2" fmla="*/ 0 h 636480"/>
              <a:gd name="connsiteX3" fmla="*/ 6111150 w 6111150"/>
              <a:gd name="connsiteY3" fmla="*/ 106082 h 636480"/>
              <a:gd name="connsiteX4" fmla="*/ 6111150 w 6111150"/>
              <a:gd name="connsiteY4" fmla="*/ 530398 h 636480"/>
              <a:gd name="connsiteX5" fmla="*/ 6005068 w 6111150"/>
              <a:gd name="connsiteY5" fmla="*/ 636480 h 636480"/>
              <a:gd name="connsiteX6" fmla="*/ 106082 w 6111150"/>
              <a:gd name="connsiteY6" fmla="*/ 636480 h 636480"/>
              <a:gd name="connsiteX7" fmla="*/ 0 w 6111150"/>
              <a:gd name="connsiteY7" fmla="*/ 530398 h 636480"/>
              <a:gd name="connsiteX8" fmla="*/ 0 w 6111150"/>
              <a:gd name="connsiteY8" fmla="*/ 106082 h 6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36480">
                <a:moveTo>
                  <a:pt x="0" y="106082"/>
                </a:moveTo>
                <a:cubicBezTo>
                  <a:pt x="0" y="47495"/>
                  <a:pt x="47495" y="0"/>
                  <a:pt x="106082" y="0"/>
                </a:cubicBezTo>
                <a:lnTo>
                  <a:pt x="6005068" y="0"/>
                </a:lnTo>
                <a:cubicBezTo>
                  <a:pt x="6063655" y="0"/>
                  <a:pt x="6111150" y="47495"/>
                  <a:pt x="6111150" y="106082"/>
                </a:cubicBezTo>
                <a:lnTo>
                  <a:pt x="6111150" y="530398"/>
                </a:lnTo>
                <a:cubicBezTo>
                  <a:pt x="6111150" y="588985"/>
                  <a:pt x="6063655" y="636480"/>
                  <a:pt x="6005068" y="636480"/>
                </a:cubicBezTo>
                <a:lnTo>
                  <a:pt x="106082" y="636480"/>
                </a:lnTo>
                <a:cubicBezTo>
                  <a:pt x="47495" y="636480"/>
                  <a:pt x="0" y="588985"/>
                  <a:pt x="0" y="530398"/>
                </a:cubicBezTo>
                <a:lnTo>
                  <a:pt x="0" y="1060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rgbClr val="B39FCA"/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510" tIns="122510" rIns="122510" bIns="122510" numCol="1" spcCol="1270" anchor="ctr" anchorCtr="0">
            <a:noAutofit/>
          </a:bodyPr>
          <a:lstStyle/>
          <a:p>
            <a:pPr marL="0" lvl="0" indent="0" algn="ctr" defTabSz="10668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ΕΝΔΙΑΜΕΣΗ ΕΚΘΕΣΗ ΠΡΟΟΔΟΥ ΟΡΟΣΗΜΩΝ, ΣΤΟΧΩΝ &amp; ΒΗΜΑΤΩΝ ΠΑΡΑΚΟΛΟΥΘΗΣΗΣ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10668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(BI-ANNUAL Report)</a:t>
            </a:r>
            <a:endParaRPr lang="el-GR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Ελεύθερη σχεδίαση: Σχήμα 40">
            <a:extLst>
              <a:ext uri="{FF2B5EF4-FFF2-40B4-BE49-F238E27FC236}">
                <a16:creationId xmlns:a16="http://schemas.microsoft.com/office/drawing/2014/main" id="{09AB8267-3D60-DAEB-E38C-434B5978C486}"/>
              </a:ext>
            </a:extLst>
          </p:cNvPr>
          <p:cNvSpPr/>
          <p:nvPr/>
        </p:nvSpPr>
        <p:spPr>
          <a:xfrm>
            <a:off x="12161964" y="8745578"/>
            <a:ext cx="6111150" cy="1105980"/>
          </a:xfrm>
          <a:custGeom>
            <a:avLst/>
            <a:gdLst>
              <a:gd name="connsiteX0" fmla="*/ 0 w 6111150"/>
              <a:gd name="connsiteY0" fmla="*/ 111932 h 671580"/>
              <a:gd name="connsiteX1" fmla="*/ 111932 w 6111150"/>
              <a:gd name="connsiteY1" fmla="*/ 0 h 671580"/>
              <a:gd name="connsiteX2" fmla="*/ 5999218 w 6111150"/>
              <a:gd name="connsiteY2" fmla="*/ 0 h 671580"/>
              <a:gd name="connsiteX3" fmla="*/ 6111150 w 6111150"/>
              <a:gd name="connsiteY3" fmla="*/ 111932 h 671580"/>
              <a:gd name="connsiteX4" fmla="*/ 6111150 w 6111150"/>
              <a:gd name="connsiteY4" fmla="*/ 559648 h 671580"/>
              <a:gd name="connsiteX5" fmla="*/ 5999218 w 6111150"/>
              <a:gd name="connsiteY5" fmla="*/ 671580 h 671580"/>
              <a:gd name="connsiteX6" fmla="*/ 111932 w 6111150"/>
              <a:gd name="connsiteY6" fmla="*/ 671580 h 671580"/>
              <a:gd name="connsiteX7" fmla="*/ 0 w 6111150"/>
              <a:gd name="connsiteY7" fmla="*/ 559648 h 671580"/>
              <a:gd name="connsiteX8" fmla="*/ 0 w 6111150"/>
              <a:gd name="connsiteY8" fmla="*/ 111932 h 67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150" h="671580">
                <a:moveTo>
                  <a:pt x="0" y="111932"/>
                </a:moveTo>
                <a:cubicBezTo>
                  <a:pt x="0" y="50114"/>
                  <a:pt x="50114" y="0"/>
                  <a:pt x="111932" y="0"/>
                </a:cubicBezTo>
                <a:lnTo>
                  <a:pt x="5999218" y="0"/>
                </a:lnTo>
                <a:cubicBezTo>
                  <a:pt x="6061036" y="0"/>
                  <a:pt x="6111150" y="50114"/>
                  <a:pt x="6111150" y="111932"/>
                </a:cubicBezTo>
                <a:lnTo>
                  <a:pt x="6111150" y="559648"/>
                </a:lnTo>
                <a:cubicBezTo>
                  <a:pt x="6111150" y="621466"/>
                  <a:pt x="6061036" y="671580"/>
                  <a:pt x="5999218" y="671580"/>
                </a:cubicBezTo>
                <a:lnTo>
                  <a:pt x="111932" y="671580"/>
                </a:lnTo>
                <a:cubicBezTo>
                  <a:pt x="50114" y="671580"/>
                  <a:pt x="0" y="621466"/>
                  <a:pt x="0" y="559648"/>
                </a:cubicBezTo>
                <a:lnTo>
                  <a:pt x="0" y="111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464" tIns="139464" rIns="139464" bIns="13946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2800" b="1" kern="1200" dirty="0">
                <a:solidFill>
                  <a:schemeClr val="tx1"/>
                </a:solidFill>
              </a:rPr>
              <a:t>ΕΤΟΣ – 1</a:t>
            </a:r>
            <a:r>
              <a:rPr lang="el-GR" sz="2800" b="1" kern="1200" baseline="30000" dirty="0">
                <a:solidFill>
                  <a:schemeClr val="tx1"/>
                </a:solidFill>
              </a:rPr>
              <a:t>ο</a:t>
            </a:r>
            <a:r>
              <a:rPr lang="el-GR" sz="2800" b="1" kern="1200" dirty="0">
                <a:solidFill>
                  <a:schemeClr val="tx1"/>
                </a:solidFill>
              </a:rPr>
              <a:t> ΤΡΙΜΗΝΟ</a:t>
            </a:r>
          </a:p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800" b="1" kern="1200" dirty="0">
                <a:solidFill>
                  <a:schemeClr val="tx1"/>
                </a:solidFill>
              </a:rPr>
              <a:t>ΕΤΟΣ – 3</a:t>
            </a:r>
            <a:r>
              <a:rPr lang="el-GR" sz="2800" b="1" kern="1200" baseline="30000" dirty="0">
                <a:solidFill>
                  <a:schemeClr val="tx1"/>
                </a:solidFill>
              </a:rPr>
              <a:t>ο</a:t>
            </a:r>
            <a:r>
              <a:rPr lang="el-GR" sz="2800" b="1" kern="1200" dirty="0">
                <a:solidFill>
                  <a:schemeClr val="tx1"/>
                </a:solidFill>
              </a:rPr>
              <a:t> ΤΡΙΜΗΝΟ</a:t>
            </a:r>
          </a:p>
        </p:txBody>
      </p:sp>
    </p:spTree>
    <p:extLst>
      <p:ext uri="{BB962C8B-B14F-4D97-AF65-F5344CB8AC3E}">
        <p14:creationId xmlns:p14="http://schemas.microsoft.com/office/powerpoint/2010/main" val="25752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5" grpId="0" animBg="1"/>
      <p:bldP spid="39" grpId="0" animBg="1"/>
      <p:bldP spid="40" grpId="0" animBg="1"/>
      <p:bldP spid="4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ΔΕΟΣ – Διαδικασία   </a:t>
              </a:r>
            </a:p>
            <a:p>
              <a:r>
                <a:rPr lang="el-GR" sz="32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ΑΙΤΗΜΑΤΑ ΠΛΗΡΩΜΗΣ</a:t>
              </a: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8AF497B-25E3-5DC5-6CB8-129F03494A37}"/>
              </a:ext>
            </a:extLst>
          </p:cNvPr>
          <p:cNvSpPr/>
          <p:nvPr/>
        </p:nvSpPr>
        <p:spPr>
          <a:xfrm>
            <a:off x="3832109" y="2759856"/>
            <a:ext cx="12980017" cy="7667811"/>
          </a:xfrm>
          <a:prstGeom prst="rect">
            <a:avLst/>
          </a:prstGeom>
          <a:noFill/>
        </p:spPr>
      </p:sp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BB257F5E-B89F-3F26-CFEE-6B33A6240E67}"/>
              </a:ext>
            </a:extLst>
          </p:cNvPr>
          <p:cNvGrpSpPr/>
          <p:nvPr/>
        </p:nvGrpSpPr>
        <p:grpSpPr>
          <a:xfrm>
            <a:off x="3832109" y="2764068"/>
            <a:ext cx="12980016" cy="7659386"/>
            <a:chOff x="3832109" y="2764068"/>
            <a:chExt cx="12980016" cy="7659386"/>
          </a:xfrm>
        </p:grpSpPr>
        <p:grpSp>
          <p:nvGrpSpPr>
            <p:cNvPr id="27" name="Ομάδα 26">
              <a:extLst>
                <a:ext uri="{FF2B5EF4-FFF2-40B4-BE49-F238E27FC236}">
                  <a16:creationId xmlns:a16="http://schemas.microsoft.com/office/drawing/2014/main" id="{13D7FB19-68B7-EF9E-9BCD-D0CD2AC9F0A4}"/>
                </a:ext>
              </a:extLst>
            </p:cNvPr>
            <p:cNvGrpSpPr/>
            <p:nvPr/>
          </p:nvGrpSpPr>
          <p:grpSpPr>
            <a:xfrm>
              <a:off x="3832109" y="2764068"/>
              <a:ext cx="12980016" cy="781570"/>
              <a:chOff x="3832109" y="2764068"/>
              <a:chExt cx="12980016" cy="781570"/>
            </a:xfrm>
          </p:grpSpPr>
          <p:sp>
            <p:nvSpPr>
              <p:cNvPr id="5" name="Ελεύθερη σχεδίαση: Σχήμα 4">
                <a:extLst>
                  <a:ext uri="{FF2B5EF4-FFF2-40B4-BE49-F238E27FC236}">
                    <a16:creationId xmlns:a16="http://schemas.microsoft.com/office/drawing/2014/main" id="{FFED4FC8-0CEB-2C48-A377-BBCA9F0FEAD7}"/>
                  </a:ext>
                </a:extLst>
              </p:cNvPr>
              <p:cNvSpPr/>
              <p:nvPr/>
            </p:nvSpPr>
            <p:spPr>
              <a:xfrm>
                <a:off x="9024115" y="2764068"/>
                <a:ext cx="7788010" cy="781570"/>
              </a:xfrm>
              <a:custGeom>
                <a:avLst/>
                <a:gdLst>
                  <a:gd name="connsiteX0" fmla="*/ 0 w 7788010"/>
                  <a:gd name="connsiteY0" fmla="*/ 97696 h 781570"/>
                  <a:gd name="connsiteX1" fmla="*/ 7397225 w 7788010"/>
                  <a:gd name="connsiteY1" fmla="*/ 97696 h 781570"/>
                  <a:gd name="connsiteX2" fmla="*/ 7397225 w 7788010"/>
                  <a:gd name="connsiteY2" fmla="*/ 0 h 781570"/>
                  <a:gd name="connsiteX3" fmla="*/ 7788010 w 7788010"/>
                  <a:gd name="connsiteY3" fmla="*/ 390785 h 781570"/>
                  <a:gd name="connsiteX4" fmla="*/ 7397225 w 7788010"/>
                  <a:gd name="connsiteY4" fmla="*/ 781570 h 781570"/>
                  <a:gd name="connsiteX5" fmla="*/ 7397225 w 7788010"/>
                  <a:gd name="connsiteY5" fmla="*/ 683874 h 781570"/>
                  <a:gd name="connsiteX6" fmla="*/ 0 w 7788010"/>
                  <a:gd name="connsiteY6" fmla="*/ 683874 h 781570"/>
                  <a:gd name="connsiteX7" fmla="*/ 0 w 7788010"/>
                  <a:gd name="connsiteY7" fmla="*/ 97696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8010" h="781570">
                    <a:moveTo>
                      <a:pt x="0" y="97696"/>
                    </a:moveTo>
                    <a:lnTo>
                      <a:pt x="7397225" y="97696"/>
                    </a:lnTo>
                    <a:lnTo>
                      <a:pt x="7397225" y="0"/>
                    </a:lnTo>
                    <a:lnTo>
                      <a:pt x="7788010" y="390785"/>
                    </a:lnTo>
                    <a:lnTo>
                      <a:pt x="7397225" y="781570"/>
                    </a:lnTo>
                    <a:lnTo>
                      <a:pt x="7397225" y="683874"/>
                    </a:lnTo>
                    <a:lnTo>
                      <a:pt x="0" y="683874"/>
                    </a:lnTo>
                    <a:lnTo>
                      <a:pt x="0" y="97696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4445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12936" rIns="308329" bIns="112936" numCol="1" spcCol="1270" anchor="t" anchorCtr="0">
                <a:noAutofit/>
              </a:bodyPr>
              <a:lstStyle/>
              <a:p>
                <a:pPr marL="144000" lvl="1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από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 Φεβ 2020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έως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30 Σεπ 2021</a:t>
                </a:r>
              </a:p>
            </p:txBody>
          </p:sp>
          <p:sp>
            <p:nvSpPr>
              <p:cNvPr id="6" name="Ελεύθερη σχεδίαση: Σχήμα 5">
                <a:extLst>
                  <a:ext uri="{FF2B5EF4-FFF2-40B4-BE49-F238E27FC236}">
                    <a16:creationId xmlns:a16="http://schemas.microsoft.com/office/drawing/2014/main" id="{03D34FB4-2193-AF45-F593-ED63EF27E5F2}"/>
                  </a:ext>
                </a:extLst>
              </p:cNvPr>
              <p:cNvSpPr/>
              <p:nvPr/>
            </p:nvSpPr>
            <p:spPr>
              <a:xfrm>
                <a:off x="3832109" y="2764068"/>
                <a:ext cx="5192006" cy="781570"/>
              </a:xfrm>
              <a:custGeom>
                <a:avLst/>
                <a:gdLst>
                  <a:gd name="connsiteX0" fmla="*/ 0 w 5192006"/>
                  <a:gd name="connsiteY0" fmla="*/ 130264 h 781570"/>
                  <a:gd name="connsiteX1" fmla="*/ 130264 w 5192006"/>
                  <a:gd name="connsiteY1" fmla="*/ 0 h 781570"/>
                  <a:gd name="connsiteX2" fmla="*/ 5061742 w 5192006"/>
                  <a:gd name="connsiteY2" fmla="*/ 0 h 781570"/>
                  <a:gd name="connsiteX3" fmla="*/ 5192006 w 5192006"/>
                  <a:gd name="connsiteY3" fmla="*/ 130264 h 781570"/>
                  <a:gd name="connsiteX4" fmla="*/ 5192006 w 5192006"/>
                  <a:gd name="connsiteY4" fmla="*/ 651306 h 781570"/>
                  <a:gd name="connsiteX5" fmla="*/ 5061742 w 5192006"/>
                  <a:gd name="connsiteY5" fmla="*/ 781570 h 781570"/>
                  <a:gd name="connsiteX6" fmla="*/ 130264 w 5192006"/>
                  <a:gd name="connsiteY6" fmla="*/ 781570 h 781570"/>
                  <a:gd name="connsiteX7" fmla="*/ 0 w 5192006"/>
                  <a:gd name="connsiteY7" fmla="*/ 651306 h 781570"/>
                  <a:gd name="connsiteX8" fmla="*/ 0 w 5192006"/>
                  <a:gd name="connsiteY8" fmla="*/ 130264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2006" h="781570">
                    <a:moveTo>
                      <a:pt x="0" y="130264"/>
                    </a:moveTo>
                    <a:cubicBezTo>
                      <a:pt x="0" y="58321"/>
                      <a:pt x="58321" y="0"/>
                      <a:pt x="130264" y="0"/>
                    </a:cubicBezTo>
                    <a:lnTo>
                      <a:pt x="5061742" y="0"/>
                    </a:lnTo>
                    <a:cubicBezTo>
                      <a:pt x="5133685" y="0"/>
                      <a:pt x="5192006" y="58321"/>
                      <a:pt x="5192006" y="130264"/>
                    </a:cubicBezTo>
                    <a:lnTo>
                      <a:pt x="5192006" y="651306"/>
                    </a:lnTo>
                    <a:cubicBezTo>
                      <a:pt x="5192006" y="723249"/>
                      <a:pt x="5133685" y="781570"/>
                      <a:pt x="5061742" y="781570"/>
                    </a:cubicBezTo>
                    <a:lnTo>
                      <a:pt x="130264" y="781570"/>
                    </a:lnTo>
                    <a:cubicBezTo>
                      <a:pt x="58321" y="781570"/>
                      <a:pt x="0" y="723249"/>
                      <a:pt x="0" y="651306"/>
                    </a:cubicBezTo>
                    <a:lnTo>
                      <a:pt x="0" y="130264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9593" tIns="83873" rIns="129593" bIns="83873" numCol="1" spcCol="1270" anchor="ctr" anchorCtr="0">
                <a:noAutofit/>
              </a:bodyPr>
              <a:lstStyle/>
              <a:p>
                <a:pPr marL="144000" lvl="0" indent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latin typeface="Arial Black" panose="020B0A04020102020204" pitchFamily="34" charset="0"/>
                  </a:rPr>
                  <a:t>1</a:t>
                </a:r>
                <a:r>
                  <a:rPr lang="el-GR" sz="2400" kern="1200" baseline="30000" dirty="0">
                    <a:latin typeface="Arial Black" panose="020B0A04020102020204" pitchFamily="34" charset="0"/>
                  </a:rPr>
                  <a:t>ο</a:t>
                </a:r>
                <a:r>
                  <a:rPr lang="el-GR" sz="2400" kern="1200" dirty="0">
                    <a:latin typeface="Arial Black" panose="020B0A04020102020204" pitchFamily="34" charset="0"/>
                  </a:rPr>
                  <a:t> ΑΙΤΗΜΑ ΠΛΗΡΩΜΗΣ</a:t>
                </a:r>
              </a:p>
            </p:txBody>
          </p:sp>
        </p:grpSp>
        <p:grpSp>
          <p:nvGrpSpPr>
            <p:cNvPr id="28" name="Ομάδα 27">
              <a:extLst>
                <a:ext uri="{FF2B5EF4-FFF2-40B4-BE49-F238E27FC236}">
                  <a16:creationId xmlns:a16="http://schemas.microsoft.com/office/drawing/2014/main" id="{797DCA76-DDB7-E34C-5043-9AF819290C4F}"/>
                </a:ext>
              </a:extLst>
            </p:cNvPr>
            <p:cNvGrpSpPr/>
            <p:nvPr/>
          </p:nvGrpSpPr>
          <p:grpSpPr>
            <a:xfrm>
              <a:off x="3832109" y="3623795"/>
              <a:ext cx="12980016" cy="781570"/>
              <a:chOff x="3832109" y="3623795"/>
              <a:chExt cx="12980016" cy="781570"/>
            </a:xfrm>
          </p:grpSpPr>
          <p:sp>
            <p:nvSpPr>
              <p:cNvPr id="7" name="Ελεύθερη σχεδίαση: Σχήμα 6">
                <a:extLst>
                  <a:ext uri="{FF2B5EF4-FFF2-40B4-BE49-F238E27FC236}">
                    <a16:creationId xmlns:a16="http://schemas.microsoft.com/office/drawing/2014/main" id="{2065F9DE-7339-5D8A-269D-879D718E49BD}"/>
                  </a:ext>
                </a:extLst>
              </p:cNvPr>
              <p:cNvSpPr/>
              <p:nvPr/>
            </p:nvSpPr>
            <p:spPr>
              <a:xfrm>
                <a:off x="9024115" y="3623795"/>
                <a:ext cx="7788010" cy="781570"/>
              </a:xfrm>
              <a:custGeom>
                <a:avLst/>
                <a:gdLst>
                  <a:gd name="connsiteX0" fmla="*/ 0 w 7788010"/>
                  <a:gd name="connsiteY0" fmla="*/ 97696 h 781570"/>
                  <a:gd name="connsiteX1" fmla="*/ 7397225 w 7788010"/>
                  <a:gd name="connsiteY1" fmla="*/ 97696 h 781570"/>
                  <a:gd name="connsiteX2" fmla="*/ 7397225 w 7788010"/>
                  <a:gd name="connsiteY2" fmla="*/ 0 h 781570"/>
                  <a:gd name="connsiteX3" fmla="*/ 7788010 w 7788010"/>
                  <a:gd name="connsiteY3" fmla="*/ 390785 h 781570"/>
                  <a:gd name="connsiteX4" fmla="*/ 7397225 w 7788010"/>
                  <a:gd name="connsiteY4" fmla="*/ 781570 h 781570"/>
                  <a:gd name="connsiteX5" fmla="*/ 7397225 w 7788010"/>
                  <a:gd name="connsiteY5" fmla="*/ 683874 h 781570"/>
                  <a:gd name="connsiteX6" fmla="*/ 0 w 7788010"/>
                  <a:gd name="connsiteY6" fmla="*/ 683874 h 781570"/>
                  <a:gd name="connsiteX7" fmla="*/ 0 w 7788010"/>
                  <a:gd name="connsiteY7" fmla="*/ 97696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8010" h="781570">
                    <a:moveTo>
                      <a:pt x="0" y="97696"/>
                    </a:moveTo>
                    <a:lnTo>
                      <a:pt x="7397225" y="97696"/>
                    </a:lnTo>
                    <a:lnTo>
                      <a:pt x="7397225" y="0"/>
                    </a:lnTo>
                    <a:lnTo>
                      <a:pt x="7788010" y="390785"/>
                    </a:lnTo>
                    <a:lnTo>
                      <a:pt x="7397225" y="781570"/>
                    </a:lnTo>
                    <a:lnTo>
                      <a:pt x="7397225" y="683874"/>
                    </a:lnTo>
                    <a:lnTo>
                      <a:pt x="0" y="683874"/>
                    </a:lnTo>
                    <a:lnTo>
                      <a:pt x="0" y="97696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4445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2">
                  <a:tint val="40000"/>
                  <a:alpha val="90000"/>
                  <a:hueOff val="628228"/>
                  <a:satOff val="-547"/>
                  <a:lumOff val="-1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628228"/>
                  <a:satOff val="-547"/>
                  <a:lumOff val="-1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628228"/>
                  <a:satOff val="-547"/>
                  <a:lumOff val="-1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12936" rIns="308329" bIns="112936" numCol="1" spcCol="1270" anchor="t" anchorCtr="0">
                <a:noAutofit/>
              </a:bodyPr>
              <a:lstStyle/>
              <a:p>
                <a:pPr marL="144000" lvl="1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από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 Οκτ 2021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έως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30 Ιουν 2022</a:t>
                </a:r>
                <a:endParaRPr lang="el-GR" sz="24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" name="Ελεύθερη σχεδίαση: Σχήμα 7">
                <a:extLst>
                  <a:ext uri="{FF2B5EF4-FFF2-40B4-BE49-F238E27FC236}">
                    <a16:creationId xmlns:a16="http://schemas.microsoft.com/office/drawing/2014/main" id="{AB01524E-AAE8-DFF9-BB14-98DB82483B0F}"/>
                  </a:ext>
                </a:extLst>
              </p:cNvPr>
              <p:cNvSpPr/>
              <p:nvPr/>
            </p:nvSpPr>
            <p:spPr>
              <a:xfrm>
                <a:off x="3832109" y="3623795"/>
                <a:ext cx="5192006" cy="781570"/>
              </a:xfrm>
              <a:custGeom>
                <a:avLst/>
                <a:gdLst>
                  <a:gd name="connsiteX0" fmla="*/ 0 w 5192006"/>
                  <a:gd name="connsiteY0" fmla="*/ 130264 h 781570"/>
                  <a:gd name="connsiteX1" fmla="*/ 130264 w 5192006"/>
                  <a:gd name="connsiteY1" fmla="*/ 0 h 781570"/>
                  <a:gd name="connsiteX2" fmla="*/ 5061742 w 5192006"/>
                  <a:gd name="connsiteY2" fmla="*/ 0 h 781570"/>
                  <a:gd name="connsiteX3" fmla="*/ 5192006 w 5192006"/>
                  <a:gd name="connsiteY3" fmla="*/ 130264 h 781570"/>
                  <a:gd name="connsiteX4" fmla="*/ 5192006 w 5192006"/>
                  <a:gd name="connsiteY4" fmla="*/ 651306 h 781570"/>
                  <a:gd name="connsiteX5" fmla="*/ 5061742 w 5192006"/>
                  <a:gd name="connsiteY5" fmla="*/ 781570 h 781570"/>
                  <a:gd name="connsiteX6" fmla="*/ 130264 w 5192006"/>
                  <a:gd name="connsiteY6" fmla="*/ 781570 h 781570"/>
                  <a:gd name="connsiteX7" fmla="*/ 0 w 5192006"/>
                  <a:gd name="connsiteY7" fmla="*/ 651306 h 781570"/>
                  <a:gd name="connsiteX8" fmla="*/ 0 w 5192006"/>
                  <a:gd name="connsiteY8" fmla="*/ 130264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2006" h="781570">
                    <a:moveTo>
                      <a:pt x="0" y="130264"/>
                    </a:moveTo>
                    <a:cubicBezTo>
                      <a:pt x="0" y="58321"/>
                      <a:pt x="58321" y="0"/>
                      <a:pt x="130264" y="0"/>
                    </a:cubicBezTo>
                    <a:lnTo>
                      <a:pt x="5061742" y="0"/>
                    </a:lnTo>
                    <a:cubicBezTo>
                      <a:pt x="5133685" y="0"/>
                      <a:pt x="5192006" y="58321"/>
                      <a:pt x="5192006" y="130264"/>
                    </a:cubicBezTo>
                    <a:lnTo>
                      <a:pt x="5192006" y="651306"/>
                    </a:lnTo>
                    <a:cubicBezTo>
                      <a:pt x="5192006" y="723249"/>
                      <a:pt x="5133685" y="781570"/>
                      <a:pt x="5061742" y="781570"/>
                    </a:cubicBezTo>
                    <a:lnTo>
                      <a:pt x="130264" y="781570"/>
                    </a:lnTo>
                    <a:cubicBezTo>
                      <a:pt x="58321" y="781570"/>
                      <a:pt x="0" y="723249"/>
                      <a:pt x="0" y="651306"/>
                    </a:cubicBezTo>
                    <a:lnTo>
                      <a:pt x="0" y="130264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585190"/>
                  <a:satOff val="-730"/>
                  <a:lumOff val="172"/>
                  <a:alphaOff val="0"/>
                </a:schemeClr>
              </a:fillRef>
              <a:effectRef idx="2">
                <a:schemeClr val="accent2">
                  <a:hueOff val="585190"/>
                  <a:satOff val="-730"/>
                  <a:lumOff val="17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9593" tIns="83873" rIns="129593" bIns="83873" numCol="1" spcCol="1270" anchor="ctr" anchorCtr="0">
                <a:noAutofit/>
              </a:bodyPr>
              <a:lstStyle/>
              <a:p>
                <a:pPr marL="144000" lvl="0" indent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latin typeface="Arial Black" panose="020B0A04020102020204" pitchFamily="34" charset="0"/>
                  </a:rPr>
                  <a:t>2</a:t>
                </a:r>
                <a:r>
                  <a:rPr lang="el-GR" sz="2400" kern="1200" baseline="30000" dirty="0">
                    <a:latin typeface="Arial Black" panose="020B0A04020102020204" pitchFamily="34" charset="0"/>
                  </a:rPr>
                  <a:t>ο</a:t>
                </a:r>
                <a:r>
                  <a:rPr lang="el-GR" sz="2400" kern="1200" dirty="0">
                    <a:latin typeface="Arial Black" panose="020B0A04020102020204" pitchFamily="34" charset="0"/>
                  </a:rPr>
                  <a:t> ΑΙΤΗΜΑ ΠΛΗΡΩΜΗΣ</a:t>
                </a:r>
                <a:endParaRPr lang="el-GR" sz="2400" kern="1200" dirty="0"/>
              </a:p>
            </p:txBody>
          </p:sp>
        </p:grpSp>
        <p:grpSp>
          <p:nvGrpSpPr>
            <p:cNvPr id="29" name="Ομάδα 28">
              <a:extLst>
                <a:ext uri="{FF2B5EF4-FFF2-40B4-BE49-F238E27FC236}">
                  <a16:creationId xmlns:a16="http://schemas.microsoft.com/office/drawing/2014/main" id="{8F289101-9F36-30A8-F087-3F501D4E9864}"/>
                </a:ext>
              </a:extLst>
            </p:cNvPr>
            <p:cNvGrpSpPr/>
            <p:nvPr/>
          </p:nvGrpSpPr>
          <p:grpSpPr>
            <a:xfrm>
              <a:off x="3832109" y="4483522"/>
              <a:ext cx="12980016" cy="781570"/>
              <a:chOff x="3832109" y="4483522"/>
              <a:chExt cx="12980016" cy="781570"/>
            </a:xfrm>
          </p:grpSpPr>
          <p:sp>
            <p:nvSpPr>
              <p:cNvPr id="9" name="Ελεύθερη σχεδίαση: Σχήμα 8">
                <a:extLst>
                  <a:ext uri="{FF2B5EF4-FFF2-40B4-BE49-F238E27FC236}">
                    <a16:creationId xmlns:a16="http://schemas.microsoft.com/office/drawing/2014/main" id="{B60190E9-9F86-6AD2-1D97-9406057A5B58}"/>
                  </a:ext>
                </a:extLst>
              </p:cNvPr>
              <p:cNvSpPr/>
              <p:nvPr/>
            </p:nvSpPr>
            <p:spPr>
              <a:xfrm>
                <a:off x="9024115" y="4483522"/>
                <a:ext cx="7788010" cy="781570"/>
              </a:xfrm>
              <a:custGeom>
                <a:avLst/>
                <a:gdLst>
                  <a:gd name="connsiteX0" fmla="*/ 0 w 7788010"/>
                  <a:gd name="connsiteY0" fmla="*/ 97696 h 781570"/>
                  <a:gd name="connsiteX1" fmla="*/ 7397225 w 7788010"/>
                  <a:gd name="connsiteY1" fmla="*/ 97696 h 781570"/>
                  <a:gd name="connsiteX2" fmla="*/ 7397225 w 7788010"/>
                  <a:gd name="connsiteY2" fmla="*/ 0 h 781570"/>
                  <a:gd name="connsiteX3" fmla="*/ 7788010 w 7788010"/>
                  <a:gd name="connsiteY3" fmla="*/ 390785 h 781570"/>
                  <a:gd name="connsiteX4" fmla="*/ 7397225 w 7788010"/>
                  <a:gd name="connsiteY4" fmla="*/ 781570 h 781570"/>
                  <a:gd name="connsiteX5" fmla="*/ 7397225 w 7788010"/>
                  <a:gd name="connsiteY5" fmla="*/ 683874 h 781570"/>
                  <a:gd name="connsiteX6" fmla="*/ 0 w 7788010"/>
                  <a:gd name="connsiteY6" fmla="*/ 683874 h 781570"/>
                  <a:gd name="connsiteX7" fmla="*/ 0 w 7788010"/>
                  <a:gd name="connsiteY7" fmla="*/ 97696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8010" h="781570">
                    <a:moveTo>
                      <a:pt x="0" y="97696"/>
                    </a:moveTo>
                    <a:lnTo>
                      <a:pt x="7397225" y="97696"/>
                    </a:lnTo>
                    <a:lnTo>
                      <a:pt x="7397225" y="0"/>
                    </a:lnTo>
                    <a:lnTo>
                      <a:pt x="7788010" y="390785"/>
                    </a:lnTo>
                    <a:lnTo>
                      <a:pt x="7397225" y="781570"/>
                    </a:lnTo>
                    <a:lnTo>
                      <a:pt x="7397225" y="683874"/>
                    </a:lnTo>
                    <a:lnTo>
                      <a:pt x="0" y="683874"/>
                    </a:lnTo>
                    <a:lnTo>
                      <a:pt x="0" y="97696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4445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2">
                  <a:tint val="40000"/>
                  <a:alpha val="90000"/>
                  <a:hueOff val="1256455"/>
                  <a:satOff val="-1094"/>
                  <a:lumOff val="-1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1256455"/>
                  <a:satOff val="-1094"/>
                  <a:lumOff val="-1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1256455"/>
                  <a:satOff val="-1094"/>
                  <a:lumOff val="-1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12936" rIns="308329" bIns="112936" numCol="1" spcCol="1270" anchor="t" anchorCtr="0">
                <a:noAutofit/>
              </a:bodyPr>
              <a:lstStyle/>
              <a:p>
                <a:pPr marL="144000" lvl="1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από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 Ιουλ 2022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έως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31 Δεκ 2022</a:t>
                </a:r>
                <a:endParaRPr lang="el-GR" sz="2400" kern="1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" name="Ελεύθερη σχεδίαση: Σχήμα 9">
                <a:extLst>
                  <a:ext uri="{FF2B5EF4-FFF2-40B4-BE49-F238E27FC236}">
                    <a16:creationId xmlns:a16="http://schemas.microsoft.com/office/drawing/2014/main" id="{7549C2A1-D72E-8AD9-366F-E0400A332B5B}"/>
                  </a:ext>
                </a:extLst>
              </p:cNvPr>
              <p:cNvSpPr/>
              <p:nvPr/>
            </p:nvSpPr>
            <p:spPr>
              <a:xfrm>
                <a:off x="3832109" y="4483522"/>
                <a:ext cx="5192006" cy="781570"/>
              </a:xfrm>
              <a:custGeom>
                <a:avLst/>
                <a:gdLst>
                  <a:gd name="connsiteX0" fmla="*/ 0 w 5192006"/>
                  <a:gd name="connsiteY0" fmla="*/ 130264 h 781570"/>
                  <a:gd name="connsiteX1" fmla="*/ 130264 w 5192006"/>
                  <a:gd name="connsiteY1" fmla="*/ 0 h 781570"/>
                  <a:gd name="connsiteX2" fmla="*/ 5061742 w 5192006"/>
                  <a:gd name="connsiteY2" fmla="*/ 0 h 781570"/>
                  <a:gd name="connsiteX3" fmla="*/ 5192006 w 5192006"/>
                  <a:gd name="connsiteY3" fmla="*/ 130264 h 781570"/>
                  <a:gd name="connsiteX4" fmla="*/ 5192006 w 5192006"/>
                  <a:gd name="connsiteY4" fmla="*/ 651306 h 781570"/>
                  <a:gd name="connsiteX5" fmla="*/ 5061742 w 5192006"/>
                  <a:gd name="connsiteY5" fmla="*/ 781570 h 781570"/>
                  <a:gd name="connsiteX6" fmla="*/ 130264 w 5192006"/>
                  <a:gd name="connsiteY6" fmla="*/ 781570 h 781570"/>
                  <a:gd name="connsiteX7" fmla="*/ 0 w 5192006"/>
                  <a:gd name="connsiteY7" fmla="*/ 651306 h 781570"/>
                  <a:gd name="connsiteX8" fmla="*/ 0 w 5192006"/>
                  <a:gd name="connsiteY8" fmla="*/ 130264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2006" h="781570">
                    <a:moveTo>
                      <a:pt x="0" y="130264"/>
                    </a:moveTo>
                    <a:cubicBezTo>
                      <a:pt x="0" y="58321"/>
                      <a:pt x="58321" y="0"/>
                      <a:pt x="130264" y="0"/>
                    </a:cubicBezTo>
                    <a:lnTo>
                      <a:pt x="5061742" y="0"/>
                    </a:lnTo>
                    <a:cubicBezTo>
                      <a:pt x="5133685" y="0"/>
                      <a:pt x="5192006" y="58321"/>
                      <a:pt x="5192006" y="130264"/>
                    </a:cubicBezTo>
                    <a:lnTo>
                      <a:pt x="5192006" y="651306"/>
                    </a:lnTo>
                    <a:cubicBezTo>
                      <a:pt x="5192006" y="723249"/>
                      <a:pt x="5133685" y="781570"/>
                      <a:pt x="5061742" y="781570"/>
                    </a:cubicBezTo>
                    <a:lnTo>
                      <a:pt x="130264" y="781570"/>
                    </a:lnTo>
                    <a:cubicBezTo>
                      <a:pt x="58321" y="781570"/>
                      <a:pt x="0" y="723249"/>
                      <a:pt x="0" y="651306"/>
                    </a:cubicBezTo>
                    <a:lnTo>
                      <a:pt x="0" y="130264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1170380"/>
                  <a:satOff val="-1460"/>
                  <a:lumOff val="343"/>
                  <a:alphaOff val="0"/>
                </a:schemeClr>
              </a:fillRef>
              <a:effectRef idx="2">
                <a:schemeClr val="accent2">
                  <a:hueOff val="1170380"/>
                  <a:satOff val="-1460"/>
                  <a:lumOff val="34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9593" tIns="83873" rIns="129593" bIns="83873" numCol="1" spcCol="1270" anchor="ctr" anchorCtr="0">
                <a:noAutofit/>
              </a:bodyPr>
              <a:lstStyle/>
              <a:p>
                <a:pPr marL="144000" lvl="0" indent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latin typeface="Arial Black" panose="020B0A04020102020204" pitchFamily="34" charset="0"/>
                  </a:rPr>
                  <a:t>3</a:t>
                </a:r>
                <a:r>
                  <a:rPr lang="el-GR" sz="2400" kern="1200" baseline="30000" dirty="0">
                    <a:latin typeface="Arial Black" panose="020B0A04020102020204" pitchFamily="34" charset="0"/>
                  </a:rPr>
                  <a:t>ο</a:t>
                </a:r>
                <a:r>
                  <a:rPr lang="el-GR" sz="2400" kern="1200" dirty="0">
                    <a:latin typeface="Arial Black" panose="020B0A04020102020204" pitchFamily="34" charset="0"/>
                  </a:rPr>
                  <a:t> ΑΙΤΗΜΑ ΠΛΗΡΩΜΗΣ</a:t>
                </a:r>
                <a:endParaRPr lang="el-GR" sz="2400" kern="1200" dirty="0"/>
              </a:p>
            </p:txBody>
          </p:sp>
        </p:grpSp>
        <p:grpSp>
          <p:nvGrpSpPr>
            <p:cNvPr id="30" name="Ομάδα 29">
              <a:extLst>
                <a:ext uri="{FF2B5EF4-FFF2-40B4-BE49-F238E27FC236}">
                  <a16:creationId xmlns:a16="http://schemas.microsoft.com/office/drawing/2014/main" id="{5AEF9865-4ABB-FFE4-6807-7064C3AAC439}"/>
                </a:ext>
              </a:extLst>
            </p:cNvPr>
            <p:cNvGrpSpPr/>
            <p:nvPr/>
          </p:nvGrpSpPr>
          <p:grpSpPr>
            <a:xfrm>
              <a:off x="3832109" y="5343249"/>
              <a:ext cx="12980016" cy="781570"/>
              <a:chOff x="3832109" y="5343249"/>
              <a:chExt cx="12980016" cy="781570"/>
            </a:xfrm>
          </p:grpSpPr>
          <p:sp>
            <p:nvSpPr>
              <p:cNvPr id="11" name="Ελεύθερη σχεδίαση: Σχήμα 10">
                <a:extLst>
                  <a:ext uri="{FF2B5EF4-FFF2-40B4-BE49-F238E27FC236}">
                    <a16:creationId xmlns:a16="http://schemas.microsoft.com/office/drawing/2014/main" id="{5ADFA075-BAF4-68DB-6FA3-475993B570C2}"/>
                  </a:ext>
                </a:extLst>
              </p:cNvPr>
              <p:cNvSpPr/>
              <p:nvPr/>
            </p:nvSpPr>
            <p:spPr>
              <a:xfrm>
                <a:off x="9024115" y="5343249"/>
                <a:ext cx="7788010" cy="781570"/>
              </a:xfrm>
              <a:custGeom>
                <a:avLst/>
                <a:gdLst>
                  <a:gd name="connsiteX0" fmla="*/ 0 w 7788010"/>
                  <a:gd name="connsiteY0" fmla="*/ 97696 h 781570"/>
                  <a:gd name="connsiteX1" fmla="*/ 7397225 w 7788010"/>
                  <a:gd name="connsiteY1" fmla="*/ 97696 h 781570"/>
                  <a:gd name="connsiteX2" fmla="*/ 7397225 w 7788010"/>
                  <a:gd name="connsiteY2" fmla="*/ 0 h 781570"/>
                  <a:gd name="connsiteX3" fmla="*/ 7788010 w 7788010"/>
                  <a:gd name="connsiteY3" fmla="*/ 390785 h 781570"/>
                  <a:gd name="connsiteX4" fmla="*/ 7397225 w 7788010"/>
                  <a:gd name="connsiteY4" fmla="*/ 781570 h 781570"/>
                  <a:gd name="connsiteX5" fmla="*/ 7397225 w 7788010"/>
                  <a:gd name="connsiteY5" fmla="*/ 683874 h 781570"/>
                  <a:gd name="connsiteX6" fmla="*/ 0 w 7788010"/>
                  <a:gd name="connsiteY6" fmla="*/ 683874 h 781570"/>
                  <a:gd name="connsiteX7" fmla="*/ 0 w 7788010"/>
                  <a:gd name="connsiteY7" fmla="*/ 97696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8010" h="781570">
                    <a:moveTo>
                      <a:pt x="0" y="97696"/>
                    </a:moveTo>
                    <a:lnTo>
                      <a:pt x="7397225" y="97696"/>
                    </a:lnTo>
                    <a:lnTo>
                      <a:pt x="7397225" y="0"/>
                    </a:lnTo>
                    <a:lnTo>
                      <a:pt x="7788010" y="390785"/>
                    </a:lnTo>
                    <a:lnTo>
                      <a:pt x="7397225" y="781570"/>
                    </a:lnTo>
                    <a:lnTo>
                      <a:pt x="7397225" y="683874"/>
                    </a:lnTo>
                    <a:lnTo>
                      <a:pt x="0" y="683874"/>
                    </a:lnTo>
                    <a:lnTo>
                      <a:pt x="0" y="97696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4445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2">
                  <a:tint val="40000"/>
                  <a:alpha val="90000"/>
                  <a:hueOff val="1884683"/>
                  <a:satOff val="-1642"/>
                  <a:lumOff val="-2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1884683"/>
                  <a:satOff val="-1642"/>
                  <a:lumOff val="-2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1884683"/>
                  <a:satOff val="-1642"/>
                  <a:lumOff val="-2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12936" rIns="308329" bIns="112936" numCol="1" spcCol="1270" anchor="t" anchorCtr="0">
                <a:noAutofit/>
              </a:bodyPr>
              <a:lstStyle/>
              <a:p>
                <a:pPr marL="144000" lvl="1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από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 Ιαν 2023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έως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30 Ιουν 2023</a:t>
                </a:r>
                <a:endParaRPr lang="el-GR" sz="24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" name="Ελεύθερη σχεδίαση: Σχήμα 13">
                <a:extLst>
                  <a:ext uri="{FF2B5EF4-FFF2-40B4-BE49-F238E27FC236}">
                    <a16:creationId xmlns:a16="http://schemas.microsoft.com/office/drawing/2014/main" id="{587DDB21-E4BE-005F-7041-EAAF3FA8F6D1}"/>
                  </a:ext>
                </a:extLst>
              </p:cNvPr>
              <p:cNvSpPr/>
              <p:nvPr/>
            </p:nvSpPr>
            <p:spPr>
              <a:xfrm>
                <a:off x="3832109" y="5343249"/>
                <a:ext cx="5192006" cy="781570"/>
              </a:xfrm>
              <a:custGeom>
                <a:avLst/>
                <a:gdLst>
                  <a:gd name="connsiteX0" fmla="*/ 0 w 5192006"/>
                  <a:gd name="connsiteY0" fmla="*/ 130264 h 781570"/>
                  <a:gd name="connsiteX1" fmla="*/ 130264 w 5192006"/>
                  <a:gd name="connsiteY1" fmla="*/ 0 h 781570"/>
                  <a:gd name="connsiteX2" fmla="*/ 5061742 w 5192006"/>
                  <a:gd name="connsiteY2" fmla="*/ 0 h 781570"/>
                  <a:gd name="connsiteX3" fmla="*/ 5192006 w 5192006"/>
                  <a:gd name="connsiteY3" fmla="*/ 130264 h 781570"/>
                  <a:gd name="connsiteX4" fmla="*/ 5192006 w 5192006"/>
                  <a:gd name="connsiteY4" fmla="*/ 651306 h 781570"/>
                  <a:gd name="connsiteX5" fmla="*/ 5061742 w 5192006"/>
                  <a:gd name="connsiteY5" fmla="*/ 781570 h 781570"/>
                  <a:gd name="connsiteX6" fmla="*/ 130264 w 5192006"/>
                  <a:gd name="connsiteY6" fmla="*/ 781570 h 781570"/>
                  <a:gd name="connsiteX7" fmla="*/ 0 w 5192006"/>
                  <a:gd name="connsiteY7" fmla="*/ 651306 h 781570"/>
                  <a:gd name="connsiteX8" fmla="*/ 0 w 5192006"/>
                  <a:gd name="connsiteY8" fmla="*/ 130264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2006" h="781570">
                    <a:moveTo>
                      <a:pt x="0" y="130264"/>
                    </a:moveTo>
                    <a:cubicBezTo>
                      <a:pt x="0" y="58321"/>
                      <a:pt x="58321" y="0"/>
                      <a:pt x="130264" y="0"/>
                    </a:cubicBezTo>
                    <a:lnTo>
                      <a:pt x="5061742" y="0"/>
                    </a:lnTo>
                    <a:cubicBezTo>
                      <a:pt x="5133685" y="0"/>
                      <a:pt x="5192006" y="58321"/>
                      <a:pt x="5192006" y="130264"/>
                    </a:cubicBezTo>
                    <a:lnTo>
                      <a:pt x="5192006" y="651306"/>
                    </a:lnTo>
                    <a:cubicBezTo>
                      <a:pt x="5192006" y="723249"/>
                      <a:pt x="5133685" y="781570"/>
                      <a:pt x="5061742" y="781570"/>
                    </a:cubicBezTo>
                    <a:lnTo>
                      <a:pt x="130264" y="781570"/>
                    </a:lnTo>
                    <a:cubicBezTo>
                      <a:pt x="58321" y="781570"/>
                      <a:pt x="0" y="723249"/>
                      <a:pt x="0" y="651306"/>
                    </a:cubicBezTo>
                    <a:lnTo>
                      <a:pt x="0" y="130264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1755570"/>
                  <a:satOff val="-2190"/>
                  <a:lumOff val="515"/>
                  <a:alphaOff val="0"/>
                </a:schemeClr>
              </a:fillRef>
              <a:effectRef idx="2">
                <a:schemeClr val="accent2">
                  <a:hueOff val="1755570"/>
                  <a:satOff val="-2190"/>
                  <a:lumOff val="51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9593" tIns="83873" rIns="129593" bIns="83873" numCol="1" spcCol="1270" anchor="ctr" anchorCtr="0">
                <a:noAutofit/>
              </a:bodyPr>
              <a:lstStyle/>
              <a:p>
                <a:pPr marL="144000" lvl="0" indent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latin typeface="Arial Black" panose="020B0A04020102020204" pitchFamily="34" charset="0"/>
                  </a:rPr>
                  <a:t>4</a:t>
                </a:r>
                <a:r>
                  <a:rPr lang="el-GR" sz="2400" kern="1200" baseline="30000" dirty="0">
                    <a:latin typeface="Arial Black" panose="020B0A04020102020204" pitchFamily="34" charset="0"/>
                  </a:rPr>
                  <a:t>ο</a:t>
                </a:r>
                <a:r>
                  <a:rPr lang="el-GR" sz="2400" kern="1200" dirty="0">
                    <a:latin typeface="Arial Black" panose="020B0A04020102020204" pitchFamily="34" charset="0"/>
                  </a:rPr>
                  <a:t> ΑΙΤΗΜΑ ΠΛΗΡΩΜΗΣ</a:t>
                </a:r>
                <a:endParaRPr lang="el-GR" sz="2400" kern="1200" dirty="0"/>
              </a:p>
            </p:txBody>
          </p:sp>
        </p:grpSp>
        <p:grpSp>
          <p:nvGrpSpPr>
            <p:cNvPr id="31" name="Ομάδα 30">
              <a:extLst>
                <a:ext uri="{FF2B5EF4-FFF2-40B4-BE49-F238E27FC236}">
                  <a16:creationId xmlns:a16="http://schemas.microsoft.com/office/drawing/2014/main" id="{544861F5-BE2B-D800-613D-A94CEFBFC173}"/>
                </a:ext>
              </a:extLst>
            </p:cNvPr>
            <p:cNvGrpSpPr/>
            <p:nvPr/>
          </p:nvGrpSpPr>
          <p:grpSpPr>
            <a:xfrm>
              <a:off x="3832109" y="6202976"/>
              <a:ext cx="12980016" cy="781570"/>
              <a:chOff x="3832109" y="6202976"/>
              <a:chExt cx="12980016" cy="781570"/>
            </a:xfrm>
          </p:grpSpPr>
          <p:sp>
            <p:nvSpPr>
              <p:cNvPr id="15" name="Ελεύθερη σχεδίαση: Σχήμα 14">
                <a:extLst>
                  <a:ext uri="{FF2B5EF4-FFF2-40B4-BE49-F238E27FC236}">
                    <a16:creationId xmlns:a16="http://schemas.microsoft.com/office/drawing/2014/main" id="{06AE78B7-8E72-C8FD-5B99-E01DE548F6B0}"/>
                  </a:ext>
                </a:extLst>
              </p:cNvPr>
              <p:cNvSpPr/>
              <p:nvPr/>
            </p:nvSpPr>
            <p:spPr>
              <a:xfrm>
                <a:off x="9024115" y="6202976"/>
                <a:ext cx="7788010" cy="781570"/>
              </a:xfrm>
              <a:custGeom>
                <a:avLst/>
                <a:gdLst>
                  <a:gd name="connsiteX0" fmla="*/ 0 w 7788010"/>
                  <a:gd name="connsiteY0" fmla="*/ 97696 h 781570"/>
                  <a:gd name="connsiteX1" fmla="*/ 7397225 w 7788010"/>
                  <a:gd name="connsiteY1" fmla="*/ 97696 h 781570"/>
                  <a:gd name="connsiteX2" fmla="*/ 7397225 w 7788010"/>
                  <a:gd name="connsiteY2" fmla="*/ 0 h 781570"/>
                  <a:gd name="connsiteX3" fmla="*/ 7788010 w 7788010"/>
                  <a:gd name="connsiteY3" fmla="*/ 390785 h 781570"/>
                  <a:gd name="connsiteX4" fmla="*/ 7397225 w 7788010"/>
                  <a:gd name="connsiteY4" fmla="*/ 781570 h 781570"/>
                  <a:gd name="connsiteX5" fmla="*/ 7397225 w 7788010"/>
                  <a:gd name="connsiteY5" fmla="*/ 683874 h 781570"/>
                  <a:gd name="connsiteX6" fmla="*/ 0 w 7788010"/>
                  <a:gd name="connsiteY6" fmla="*/ 683874 h 781570"/>
                  <a:gd name="connsiteX7" fmla="*/ 0 w 7788010"/>
                  <a:gd name="connsiteY7" fmla="*/ 97696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8010" h="781570">
                    <a:moveTo>
                      <a:pt x="0" y="97696"/>
                    </a:moveTo>
                    <a:lnTo>
                      <a:pt x="7397225" y="97696"/>
                    </a:lnTo>
                    <a:lnTo>
                      <a:pt x="7397225" y="0"/>
                    </a:lnTo>
                    <a:lnTo>
                      <a:pt x="7788010" y="390785"/>
                    </a:lnTo>
                    <a:lnTo>
                      <a:pt x="7397225" y="781570"/>
                    </a:lnTo>
                    <a:lnTo>
                      <a:pt x="7397225" y="683874"/>
                    </a:lnTo>
                    <a:lnTo>
                      <a:pt x="0" y="683874"/>
                    </a:lnTo>
                    <a:lnTo>
                      <a:pt x="0" y="97696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4445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2">
                  <a:tint val="40000"/>
                  <a:alpha val="90000"/>
                  <a:hueOff val="2512910"/>
                  <a:satOff val="-2189"/>
                  <a:lumOff val="-3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2512910"/>
                  <a:satOff val="-2189"/>
                  <a:lumOff val="-3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2512910"/>
                  <a:satOff val="-2189"/>
                  <a:lumOff val="-3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12936" rIns="308329" bIns="112936" numCol="1" spcCol="1270" anchor="t" anchorCtr="0">
                <a:noAutofit/>
              </a:bodyPr>
              <a:lstStyle/>
              <a:p>
                <a:pPr marL="144000" lvl="1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από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 Ιουλ 2023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έως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31 Δεκ 2023</a:t>
                </a:r>
                <a:endParaRPr lang="el-GR" sz="2400" kern="1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8" name="Ελεύθερη σχεδίαση: Σχήμα 17">
                <a:extLst>
                  <a:ext uri="{FF2B5EF4-FFF2-40B4-BE49-F238E27FC236}">
                    <a16:creationId xmlns:a16="http://schemas.microsoft.com/office/drawing/2014/main" id="{F4F392F5-6AE4-E587-3B43-5AB9B978E80F}"/>
                  </a:ext>
                </a:extLst>
              </p:cNvPr>
              <p:cNvSpPr/>
              <p:nvPr/>
            </p:nvSpPr>
            <p:spPr>
              <a:xfrm>
                <a:off x="3832109" y="6202976"/>
                <a:ext cx="5192006" cy="781570"/>
              </a:xfrm>
              <a:custGeom>
                <a:avLst/>
                <a:gdLst>
                  <a:gd name="connsiteX0" fmla="*/ 0 w 5192006"/>
                  <a:gd name="connsiteY0" fmla="*/ 130264 h 781570"/>
                  <a:gd name="connsiteX1" fmla="*/ 130264 w 5192006"/>
                  <a:gd name="connsiteY1" fmla="*/ 0 h 781570"/>
                  <a:gd name="connsiteX2" fmla="*/ 5061742 w 5192006"/>
                  <a:gd name="connsiteY2" fmla="*/ 0 h 781570"/>
                  <a:gd name="connsiteX3" fmla="*/ 5192006 w 5192006"/>
                  <a:gd name="connsiteY3" fmla="*/ 130264 h 781570"/>
                  <a:gd name="connsiteX4" fmla="*/ 5192006 w 5192006"/>
                  <a:gd name="connsiteY4" fmla="*/ 651306 h 781570"/>
                  <a:gd name="connsiteX5" fmla="*/ 5061742 w 5192006"/>
                  <a:gd name="connsiteY5" fmla="*/ 781570 h 781570"/>
                  <a:gd name="connsiteX6" fmla="*/ 130264 w 5192006"/>
                  <a:gd name="connsiteY6" fmla="*/ 781570 h 781570"/>
                  <a:gd name="connsiteX7" fmla="*/ 0 w 5192006"/>
                  <a:gd name="connsiteY7" fmla="*/ 651306 h 781570"/>
                  <a:gd name="connsiteX8" fmla="*/ 0 w 5192006"/>
                  <a:gd name="connsiteY8" fmla="*/ 130264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2006" h="781570">
                    <a:moveTo>
                      <a:pt x="0" y="130264"/>
                    </a:moveTo>
                    <a:cubicBezTo>
                      <a:pt x="0" y="58321"/>
                      <a:pt x="58321" y="0"/>
                      <a:pt x="130264" y="0"/>
                    </a:cubicBezTo>
                    <a:lnTo>
                      <a:pt x="5061742" y="0"/>
                    </a:lnTo>
                    <a:cubicBezTo>
                      <a:pt x="5133685" y="0"/>
                      <a:pt x="5192006" y="58321"/>
                      <a:pt x="5192006" y="130264"/>
                    </a:cubicBezTo>
                    <a:lnTo>
                      <a:pt x="5192006" y="651306"/>
                    </a:lnTo>
                    <a:cubicBezTo>
                      <a:pt x="5192006" y="723249"/>
                      <a:pt x="5133685" y="781570"/>
                      <a:pt x="5061742" y="781570"/>
                    </a:cubicBezTo>
                    <a:lnTo>
                      <a:pt x="130264" y="781570"/>
                    </a:lnTo>
                    <a:cubicBezTo>
                      <a:pt x="58321" y="781570"/>
                      <a:pt x="0" y="723249"/>
                      <a:pt x="0" y="651306"/>
                    </a:cubicBezTo>
                    <a:lnTo>
                      <a:pt x="0" y="130264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2340759"/>
                  <a:satOff val="-2919"/>
                  <a:lumOff val="686"/>
                  <a:alphaOff val="0"/>
                </a:schemeClr>
              </a:fillRef>
              <a:effectRef idx="2">
                <a:schemeClr val="accent2">
                  <a:hueOff val="2340759"/>
                  <a:satOff val="-2919"/>
                  <a:lumOff val="68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9593" tIns="83873" rIns="129593" bIns="83873" numCol="1" spcCol="1270" anchor="ctr" anchorCtr="0">
                <a:noAutofit/>
              </a:bodyPr>
              <a:lstStyle/>
              <a:p>
                <a:pPr marL="144000" lvl="0" indent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latin typeface="Arial Black" panose="020B0A04020102020204" pitchFamily="34" charset="0"/>
                  </a:rPr>
                  <a:t>5</a:t>
                </a:r>
                <a:r>
                  <a:rPr lang="el-GR" sz="2400" kern="1200" baseline="30000" dirty="0">
                    <a:latin typeface="Arial Black" panose="020B0A04020102020204" pitchFamily="34" charset="0"/>
                  </a:rPr>
                  <a:t>ο</a:t>
                </a:r>
                <a:r>
                  <a:rPr lang="el-GR" sz="2400" kern="1200" dirty="0">
                    <a:latin typeface="Arial Black" panose="020B0A04020102020204" pitchFamily="34" charset="0"/>
                  </a:rPr>
                  <a:t> ΑΙΤΗΜΑ ΠΛΗΡΩΜΗΣ</a:t>
                </a:r>
                <a:endParaRPr lang="el-GR" sz="2400" kern="1200" dirty="0"/>
              </a:p>
            </p:txBody>
          </p:sp>
        </p:grpSp>
        <p:grpSp>
          <p:nvGrpSpPr>
            <p:cNvPr id="32" name="Ομάδα 31">
              <a:extLst>
                <a:ext uri="{FF2B5EF4-FFF2-40B4-BE49-F238E27FC236}">
                  <a16:creationId xmlns:a16="http://schemas.microsoft.com/office/drawing/2014/main" id="{C55761B7-59A9-9015-F77D-EA483374FFC0}"/>
                </a:ext>
              </a:extLst>
            </p:cNvPr>
            <p:cNvGrpSpPr/>
            <p:nvPr/>
          </p:nvGrpSpPr>
          <p:grpSpPr>
            <a:xfrm>
              <a:off x="3832109" y="7062703"/>
              <a:ext cx="12980016" cy="781570"/>
              <a:chOff x="3832109" y="7062703"/>
              <a:chExt cx="12980016" cy="781570"/>
            </a:xfrm>
          </p:grpSpPr>
          <p:sp>
            <p:nvSpPr>
              <p:cNvPr id="19" name="Ελεύθερη σχεδίαση: Σχήμα 18">
                <a:extLst>
                  <a:ext uri="{FF2B5EF4-FFF2-40B4-BE49-F238E27FC236}">
                    <a16:creationId xmlns:a16="http://schemas.microsoft.com/office/drawing/2014/main" id="{F94B6815-89C0-4EF8-CB91-61028D79B777}"/>
                  </a:ext>
                </a:extLst>
              </p:cNvPr>
              <p:cNvSpPr/>
              <p:nvPr/>
            </p:nvSpPr>
            <p:spPr>
              <a:xfrm>
                <a:off x="9024115" y="7062703"/>
                <a:ext cx="7788010" cy="781570"/>
              </a:xfrm>
              <a:custGeom>
                <a:avLst/>
                <a:gdLst>
                  <a:gd name="connsiteX0" fmla="*/ 0 w 7788010"/>
                  <a:gd name="connsiteY0" fmla="*/ 97696 h 781570"/>
                  <a:gd name="connsiteX1" fmla="*/ 7397225 w 7788010"/>
                  <a:gd name="connsiteY1" fmla="*/ 97696 h 781570"/>
                  <a:gd name="connsiteX2" fmla="*/ 7397225 w 7788010"/>
                  <a:gd name="connsiteY2" fmla="*/ 0 h 781570"/>
                  <a:gd name="connsiteX3" fmla="*/ 7788010 w 7788010"/>
                  <a:gd name="connsiteY3" fmla="*/ 390785 h 781570"/>
                  <a:gd name="connsiteX4" fmla="*/ 7397225 w 7788010"/>
                  <a:gd name="connsiteY4" fmla="*/ 781570 h 781570"/>
                  <a:gd name="connsiteX5" fmla="*/ 7397225 w 7788010"/>
                  <a:gd name="connsiteY5" fmla="*/ 683874 h 781570"/>
                  <a:gd name="connsiteX6" fmla="*/ 0 w 7788010"/>
                  <a:gd name="connsiteY6" fmla="*/ 683874 h 781570"/>
                  <a:gd name="connsiteX7" fmla="*/ 0 w 7788010"/>
                  <a:gd name="connsiteY7" fmla="*/ 97696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8010" h="781570">
                    <a:moveTo>
                      <a:pt x="0" y="97696"/>
                    </a:moveTo>
                    <a:lnTo>
                      <a:pt x="7397225" y="97696"/>
                    </a:lnTo>
                    <a:lnTo>
                      <a:pt x="7397225" y="0"/>
                    </a:lnTo>
                    <a:lnTo>
                      <a:pt x="7788010" y="390785"/>
                    </a:lnTo>
                    <a:lnTo>
                      <a:pt x="7397225" y="781570"/>
                    </a:lnTo>
                    <a:lnTo>
                      <a:pt x="7397225" y="683874"/>
                    </a:lnTo>
                    <a:lnTo>
                      <a:pt x="0" y="683874"/>
                    </a:lnTo>
                    <a:lnTo>
                      <a:pt x="0" y="97696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4445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2">
                  <a:tint val="40000"/>
                  <a:alpha val="90000"/>
                  <a:hueOff val="3141138"/>
                  <a:satOff val="-2736"/>
                  <a:lumOff val="-4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3141138"/>
                  <a:satOff val="-2736"/>
                  <a:lumOff val="-4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3141138"/>
                  <a:satOff val="-2736"/>
                  <a:lumOff val="-4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12936" rIns="308329" bIns="112936" numCol="1" spcCol="1270" anchor="t" anchorCtr="0">
                <a:noAutofit/>
              </a:bodyPr>
              <a:lstStyle/>
              <a:p>
                <a:pPr marL="144000" lvl="1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από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 Ιαν 2024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έως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30 Ιουν 2024</a:t>
                </a:r>
                <a:endParaRPr lang="el-GR" sz="24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0" name="Ελεύθερη σχεδίαση: Σχήμα 19">
                <a:extLst>
                  <a:ext uri="{FF2B5EF4-FFF2-40B4-BE49-F238E27FC236}">
                    <a16:creationId xmlns:a16="http://schemas.microsoft.com/office/drawing/2014/main" id="{98B4501E-87E3-9765-26C6-4B410F632B38}"/>
                  </a:ext>
                </a:extLst>
              </p:cNvPr>
              <p:cNvSpPr/>
              <p:nvPr/>
            </p:nvSpPr>
            <p:spPr>
              <a:xfrm>
                <a:off x="3832109" y="7062703"/>
                <a:ext cx="5192006" cy="781570"/>
              </a:xfrm>
              <a:custGeom>
                <a:avLst/>
                <a:gdLst>
                  <a:gd name="connsiteX0" fmla="*/ 0 w 5192006"/>
                  <a:gd name="connsiteY0" fmla="*/ 130264 h 781570"/>
                  <a:gd name="connsiteX1" fmla="*/ 130264 w 5192006"/>
                  <a:gd name="connsiteY1" fmla="*/ 0 h 781570"/>
                  <a:gd name="connsiteX2" fmla="*/ 5061742 w 5192006"/>
                  <a:gd name="connsiteY2" fmla="*/ 0 h 781570"/>
                  <a:gd name="connsiteX3" fmla="*/ 5192006 w 5192006"/>
                  <a:gd name="connsiteY3" fmla="*/ 130264 h 781570"/>
                  <a:gd name="connsiteX4" fmla="*/ 5192006 w 5192006"/>
                  <a:gd name="connsiteY4" fmla="*/ 651306 h 781570"/>
                  <a:gd name="connsiteX5" fmla="*/ 5061742 w 5192006"/>
                  <a:gd name="connsiteY5" fmla="*/ 781570 h 781570"/>
                  <a:gd name="connsiteX6" fmla="*/ 130264 w 5192006"/>
                  <a:gd name="connsiteY6" fmla="*/ 781570 h 781570"/>
                  <a:gd name="connsiteX7" fmla="*/ 0 w 5192006"/>
                  <a:gd name="connsiteY7" fmla="*/ 651306 h 781570"/>
                  <a:gd name="connsiteX8" fmla="*/ 0 w 5192006"/>
                  <a:gd name="connsiteY8" fmla="*/ 130264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2006" h="781570">
                    <a:moveTo>
                      <a:pt x="0" y="130264"/>
                    </a:moveTo>
                    <a:cubicBezTo>
                      <a:pt x="0" y="58321"/>
                      <a:pt x="58321" y="0"/>
                      <a:pt x="130264" y="0"/>
                    </a:cubicBezTo>
                    <a:lnTo>
                      <a:pt x="5061742" y="0"/>
                    </a:lnTo>
                    <a:cubicBezTo>
                      <a:pt x="5133685" y="0"/>
                      <a:pt x="5192006" y="58321"/>
                      <a:pt x="5192006" y="130264"/>
                    </a:cubicBezTo>
                    <a:lnTo>
                      <a:pt x="5192006" y="651306"/>
                    </a:lnTo>
                    <a:cubicBezTo>
                      <a:pt x="5192006" y="723249"/>
                      <a:pt x="5133685" y="781570"/>
                      <a:pt x="5061742" y="781570"/>
                    </a:cubicBezTo>
                    <a:lnTo>
                      <a:pt x="130264" y="781570"/>
                    </a:lnTo>
                    <a:cubicBezTo>
                      <a:pt x="58321" y="781570"/>
                      <a:pt x="0" y="723249"/>
                      <a:pt x="0" y="651306"/>
                    </a:cubicBezTo>
                    <a:lnTo>
                      <a:pt x="0" y="130264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2925949"/>
                  <a:satOff val="-3649"/>
                  <a:lumOff val="858"/>
                  <a:alphaOff val="0"/>
                </a:schemeClr>
              </a:fillRef>
              <a:effectRef idx="2">
                <a:schemeClr val="accent2">
                  <a:hueOff val="2925949"/>
                  <a:satOff val="-3649"/>
                  <a:lumOff val="85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9593" tIns="83873" rIns="129593" bIns="83873" numCol="1" spcCol="1270" anchor="ctr" anchorCtr="0">
                <a:noAutofit/>
              </a:bodyPr>
              <a:lstStyle/>
              <a:p>
                <a:pPr marL="144000" lvl="0" indent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latin typeface="Arial Black" panose="020B0A04020102020204" pitchFamily="34" charset="0"/>
                  </a:rPr>
                  <a:t>6</a:t>
                </a:r>
                <a:r>
                  <a:rPr lang="el-GR" sz="2400" kern="1200" baseline="30000" dirty="0">
                    <a:latin typeface="Arial Black" panose="020B0A04020102020204" pitchFamily="34" charset="0"/>
                  </a:rPr>
                  <a:t>ο</a:t>
                </a:r>
                <a:r>
                  <a:rPr lang="el-GR" sz="2400" kern="1200" dirty="0">
                    <a:latin typeface="Arial Black" panose="020B0A04020102020204" pitchFamily="34" charset="0"/>
                  </a:rPr>
                  <a:t> ΑΙΤΗΜΑ ΠΛΗΡΩΜΗΣ</a:t>
                </a:r>
                <a:endParaRPr lang="el-GR" sz="2400" kern="1200" dirty="0"/>
              </a:p>
            </p:txBody>
          </p:sp>
        </p:grpSp>
        <p:grpSp>
          <p:nvGrpSpPr>
            <p:cNvPr id="34" name="Ομάδα 33">
              <a:extLst>
                <a:ext uri="{FF2B5EF4-FFF2-40B4-BE49-F238E27FC236}">
                  <a16:creationId xmlns:a16="http://schemas.microsoft.com/office/drawing/2014/main" id="{D460A4E8-0A64-3415-54F8-0196AA9D34B3}"/>
                </a:ext>
              </a:extLst>
            </p:cNvPr>
            <p:cNvGrpSpPr/>
            <p:nvPr/>
          </p:nvGrpSpPr>
          <p:grpSpPr>
            <a:xfrm>
              <a:off x="3832109" y="7922430"/>
              <a:ext cx="12980016" cy="781570"/>
              <a:chOff x="3832109" y="7922430"/>
              <a:chExt cx="12980016" cy="781570"/>
            </a:xfrm>
          </p:grpSpPr>
          <p:sp>
            <p:nvSpPr>
              <p:cNvPr id="21" name="Ελεύθερη σχεδίαση: Σχήμα 20">
                <a:extLst>
                  <a:ext uri="{FF2B5EF4-FFF2-40B4-BE49-F238E27FC236}">
                    <a16:creationId xmlns:a16="http://schemas.microsoft.com/office/drawing/2014/main" id="{8B606E66-FF76-E2E0-7A66-0E3C83E9B503}"/>
                  </a:ext>
                </a:extLst>
              </p:cNvPr>
              <p:cNvSpPr/>
              <p:nvPr/>
            </p:nvSpPr>
            <p:spPr>
              <a:xfrm>
                <a:off x="9024115" y="7922430"/>
                <a:ext cx="7788010" cy="781570"/>
              </a:xfrm>
              <a:custGeom>
                <a:avLst/>
                <a:gdLst>
                  <a:gd name="connsiteX0" fmla="*/ 0 w 7788010"/>
                  <a:gd name="connsiteY0" fmla="*/ 97696 h 781570"/>
                  <a:gd name="connsiteX1" fmla="*/ 7397225 w 7788010"/>
                  <a:gd name="connsiteY1" fmla="*/ 97696 h 781570"/>
                  <a:gd name="connsiteX2" fmla="*/ 7397225 w 7788010"/>
                  <a:gd name="connsiteY2" fmla="*/ 0 h 781570"/>
                  <a:gd name="connsiteX3" fmla="*/ 7788010 w 7788010"/>
                  <a:gd name="connsiteY3" fmla="*/ 390785 h 781570"/>
                  <a:gd name="connsiteX4" fmla="*/ 7397225 w 7788010"/>
                  <a:gd name="connsiteY4" fmla="*/ 781570 h 781570"/>
                  <a:gd name="connsiteX5" fmla="*/ 7397225 w 7788010"/>
                  <a:gd name="connsiteY5" fmla="*/ 683874 h 781570"/>
                  <a:gd name="connsiteX6" fmla="*/ 0 w 7788010"/>
                  <a:gd name="connsiteY6" fmla="*/ 683874 h 781570"/>
                  <a:gd name="connsiteX7" fmla="*/ 0 w 7788010"/>
                  <a:gd name="connsiteY7" fmla="*/ 97696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8010" h="781570">
                    <a:moveTo>
                      <a:pt x="0" y="97696"/>
                    </a:moveTo>
                    <a:lnTo>
                      <a:pt x="7397225" y="97696"/>
                    </a:lnTo>
                    <a:lnTo>
                      <a:pt x="7397225" y="0"/>
                    </a:lnTo>
                    <a:lnTo>
                      <a:pt x="7788010" y="390785"/>
                    </a:lnTo>
                    <a:lnTo>
                      <a:pt x="7397225" y="781570"/>
                    </a:lnTo>
                    <a:lnTo>
                      <a:pt x="7397225" y="683874"/>
                    </a:lnTo>
                    <a:lnTo>
                      <a:pt x="0" y="683874"/>
                    </a:lnTo>
                    <a:lnTo>
                      <a:pt x="0" y="97696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4445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2">
                  <a:tint val="40000"/>
                  <a:alpha val="90000"/>
                  <a:hueOff val="3769366"/>
                  <a:satOff val="-3283"/>
                  <a:lumOff val="-4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3769366"/>
                  <a:satOff val="-3283"/>
                  <a:lumOff val="-4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3769366"/>
                  <a:satOff val="-3283"/>
                  <a:lumOff val="-4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12936" rIns="308329" bIns="112936" numCol="1" spcCol="1270" anchor="t" anchorCtr="0">
                <a:noAutofit/>
              </a:bodyPr>
              <a:lstStyle/>
              <a:p>
                <a:pPr marL="144000" lvl="1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από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 Ιουλ 2024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έως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31 Δεκ 2024</a:t>
                </a:r>
                <a:endParaRPr lang="el-GR" sz="2400" kern="1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2" name="Ελεύθερη σχεδίαση: Σχήμα 21">
                <a:extLst>
                  <a:ext uri="{FF2B5EF4-FFF2-40B4-BE49-F238E27FC236}">
                    <a16:creationId xmlns:a16="http://schemas.microsoft.com/office/drawing/2014/main" id="{4A2FF5A4-BB53-8E29-2F0F-200D19C3083F}"/>
                  </a:ext>
                </a:extLst>
              </p:cNvPr>
              <p:cNvSpPr/>
              <p:nvPr/>
            </p:nvSpPr>
            <p:spPr>
              <a:xfrm>
                <a:off x="3832109" y="7922430"/>
                <a:ext cx="5192006" cy="781570"/>
              </a:xfrm>
              <a:custGeom>
                <a:avLst/>
                <a:gdLst>
                  <a:gd name="connsiteX0" fmla="*/ 0 w 5192006"/>
                  <a:gd name="connsiteY0" fmla="*/ 130264 h 781570"/>
                  <a:gd name="connsiteX1" fmla="*/ 130264 w 5192006"/>
                  <a:gd name="connsiteY1" fmla="*/ 0 h 781570"/>
                  <a:gd name="connsiteX2" fmla="*/ 5061742 w 5192006"/>
                  <a:gd name="connsiteY2" fmla="*/ 0 h 781570"/>
                  <a:gd name="connsiteX3" fmla="*/ 5192006 w 5192006"/>
                  <a:gd name="connsiteY3" fmla="*/ 130264 h 781570"/>
                  <a:gd name="connsiteX4" fmla="*/ 5192006 w 5192006"/>
                  <a:gd name="connsiteY4" fmla="*/ 651306 h 781570"/>
                  <a:gd name="connsiteX5" fmla="*/ 5061742 w 5192006"/>
                  <a:gd name="connsiteY5" fmla="*/ 781570 h 781570"/>
                  <a:gd name="connsiteX6" fmla="*/ 130264 w 5192006"/>
                  <a:gd name="connsiteY6" fmla="*/ 781570 h 781570"/>
                  <a:gd name="connsiteX7" fmla="*/ 0 w 5192006"/>
                  <a:gd name="connsiteY7" fmla="*/ 651306 h 781570"/>
                  <a:gd name="connsiteX8" fmla="*/ 0 w 5192006"/>
                  <a:gd name="connsiteY8" fmla="*/ 130264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2006" h="781570">
                    <a:moveTo>
                      <a:pt x="0" y="130264"/>
                    </a:moveTo>
                    <a:cubicBezTo>
                      <a:pt x="0" y="58321"/>
                      <a:pt x="58321" y="0"/>
                      <a:pt x="130264" y="0"/>
                    </a:cubicBezTo>
                    <a:lnTo>
                      <a:pt x="5061742" y="0"/>
                    </a:lnTo>
                    <a:cubicBezTo>
                      <a:pt x="5133685" y="0"/>
                      <a:pt x="5192006" y="58321"/>
                      <a:pt x="5192006" y="130264"/>
                    </a:cubicBezTo>
                    <a:lnTo>
                      <a:pt x="5192006" y="651306"/>
                    </a:lnTo>
                    <a:cubicBezTo>
                      <a:pt x="5192006" y="723249"/>
                      <a:pt x="5133685" y="781570"/>
                      <a:pt x="5061742" y="781570"/>
                    </a:cubicBezTo>
                    <a:lnTo>
                      <a:pt x="130264" y="781570"/>
                    </a:lnTo>
                    <a:cubicBezTo>
                      <a:pt x="58321" y="781570"/>
                      <a:pt x="0" y="723249"/>
                      <a:pt x="0" y="651306"/>
                    </a:cubicBezTo>
                    <a:lnTo>
                      <a:pt x="0" y="130264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3511139"/>
                  <a:satOff val="-4379"/>
                  <a:lumOff val="1030"/>
                  <a:alphaOff val="0"/>
                </a:schemeClr>
              </a:fillRef>
              <a:effectRef idx="2">
                <a:schemeClr val="accent2">
                  <a:hueOff val="3511139"/>
                  <a:satOff val="-4379"/>
                  <a:lumOff val="103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9593" tIns="83873" rIns="129593" bIns="83873" numCol="1" spcCol="1270" anchor="ctr" anchorCtr="0">
                <a:noAutofit/>
              </a:bodyPr>
              <a:lstStyle/>
              <a:p>
                <a:pPr marL="144000" lvl="0" indent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latin typeface="Arial Black" panose="020B0A04020102020204" pitchFamily="34" charset="0"/>
                  </a:rPr>
                  <a:t>7</a:t>
                </a:r>
                <a:r>
                  <a:rPr lang="el-GR" sz="2400" kern="1200" baseline="30000" dirty="0">
                    <a:latin typeface="Arial Black" panose="020B0A04020102020204" pitchFamily="34" charset="0"/>
                  </a:rPr>
                  <a:t>ο</a:t>
                </a:r>
                <a:r>
                  <a:rPr lang="el-GR" sz="2400" kern="1200" dirty="0">
                    <a:latin typeface="Arial Black" panose="020B0A04020102020204" pitchFamily="34" charset="0"/>
                  </a:rPr>
                  <a:t> ΑΙΤΗΜΑ ΠΛΗΡΩΜΗΣ</a:t>
                </a:r>
                <a:endParaRPr lang="el-GR" sz="2400" kern="1200" dirty="0"/>
              </a:p>
            </p:txBody>
          </p:sp>
        </p:grpSp>
        <p:grpSp>
          <p:nvGrpSpPr>
            <p:cNvPr id="35" name="Ομάδα 34">
              <a:extLst>
                <a:ext uri="{FF2B5EF4-FFF2-40B4-BE49-F238E27FC236}">
                  <a16:creationId xmlns:a16="http://schemas.microsoft.com/office/drawing/2014/main" id="{C00EFDA8-1A06-25D3-DECA-8B7497A41754}"/>
                </a:ext>
              </a:extLst>
            </p:cNvPr>
            <p:cNvGrpSpPr/>
            <p:nvPr/>
          </p:nvGrpSpPr>
          <p:grpSpPr>
            <a:xfrm>
              <a:off x="3832109" y="8782157"/>
              <a:ext cx="12980016" cy="781570"/>
              <a:chOff x="3832109" y="8782157"/>
              <a:chExt cx="12980016" cy="781570"/>
            </a:xfrm>
          </p:grpSpPr>
          <p:sp>
            <p:nvSpPr>
              <p:cNvPr id="23" name="Ελεύθερη σχεδίαση: Σχήμα 22">
                <a:extLst>
                  <a:ext uri="{FF2B5EF4-FFF2-40B4-BE49-F238E27FC236}">
                    <a16:creationId xmlns:a16="http://schemas.microsoft.com/office/drawing/2014/main" id="{2B8BA5BE-C10C-9B12-669D-A7BCD3A84805}"/>
                  </a:ext>
                </a:extLst>
              </p:cNvPr>
              <p:cNvSpPr/>
              <p:nvPr/>
            </p:nvSpPr>
            <p:spPr>
              <a:xfrm>
                <a:off x="9024115" y="8782157"/>
                <a:ext cx="7788010" cy="781570"/>
              </a:xfrm>
              <a:custGeom>
                <a:avLst/>
                <a:gdLst>
                  <a:gd name="connsiteX0" fmla="*/ 0 w 7788010"/>
                  <a:gd name="connsiteY0" fmla="*/ 97696 h 781570"/>
                  <a:gd name="connsiteX1" fmla="*/ 7397225 w 7788010"/>
                  <a:gd name="connsiteY1" fmla="*/ 97696 h 781570"/>
                  <a:gd name="connsiteX2" fmla="*/ 7397225 w 7788010"/>
                  <a:gd name="connsiteY2" fmla="*/ 0 h 781570"/>
                  <a:gd name="connsiteX3" fmla="*/ 7788010 w 7788010"/>
                  <a:gd name="connsiteY3" fmla="*/ 390785 h 781570"/>
                  <a:gd name="connsiteX4" fmla="*/ 7397225 w 7788010"/>
                  <a:gd name="connsiteY4" fmla="*/ 781570 h 781570"/>
                  <a:gd name="connsiteX5" fmla="*/ 7397225 w 7788010"/>
                  <a:gd name="connsiteY5" fmla="*/ 683874 h 781570"/>
                  <a:gd name="connsiteX6" fmla="*/ 0 w 7788010"/>
                  <a:gd name="connsiteY6" fmla="*/ 683874 h 781570"/>
                  <a:gd name="connsiteX7" fmla="*/ 0 w 7788010"/>
                  <a:gd name="connsiteY7" fmla="*/ 97696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8010" h="781570">
                    <a:moveTo>
                      <a:pt x="0" y="97696"/>
                    </a:moveTo>
                    <a:lnTo>
                      <a:pt x="7397225" y="97696"/>
                    </a:lnTo>
                    <a:lnTo>
                      <a:pt x="7397225" y="0"/>
                    </a:lnTo>
                    <a:lnTo>
                      <a:pt x="7788010" y="390785"/>
                    </a:lnTo>
                    <a:lnTo>
                      <a:pt x="7397225" y="781570"/>
                    </a:lnTo>
                    <a:lnTo>
                      <a:pt x="7397225" y="683874"/>
                    </a:lnTo>
                    <a:lnTo>
                      <a:pt x="0" y="683874"/>
                    </a:lnTo>
                    <a:lnTo>
                      <a:pt x="0" y="97696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4445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2">
                  <a:tint val="40000"/>
                  <a:alpha val="90000"/>
                  <a:hueOff val="4397593"/>
                  <a:satOff val="-3831"/>
                  <a:lumOff val="-5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4397593"/>
                  <a:satOff val="-3831"/>
                  <a:lumOff val="-5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4397593"/>
                  <a:satOff val="-3831"/>
                  <a:lumOff val="-5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12936" rIns="308329" bIns="112936" numCol="1" spcCol="1270" anchor="t" anchorCtr="0">
                <a:noAutofit/>
              </a:bodyPr>
              <a:lstStyle/>
              <a:p>
                <a:pPr marL="144000" lvl="1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από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 Ιαν 2025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έως </a:t>
                </a:r>
                <a:r>
                  <a:rPr lang="el-GR" sz="24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30 Ιουν 2025</a:t>
                </a:r>
                <a:endParaRPr lang="el-GR" sz="24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4" name="Ελεύθερη σχεδίαση: Σχήμα 23">
                <a:extLst>
                  <a:ext uri="{FF2B5EF4-FFF2-40B4-BE49-F238E27FC236}">
                    <a16:creationId xmlns:a16="http://schemas.microsoft.com/office/drawing/2014/main" id="{1395E013-F8DB-44B4-64FE-427B339124A8}"/>
                  </a:ext>
                </a:extLst>
              </p:cNvPr>
              <p:cNvSpPr/>
              <p:nvPr/>
            </p:nvSpPr>
            <p:spPr>
              <a:xfrm>
                <a:off x="3832109" y="8782157"/>
                <a:ext cx="5192006" cy="781570"/>
              </a:xfrm>
              <a:custGeom>
                <a:avLst/>
                <a:gdLst>
                  <a:gd name="connsiteX0" fmla="*/ 0 w 5192006"/>
                  <a:gd name="connsiteY0" fmla="*/ 130264 h 781570"/>
                  <a:gd name="connsiteX1" fmla="*/ 130264 w 5192006"/>
                  <a:gd name="connsiteY1" fmla="*/ 0 h 781570"/>
                  <a:gd name="connsiteX2" fmla="*/ 5061742 w 5192006"/>
                  <a:gd name="connsiteY2" fmla="*/ 0 h 781570"/>
                  <a:gd name="connsiteX3" fmla="*/ 5192006 w 5192006"/>
                  <a:gd name="connsiteY3" fmla="*/ 130264 h 781570"/>
                  <a:gd name="connsiteX4" fmla="*/ 5192006 w 5192006"/>
                  <a:gd name="connsiteY4" fmla="*/ 651306 h 781570"/>
                  <a:gd name="connsiteX5" fmla="*/ 5061742 w 5192006"/>
                  <a:gd name="connsiteY5" fmla="*/ 781570 h 781570"/>
                  <a:gd name="connsiteX6" fmla="*/ 130264 w 5192006"/>
                  <a:gd name="connsiteY6" fmla="*/ 781570 h 781570"/>
                  <a:gd name="connsiteX7" fmla="*/ 0 w 5192006"/>
                  <a:gd name="connsiteY7" fmla="*/ 651306 h 781570"/>
                  <a:gd name="connsiteX8" fmla="*/ 0 w 5192006"/>
                  <a:gd name="connsiteY8" fmla="*/ 130264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2006" h="781570">
                    <a:moveTo>
                      <a:pt x="0" y="130264"/>
                    </a:moveTo>
                    <a:cubicBezTo>
                      <a:pt x="0" y="58321"/>
                      <a:pt x="58321" y="0"/>
                      <a:pt x="130264" y="0"/>
                    </a:cubicBezTo>
                    <a:lnTo>
                      <a:pt x="5061742" y="0"/>
                    </a:lnTo>
                    <a:cubicBezTo>
                      <a:pt x="5133685" y="0"/>
                      <a:pt x="5192006" y="58321"/>
                      <a:pt x="5192006" y="130264"/>
                    </a:cubicBezTo>
                    <a:lnTo>
                      <a:pt x="5192006" y="651306"/>
                    </a:lnTo>
                    <a:cubicBezTo>
                      <a:pt x="5192006" y="723249"/>
                      <a:pt x="5133685" y="781570"/>
                      <a:pt x="5061742" y="781570"/>
                    </a:cubicBezTo>
                    <a:lnTo>
                      <a:pt x="130264" y="781570"/>
                    </a:lnTo>
                    <a:cubicBezTo>
                      <a:pt x="58321" y="781570"/>
                      <a:pt x="0" y="723249"/>
                      <a:pt x="0" y="651306"/>
                    </a:cubicBezTo>
                    <a:lnTo>
                      <a:pt x="0" y="130264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4096329"/>
                  <a:satOff val="-5109"/>
                  <a:lumOff val="1201"/>
                  <a:alphaOff val="0"/>
                </a:schemeClr>
              </a:fillRef>
              <a:effectRef idx="2">
                <a:schemeClr val="accent2">
                  <a:hueOff val="4096329"/>
                  <a:satOff val="-5109"/>
                  <a:lumOff val="1201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9593" tIns="83873" rIns="129593" bIns="83873" numCol="1" spcCol="1270" anchor="ctr" anchorCtr="0">
                <a:noAutofit/>
              </a:bodyPr>
              <a:lstStyle/>
              <a:p>
                <a:pPr marL="144000" lvl="0" indent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latin typeface="Arial Black" panose="020B0A04020102020204" pitchFamily="34" charset="0"/>
                  </a:rPr>
                  <a:t>8</a:t>
                </a:r>
                <a:r>
                  <a:rPr lang="el-GR" sz="2400" kern="1200" baseline="30000" dirty="0">
                    <a:latin typeface="Arial Black" panose="020B0A04020102020204" pitchFamily="34" charset="0"/>
                  </a:rPr>
                  <a:t>ο</a:t>
                </a:r>
                <a:r>
                  <a:rPr lang="el-GR" sz="2400" kern="1200" dirty="0">
                    <a:latin typeface="Arial Black" panose="020B0A04020102020204" pitchFamily="34" charset="0"/>
                  </a:rPr>
                  <a:t> ΑΙΤΗΜΑ ΠΛΗΡΩΜΗΣ</a:t>
                </a:r>
                <a:endParaRPr lang="el-GR" sz="2400" kern="1200" dirty="0"/>
              </a:p>
            </p:txBody>
          </p:sp>
        </p:grpSp>
        <p:grpSp>
          <p:nvGrpSpPr>
            <p:cNvPr id="36" name="Ομάδα 35">
              <a:extLst>
                <a:ext uri="{FF2B5EF4-FFF2-40B4-BE49-F238E27FC236}">
                  <a16:creationId xmlns:a16="http://schemas.microsoft.com/office/drawing/2014/main" id="{A3A60EE4-4073-6C24-83B3-65D783685880}"/>
                </a:ext>
              </a:extLst>
            </p:cNvPr>
            <p:cNvGrpSpPr/>
            <p:nvPr/>
          </p:nvGrpSpPr>
          <p:grpSpPr>
            <a:xfrm>
              <a:off x="3832109" y="9641884"/>
              <a:ext cx="12980016" cy="781570"/>
              <a:chOff x="3832109" y="9641884"/>
              <a:chExt cx="12980016" cy="781570"/>
            </a:xfrm>
          </p:grpSpPr>
          <p:sp>
            <p:nvSpPr>
              <p:cNvPr id="25" name="Ελεύθερη σχεδίαση: Σχήμα 24">
                <a:extLst>
                  <a:ext uri="{FF2B5EF4-FFF2-40B4-BE49-F238E27FC236}">
                    <a16:creationId xmlns:a16="http://schemas.microsoft.com/office/drawing/2014/main" id="{6B12FB54-2579-E8A0-0221-1820F7D3DAAD}"/>
                  </a:ext>
                </a:extLst>
              </p:cNvPr>
              <p:cNvSpPr/>
              <p:nvPr/>
            </p:nvSpPr>
            <p:spPr>
              <a:xfrm>
                <a:off x="9024115" y="9641884"/>
                <a:ext cx="7788010" cy="781570"/>
              </a:xfrm>
              <a:custGeom>
                <a:avLst/>
                <a:gdLst>
                  <a:gd name="connsiteX0" fmla="*/ 0 w 7788010"/>
                  <a:gd name="connsiteY0" fmla="*/ 97696 h 781570"/>
                  <a:gd name="connsiteX1" fmla="*/ 7397225 w 7788010"/>
                  <a:gd name="connsiteY1" fmla="*/ 97696 h 781570"/>
                  <a:gd name="connsiteX2" fmla="*/ 7397225 w 7788010"/>
                  <a:gd name="connsiteY2" fmla="*/ 0 h 781570"/>
                  <a:gd name="connsiteX3" fmla="*/ 7788010 w 7788010"/>
                  <a:gd name="connsiteY3" fmla="*/ 390785 h 781570"/>
                  <a:gd name="connsiteX4" fmla="*/ 7397225 w 7788010"/>
                  <a:gd name="connsiteY4" fmla="*/ 781570 h 781570"/>
                  <a:gd name="connsiteX5" fmla="*/ 7397225 w 7788010"/>
                  <a:gd name="connsiteY5" fmla="*/ 683874 h 781570"/>
                  <a:gd name="connsiteX6" fmla="*/ 0 w 7788010"/>
                  <a:gd name="connsiteY6" fmla="*/ 683874 h 781570"/>
                  <a:gd name="connsiteX7" fmla="*/ 0 w 7788010"/>
                  <a:gd name="connsiteY7" fmla="*/ 97696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8010" h="781570">
                    <a:moveTo>
                      <a:pt x="0" y="97696"/>
                    </a:moveTo>
                    <a:lnTo>
                      <a:pt x="7397225" y="97696"/>
                    </a:lnTo>
                    <a:lnTo>
                      <a:pt x="7397225" y="0"/>
                    </a:lnTo>
                    <a:lnTo>
                      <a:pt x="7788010" y="390785"/>
                    </a:lnTo>
                    <a:lnTo>
                      <a:pt x="7397225" y="781570"/>
                    </a:lnTo>
                    <a:lnTo>
                      <a:pt x="7397225" y="683874"/>
                    </a:lnTo>
                    <a:lnTo>
                      <a:pt x="0" y="683874"/>
                    </a:lnTo>
                    <a:lnTo>
                      <a:pt x="0" y="97696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44450" h="36350" prst="relaxedInset"/>
                <a:contourClr>
                  <a:schemeClr val="bg1"/>
                </a:contourClr>
              </a:sp3d>
            </p:spPr>
            <p:style>
              <a:lnRef idx="1">
                <a:schemeClr val="accent2">
                  <a:tint val="40000"/>
                  <a:alpha val="90000"/>
                  <a:hueOff val="5025821"/>
                  <a:satOff val="-4378"/>
                  <a:lumOff val="-6"/>
                  <a:alphaOff val="0"/>
                </a:schemeClr>
              </a:lnRef>
              <a:fillRef idx="1">
                <a:schemeClr val="accent2">
                  <a:tint val="40000"/>
                  <a:alpha val="90000"/>
                  <a:hueOff val="5025821"/>
                  <a:satOff val="-4378"/>
                  <a:lumOff val="-6"/>
                  <a:alphaOff val="0"/>
                </a:schemeClr>
              </a:fillRef>
              <a:effectRef idx="2">
                <a:schemeClr val="accent2">
                  <a:tint val="40000"/>
                  <a:alpha val="90000"/>
                  <a:hueOff val="5025821"/>
                  <a:satOff val="-4378"/>
                  <a:lumOff val="-6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240" tIns="112936" rIns="308329" bIns="112936" numCol="1" spcCol="1270" anchor="t" anchorCtr="0">
                <a:noAutofit/>
              </a:bodyPr>
              <a:lstStyle/>
              <a:p>
                <a:pPr marL="144000" lvl="1" indent="0" algn="l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από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 Ιουλ 2025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έως </a:t>
                </a:r>
                <a:r>
                  <a:rPr lang="el-GR" sz="2400" kern="1200" dirty="0">
                    <a:solidFill>
                      <a:srgbClr val="0070C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31 Δεκ 2025</a:t>
                </a:r>
                <a:endParaRPr lang="el-GR" sz="2400" kern="1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" name="Ελεύθερη σχεδίαση: Σχήμα 25">
                <a:extLst>
                  <a:ext uri="{FF2B5EF4-FFF2-40B4-BE49-F238E27FC236}">
                    <a16:creationId xmlns:a16="http://schemas.microsoft.com/office/drawing/2014/main" id="{18971224-2369-0A4E-3CED-D5895FC26454}"/>
                  </a:ext>
                </a:extLst>
              </p:cNvPr>
              <p:cNvSpPr/>
              <p:nvPr/>
            </p:nvSpPr>
            <p:spPr>
              <a:xfrm>
                <a:off x="3832109" y="9641884"/>
                <a:ext cx="5192006" cy="781570"/>
              </a:xfrm>
              <a:custGeom>
                <a:avLst/>
                <a:gdLst>
                  <a:gd name="connsiteX0" fmla="*/ 0 w 5192006"/>
                  <a:gd name="connsiteY0" fmla="*/ 130264 h 781570"/>
                  <a:gd name="connsiteX1" fmla="*/ 130264 w 5192006"/>
                  <a:gd name="connsiteY1" fmla="*/ 0 h 781570"/>
                  <a:gd name="connsiteX2" fmla="*/ 5061742 w 5192006"/>
                  <a:gd name="connsiteY2" fmla="*/ 0 h 781570"/>
                  <a:gd name="connsiteX3" fmla="*/ 5192006 w 5192006"/>
                  <a:gd name="connsiteY3" fmla="*/ 130264 h 781570"/>
                  <a:gd name="connsiteX4" fmla="*/ 5192006 w 5192006"/>
                  <a:gd name="connsiteY4" fmla="*/ 651306 h 781570"/>
                  <a:gd name="connsiteX5" fmla="*/ 5061742 w 5192006"/>
                  <a:gd name="connsiteY5" fmla="*/ 781570 h 781570"/>
                  <a:gd name="connsiteX6" fmla="*/ 130264 w 5192006"/>
                  <a:gd name="connsiteY6" fmla="*/ 781570 h 781570"/>
                  <a:gd name="connsiteX7" fmla="*/ 0 w 5192006"/>
                  <a:gd name="connsiteY7" fmla="*/ 651306 h 781570"/>
                  <a:gd name="connsiteX8" fmla="*/ 0 w 5192006"/>
                  <a:gd name="connsiteY8" fmla="*/ 130264 h 78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2006" h="781570">
                    <a:moveTo>
                      <a:pt x="0" y="130264"/>
                    </a:moveTo>
                    <a:cubicBezTo>
                      <a:pt x="0" y="58321"/>
                      <a:pt x="58321" y="0"/>
                      <a:pt x="130264" y="0"/>
                    </a:cubicBezTo>
                    <a:lnTo>
                      <a:pt x="5061742" y="0"/>
                    </a:lnTo>
                    <a:cubicBezTo>
                      <a:pt x="5133685" y="0"/>
                      <a:pt x="5192006" y="58321"/>
                      <a:pt x="5192006" y="130264"/>
                    </a:cubicBezTo>
                    <a:lnTo>
                      <a:pt x="5192006" y="651306"/>
                    </a:lnTo>
                    <a:cubicBezTo>
                      <a:pt x="5192006" y="723249"/>
                      <a:pt x="5133685" y="781570"/>
                      <a:pt x="5061742" y="781570"/>
                    </a:cubicBezTo>
                    <a:lnTo>
                      <a:pt x="130264" y="781570"/>
                    </a:lnTo>
                    <a:cubicBezTo>
                      <a:pt x="58321" y="781570"/>
                      <a:pt x="0" y="723249"/>
                      <a:pt x="0" y="651306"/>
                    </a:cubicBezTo>
                    <a:lnTo>
                      <a:pt x="0" y="130264"/>
                    </a:ln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4681519"/>
                  <a:satOff val="-5839"/>
                  <a:lumOff val="1373"/>
                  <a:alphaOff val="0"/>
                </a:schemeClr>
              </a:fillRef>
              <a:effectRef idx="2">
                <a:schemeClr val="accent2">
                  <a:hueOff val="4681519"/>
                  <a:satOff val="-5839"/>
                  <a:lumOff val="137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9593" tIns="83873" rIns="129593" bIns="83873" numCol="1" spcCol="1270" anchor="ctr" anchorCtr="0">
                <a:noAutofit/>
              </a:bodyPr>
              <a:lstStyle/>
              <a:p>
                <a:pPr marL="144000" lvl="0" indent="0" algn="ctr" defTabSz="10668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l-GR" sz="2400" kern="1200" dirty="0">
                    <a:latin typeface="Arial Black" panose="020B0A04020102020204" pitchFamily="34" charset="0"/>
                  </a:rPr>
                  <a:t>9</a:t>
                </a:r>
                <a:r>
                  <a:rPr lang="el-GR" sz="2400" kern="1200" baseline="30000" dirty="0">
                    <a:latin typeface="Arial Black" panose="020B0A04020102020204" pitchFamily="34" charset="0"/>
                  </a:rPr>
                  <a:t>ο</a:t>
                </a:r>
                <a:r>
                  <a:rPr lang="el-GR" sz="2400" kern="1200" dirty="0">
                    <a:latin typeface="Arial Black" panose="020B0A04020102020204" pitchFamily="34" charset="0"/>
                  </a:rPr>
                  <a:t> ΑΙΤΗΜΑ ΠΛΗΡΩΜΗΣ</a:t>
                </a:r>
                <a:endParaRPr lang="el-GR" sz="2400" kern="1200" dirty="0"/>
              </a:p>
            </p:txBody>
          </p:sp>
        </p:grpSp>
      </p:grpSp>
      <p:grpSp>
        <p:nvGrpSpPr>
          <p:cNvPr id="45" name="Ομάδα 44">
            <a:extLst>
              <a:ext uri="{FF2B5EF4-FFF2-40B4-BE49-F238E27FC236}">
                <a16:creationId xmlns:a16="http://schemas.microsoft.com/office/drawing/2014/main" id="{75189420-A9CC-A967-2F76-74F0841E2661}"/>
              </a:ext>
            </a:extLst>
          </p:cNvPr>
          <p:cNvGrpSpPr/>
          <p:nvPr/>
        </p:nvGrpSpPr>
        <p:grpSpPr>
          <a:xfrm>
            <a:off x="17071786" y="2893243"/>
            <a:ext cx="2316594" cy="7401036"/>
            <a:chOff x="17071786" y="2893243"/>
            <a:chExt cx="2316594" cy="740103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71C2E4-1CEC-228A-21D8-CB54974A575A}"/>
                </a:ext>
              </a:extLst>
            </p:cNvPr>
            <p:cNvSpPr txBox="1"/>
            <p:nvPr/>
          </p:nvSpPr>
          <p:spPr>
            <a:xfrm>
              <a:off x="17087284" y="4612697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2022/Q4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10D9C4B-A3EC-C6BF-1EA6-721426F15FEA}"/>
                </a:ext>
              </a:extLst>
            </p:cNvPr>
            <p:cNvSpPr txBox="1"/>
            <p:nvPr/>
          </p:nvSpPr>
          <p:spPr>
            <a:xfrm>
              <a:off x="17087284" y="5472424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2023/Q2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452CDE-8DEB-DA08-14D6-D21A2513D411}"/>
                </a:ext>
              </a:extLst>
            </p:cNvPr>
            <p:cNvSpPr txBox="1"/>
            <p:nvPr/>
          </p:nvSpPr>
          <p:spPr>
            <a:xfrm>
              <a:off x="17087284" y="6362622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2023/Q4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6F41F85-762A-4537-1754-8C2BE2006F49}"/>
                </a:ext>
              </a:extLst>
            </p:cNvPr>
            <p:cNvSpPr txBox="1"/>
            <p:nvPr/>
          </p:nvSpPr>
          <p:spPr>
            <a:xfrm>
              <a:off x="17071786" y="7197141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2024/Q2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86581D7-A1D8-03CE-DEB3-9A78F496D45F}"/>
                </a:ext>
              </a:extLst>
            </p:cNvPr>
            <p:cNvSpPr txBox="1"/>
            <p:nvPr/>
          </p:nvSpPr>
          <p:spPr>
            <a:xfrm>
              <a:off x="17087284" y="8051605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2024/Q4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061719-289C-983B-1A33-C9016418DCF3}"/>
                </a:ext>
              </a:extLst>
            </p:cNvPr>
            <p:cNvSpPr txBox="1"/>
            <p:nvPr/>
          </p:nvSpPr>
          <p:spPr>
            <a:xfrm>
              <a:off x="17071786" y="8916289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2025/Q2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080105-D995-7B3C-66EE-18DDEA7A1A36}"/>
                </a:ext>
              </a:extLst>
            </p:cNvPr>
            <p:cNvSpPr txBox="1"/>
            <p:nvPr/>
          </p:nvSpPr>
          <p:spPr>
            <a:xfrm>
              <a:off x="17087284" y="9771059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2025/Q4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04BAF44-8ECA-2834-4F63-49BF841B5318}"/>
                </a:ext>
              </a:extLst>
            </p:cNvPr>
            <p:cNvSpPr txBox="1"/>
            <p:nvPr/>
          </p:nvSpPr>
          <p:spPr>
            <a:xfrm>
              <a:off x="17071786" y="3748013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2022/Q2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5F31F3-7E69-F91E-1033-0165B4A77B9E}"/>
                </a:ext>
              </a:extLst>
            </p:cNvPr>
            <p:cNvSpPr txBox="1"/>
            <p:nvPr/>
          </p:nvSpPr>
          <p:spPr>
            <a:xfrm>
              <a:off x="17071786" y="2893243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…..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759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3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ΔΕΟΣ – Διαδικασία   </a:t>
              </a:r>
            </a:p>
            <a:p>
              <a:r>
                <a:rPr lang="en-US" sz="32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COMMON INDICATORS Reports</a:t>
              </a:r>
              <a:endParaRPr lang="el-GR" sz="32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aphicFrame>
        <p:nvGraphicFramePr>
          <p:cNvPr id="3" name="Διάγραμμα 2">
            <a:extLst>
              <a:ext uri="{FF2B5EF4-FFF2-40B4-BE49-F238E27FC236}">
                <a16:creationId xmlns:a16="http://schemas.microsoft.com/office/drawing/2014/main" id="{860AEAB0-AA4E-B53C-9E35-FC734E23F442}"/>
              </a:ext>
            </a:extLst>
          </p:cNvPr>
          <p:cNvGraphicFramePr/>
          <p:nvPr/>
        </p:nvGraphicFramePr>
        <p:xfrm>
          <a:off x="3832110" y="2759856"/>
          <a:ext cx="13669828" cy="7667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5C3BE14F-B905-2549-9DDD-5CFBB3154A3A}"/>
              </a:ext>
            </a:extLst>
          </p:cNvPr>
          <p:cNvGrpSpPr/>
          <p:nvPr/>
        </p:nvGrpSpPr>
        <p:grpSpPr>
          <a:xfrm>
            <a:off x="17635106" y="2893243"/>
            <a:ext cx="2316594" cy="7401036"/>
            <a:chOff x="17071786" y="2893243"/>
            <a:chExt cx="2316594" cy="740103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BEC470-4238-B21E-9551-C239BFA68077}"/>
                </a:ext>
              </a:extLst>
            </p:cNvPr>
            <p:cNvSpPr txBox="1"/>
            <p:nvPr/>
          </p:nvSpPr>
          <p:spPr>
            <a:xfrm>
              <a:off x="17087284" y="4612697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2022/Q4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F6790D-4789-5908-07D5-CADB2374FB7E}"/>
                </a:ext>
              </a:extLst>
            </p:cNvPr>
            <p:cNvSpPr txBox="1"/>
            <p:nvPr/>
          </p:nvSpPr>
          <p:spPr>
            <a:xfrm>
              <a:off x="17087284" y="5472424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2023/Q2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8EB40E-EC3C-B4B0-DC4E-34E9B333F00D}"/>
                </a:ext>
              </a:extLst>
            </p:cNvPr>
            <p:cNvSpPr txBox="1"/>
            <p:nvPr/>
          </p:nvSpPr>
          <p:spPr>
            <a:xfrm>
              <a:off x="17087284" y="6362622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2023/Q4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9633B5-209D-2DD2-A8BB-591D3FC6F2A2}"/>
                </a:ext>
              </a:extLst>
            </p:cNvPr>
            <p:cNvSpPr txBox="1"/>
            <p:nvPr/>
          </p:nvSpPr>
          <p:spPr>
            <a:xfrm>
              <a:off x="17071786" y="7197141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2024/Q2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99E864-0556-90A5-1E70-9016529614D1}"/>
                </a:ext>
              </a:extLst>
            </p:cNvPr>
            <p:cNvSpPr txBox="1"/>
            <p:nvPr/>
          </p:nvSpPr>
          <p:spPr>
            <a:xfrm>
              <a:off x="17087284" y="8051605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2024/Q4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31F14E-04FD-F2CA-60E7-99AC89337BED}"/>
                </a:ext>
              </a:extLst>
            </p:cNvPr>
            <p:cNvSpPr txBox="1"/>
            <p:nvPr/>
          </p:nvSpPr>
          <p:spPr>
            <a:xfrm>
              <a:off x="17071786" y="8916289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2025/Q2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67FE52-3E63-58DA-141D-457CFB20A847}"/>
                </a:ext>
              </a:extLst>
            </p:cNvPr>
            <p:cNvSpPr txBox="1"/>
            <p:nvPr/>
          </p:nvSpPr>
          <p:spPr>
            <a:xfrm>
              <a:off x="17087284" y="9771059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2025/Q4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F89ADB-A08A-24FE-CE73-1866D23A332A}"/>
                </a:ext>
              </a:extLst>
            </p:cNvPr>
            <p:cNvSpPr txBox="1"/>
            <p:nvPr/>
          </p:nvSpPr>
          <p:spPr>
            <a:xfrm>
              <a:off x="17071786" y="3748013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2022/Q2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1F0FCE-20C2-4B59-B735-5D342F93C64C}"/>
                </a:ext>
              </a:extLst>
            </p:cNvPr>
            <p:cNvSpPr txBox="1"/>
            <p:nvPr/>
          </p:nvSpPr>
          <p:spPr>
            <a:xfrm>
              <a:off x="17071786" y="2893243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2021/Q4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0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grpSp>
        <p:nvGrpSpPr>
          <p:cNvPr id="85" name="Ομάδα 84">
            <a:extLst>
              <a:ext uri="{FF2B5EF4-FFF2-40B4-BE49-F238E27FC236}">
                <a16:creationId xmlns:a16="http://schemas.microsoft.com/office/drawing/2014/main" id="{0C4BF910-965C-75B1-C536-0BA83D376EC0}"/>
              </a:ext>
            </a:extLst>
          </p:cNvPr>
          <p:cNvGrpSpPr/>
          <p:nvPr/>
        </p:nvGrpSpPr>
        <p:grpSpPr>
          <a:xfrm>
            <a:off x="2446619" y="615397"/>
            <a:ext cx="12048258" cy="1200329"/>
            <a:chOff x="2446619" y="615397"/>
            <a:chExt cx="12048258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B66833-5565-8D31-7B6F-B58801F33BDA}"/>
                </a:ext>
              </a:extLst>
            </p:cNvPr>
            <p:cNvSpPr txBox="1"/>
            <p:nvPr/>
          </p:nvSpPr>
          <p:spPr>
            <a:xfrm>
              <a:off x="3832109" y="615397"/>
              <a:ext cx="106627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ΔΕΟΣ – Διαδικασία   </a:t>
              </a:r>
            </a:p>
            <a:p>
              <a:r>
                <a:rPr lang="en-US" sz="3200" b="1" dirty="0">
                  <a:solidFill>
                    <a:srgbClr val="FFCC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BI-ANNUAL Reports</a:t>
              </a:r>
              <a:endParaRPr lang="el-GR" sz="32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CCD9F2B-C143-D203-4022-A0C3C242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6619" y="694175"/>
              <a:ext cx="1281948" cy="937542"/>
            </a:xfrm>
            <a:prstGeom prst="rect">
              <a:avLst/>
            </a:prstGeom>
          </p:spPr>
        </p:pic>
      </p:grpSp>
      <p:graphicFrame>
        <p:nvGraphicFramePr>
          <p:cNvPr id="3" name="Διάγραμμα 2">
            <a:extLst>
              <a:ext uri="{FF2B5EF4-FFF2-40B4-BE49-F238E27FC236}">
                <a16:creationId xmlns:a16="http://schemas.microsoft.com/office/drawing/2014/main" id="{860AEAB0-AA4E-B53C-9E35-FC734E23F442}"/>
              </a:ext>
            </a:extLst>
          </p:cNvPr>
          <p:cNvGraphicFramePr/>
          <p:nvPr/>
        </p:nvGraphicFramePr>
        <p:xfrm>
          <a:off x="3832109" y="2759856"/>
          <a:ext cx="12980017" cy="7667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41763F4E-FCDE-E729-EED9-44E635BC6C81}"/>
              </a:ext>
            </a:extLst>
          </p:cNvPr>
          <p:cNvGrpSpPr/>
          <p:nvPr/>
        </p:nvGrpSpPr>
        <p:grpSpPr>
          <a:xfrm>
            <a:off x="17260987" y="2893243"/>
            <a:ext cx="2316594" cy="7401036"/>
            <a:chOff x="17071786" y="2893243"/>
            <a:chExt cx="2316594" cy="740103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C22952-B2CF-9A8D-0575-13A5B45E67CE}"/>
                </a:ext>
              </a:extLst>
            </p:cNvPr>
            <p:cNvSpPr txBox="1"/>
            <p:nvPr/>
          </p:nvSpPr>
          <p:spPr>
            <a:xfrm>
              <a:off x="17087284" y="4612697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2022/Q3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12F780-1864-215B-A18E-8748CFFEE0C5}"/>
                </a:ext>
              </a:extLst>
            </p:cNvPr>
            <p:cNvSpPr txBox="1"/>
            <p:nvPr/>
          </p:nvSpPr>
          <p:spPr>
            <a:xfrm>
              <a:off x="17087284" y="5472424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2023/Q1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400B4C-85AA-CFAA-4BAC-D1255750B9E2}"/>
                </a:ext>
              </a:extLst>
            </p:cNvPr>
            <p:cNvSpPr txBox="1"/>
            <p:nvPr/>
          </p:nvSpPr>
          <p:spPr>
            <a:xfrm>
              <a:off x="17087284" y="6362622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2023/Q3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01FF9F-75A0-7A5C-CBC7-A15C97E33FA4}"/>
                </a:ext>
              </a:extLst>
            </p:cNvPr>
            <p:cNvSpPr txBox="1"/>
            <p:nvPr/>
          </p:nvSpPr>
          <p:spPr>
            <a:xfrm>
              <a:off x="17071786" y="7197141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2024/Q1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A55D73-3A10-0433-723F-5CCF8D3389C1}"/>
                </a:ext>
              </a:extLst>
            </p:cNvPr>
            <p:cNvSpPr txBox="1"/>
            <p:nvPr/>
          </p:nvSpPr>
          <p:spPr>
            <a:xfrm>
              <a:off x="17087284" y="8051605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2024/Q3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4D2B0D-23D8-4B9D-05C4-A9B0A2FC6B88}"/>
                </a:ext>
              </a:extLst>
            </p:cNvPr>
            <p:cNvSpPr txBox="1"/>
            <p:nvPr/>
          </p:nvSpPr>
          <p:spPr>
            <a:xfrm>
              <a:off x="17071786" y="8916289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2025/Q1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149A45-A0C6-4CAF-7D2B-9D6D3A9D1B1B}"/>
                </a:ext>
              </a:extLst>
            </p:cNvPr>
            <p:cNvSpPr txBox="1"/>
            <p:nvPr/>
          </p:nvSpPr>
          <p:spPr>
            <a:xfrm>
              <a:off x="17087284" y="9771059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2025/Q3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73CD51-FF88-BDBC-C849-AAAF2EC14834}"/>
                </a:ext>
              </a:extLst>
            </p:cNvPr>
            <p:cNvSpPr txBox="1"/>
            <p:nvPr/>
          </p:nvSpPr>
          <p:spPr>
            <a:xfrm>
              <a:off x="17071786" y="3748013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2022/Q1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7C8A40-3202-BC5C-036D-19B22FA82711}"/>
                </a:ext>
              </a:extLst>
            </p:cNvPr>
            <p:cNvSpPr txBox="1"/>
            <p:nvPr/>
          </p:nvSpPr>
          <p:spPr>
            <a:xfrm>
              <a:off x="17071786" y="2893243"/>
              <a:ext cx="2301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2021/Q3</a:t>
              </a:r>
              <a:endParaRPr lang="el-GR" sz="28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2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B66833-5565-8D31-7B6F-B58801F33BDA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(1/7)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0C2B551-69D6-609E-EF30-770CDD327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B682376A-8A0C-C097-3DE2-BACF3203E800}"/>
              </a:ext>
            </a:extLst>
          </p:cNvPr>
          <p:cNvGrpSpPr/>
          <p:nvPr/>
        </p:nvGrpSpPr>
        <p:grpSpPr>
          <a:xfrm>
            <a:off x="2268670" y="2594119"/>
            <a:ext cx="17562906" cy="8205338"/>
            <a:chOff x="2268670" y="2594119"/>
            <a:chExt cx="17562906" cy="8205338"/>
          </a:xfrm>
        </p:grpSpPr>
        <p:sp>
          <p:nvSpPr>
            <p:cNvPr id="39" name="Βέλος: Κάτω 38">
              <a:extLst>
                <a:ext uri="{FF2B5EF4-FFF2-40B4-BE49-F238E27FC236}">
                  <a16:creationId xmlns:a16="http://schemas.microsoft.com/office/drawing/2014/main" id="{AE7DF055-0520-DB90-5329-3D25008937DC}"/>
                </a:ext>
              </a:extLst>
            </p:cNvPr>
            <p:cNvSpPr/>
            <p:nvPr/>
          </p:nvSpPr>
          <p:spPr>
            <a:xfrm>
              <a:off x="4952852" y="4957226"/>
              <a:ext cx="1105278" cy="1242096"/>
            </a:xfrm>
            <a:prstGeom prst="down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C000"/>
                </a:gs>
                <a:gs pos="79000">
                  <a:schemeClr val="tx2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2" name="Βέλος: Με γωνία προς τα επάνω 41">
              <a:extLst>
                <a:ext uri="{FF2B5EF4-FFF2-40B4-BE49-F238E27FC236}">
                  <a16:creationId xmlns:a16="http://schemas.microsoft.com/office/drawing/2014/main" id="{ECBB859E-84B4-AA2C-7F4E-F3FB79AE74C0}"/>
                </a:ext>
              </a:extLst>
            </p:cNvPr>
            <p:cNvSpPr/>
            <p:nvPr/>
          </p:nvSpPr>
          <p:spPr>
            <a:xfrm>
              <a:off x="15816614" y="5141997"/>
              <a:ext cx="1952787" cy="2464230"/>
            </a:xfrm>
            <a:prstGeom prst="bentUpArrow">
              <a:avLst>
                <a:gd name="adj1" fmla="val 25000"/>
                <a:gd name="adj2" fmla="val 31843"/>
                <a:gd name="adj3" fmla="val 37634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C000"/>
                </a:gs>
                <a:gs pos="79000">
                  <a:schemeClr val="tx2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20" name="Ομάδα 19">
              <a:extLst>
                <a:ext uri="{FF2B5EF4-FFF2-40B4-BE49-F238E27FC236}">
                  <a16:creationId xmlns:a16="http://schemas.microsoft.com/office/drawing/2014/main" id="{36239146-45C4-8FD8-3F93-873F11D2EBEE}"/>
                </a:ext>
              </a:extLst>
            </p:cNvPr>
            <p:cNvGrpSpPr/>
            <p:nvPr/>
          </p:nvGrpSpPr>
          <p:grpSpPr>
            <a:xfrm>
              <a:off x="3832118" y="2594119"/>
              <a:ext cx="7484403" cy="2271984"/>
              <a:chOff x="3832118" y="2594119"/>
              <a:chExt cx="7484403" cy="2271984"/>
            </a:xfrm>
            <a:effectLst>
              <a:glow rad="228600">
                <a:schemeClr val="bg1">
                  <a:alpha val="40000"/>
                </a:schemeClr>
              </a:glow>
            </a:effectLst>
          </p:grpSpPr>
          <p:pic>
            <p:nvPicPr>
              <p:cNvPr id="2" name="Εικόνα 1">
                <a:extLst>
                  <a:ext uri="{FF2B5EF4-FFF2-40B4-BE49-F238E27FC236}">
                    <a16:creationId xmlns:a16="http://schemas.microsoft.com/office/drawing/2014/main" id="{9F905272-7213-6E3B-E78A-5C26302298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2792"/>
              <a:stretch/>
            </p:blipFill>
            <p:spPr>
              <a:xfrm>
                <a:off x="3832118" y="2594119"/>
                <a:ext cx="7484403" cy="855498"/>
              </a:xfrm>
              <a:prstGeom prst="rect">
                <a:avLst/>
              </a:prstGeom>
              <a:effectLst/>
            </p:spPr>
          </p:pic>
          <p:pic>
            <p:nvPicPr>
              <p:cNvPr id="8" name="Εικόνα 7">
                <a:extLst>
                  <a:ext uri="{FF2B5EF4-FFF2-40B4-BE49-F238E27FC236}">
                    <a16:creationId xmlns:a16="http://schemas.microsoft.com/office/drawing/2014/main" id="{1EEBC8CA-85CC-7685-2029-BDC7503757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534" r="3609" b="8289"/>
              <a:stretch/>
            </p:blipFill>
            <p:spPr>
              <a:xfrm>
                <a:off x="3832118" y="3449617"/>
                <a:ext cx="7484403" cy="1416486"/>
              </a:xfrm>
              <a:prstGeom prst="rect">
                <a:avLst/>
              </a:prstGeom>
            </p:spPr>
          </p:pic>
          <p:sp>
            <p:nvSpPr>
              <p:cNvPr id="69" name="Ορθογώνιο: Στρογγύλεμα γωνιών 68">
                <a:extLst>
                  <a:ext uri="{FF2B5EF4-FFF2-40B4-BE49-F238E27FC236}">
                    <a16:creationId xmlns:a16="http://schemas.microsoft.com/office/drawing/2014/main" id="{4DDFC0FB-F6AF-4365-7DA4-BBC2EAC1FFE6}"/>
                  </a:ext>
                </a:extLst>
              </p:cNvPr>
              <p:cNvSpPr/>
              <p:nvPr/>
            </p:nvSpPr>
            <p:spPr>
              <a:xfrm>
                <a:off x="4711485" y="3398296"/>
                <a:ext cx="1627322" cy="1416486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grpSp>
          <p:nvGrpSpPr>
            <p:cNvPr id="7" name="Ομάδα 6">
              <a:extLst>
                <a:ext uri="{FF2B5EF4-FFF2-40B4-BE49-F238E27FC236}">
                  <a16:creationId xmlns:a16="http://schemas.microsoft.com/office/drawing/2014/main" id="{07F17F28-7E78-341B-8D18-1BE47963B8DF}"/>
                </a:ext>
              </a:extLst>
            </p:cNvPr>
            <p:cNvGrpSpPr/>
            <p:nvPr/>
          </p:nvGrpSpPr>
          <p:grpSpPr>
            <a:xfrm>
              <a:off x="2268670" y="6369106"/>
              <a:ext cx="13395551" cy="4430351"/>
              <a:chOff x="2268670" y="6369106"/>
              <a:chExt cx="13395551" cy="4430351"/>
            </a:xfrm>
            <a:effectLst>
              <a:glow rad="228600">
                <a:schemeClr val="bg1">
                  <a:alpha val="40000"/>
                </a:schemeClr>
              </a:glow>
            </a:effectLst>
          </p:grpSpPr>
          <p:pic>
            <p:nvPicPr>
              <p:cNvPr id="6" name="Εικόνα 5">
                <a:extLst>
                  <a:ext uri="{FF2B5EF4-FFF2-40B4-BE49-F238E27FC236}">
                    <a16:creationId xmlns:a16="http://schemas.microsoft.com/office/drawing/2014/main" id="{C60364B3-BC69-7D5F-ACD5-E4A5AC6BB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79668" y="6369106"/>
                <a:ext cx="13269583" cy="4430351"/>
              </a:xfrm>
              <a:prstGeom prst="rect">
                <a:avLst/>
              </a:prstGeom>
            </p:spPr>
          </p:pic>
          <p:sp>
            <p:nvSpPr>
              <p:cNvPr id="14" name="Ορθογώνιο: Στρογγύλεμα γωνιών 13">
                <a:extLst>
                  <a:ext uri="{FF2B5EF4-FFF2-40B4-BE49-F238E27FC236}">
                    <a16:creationId xmlns:a16="http://schemas.microsoft.com/office/drawing/2014/main" id="{7CD04DE8-0FEB-885D-ED5F-73EDD1BAF644}"/>
                  </a:ext>
                </a:extLst>
              </p:cNvPr>
              <p:cNvSpPr/>
              <p:nvPr/>
            </p:nvSpPr>
            <p:spPr>
              <a:xfrm>
                <a:off x="14432746" y="7124723"/>
                <a:ext cx="1231475" cy="541732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5" name="Ορθογώνιο: Στρογγύλεμα γωνιών 14">
                <a:extLst>
                  <a:ext uri="{FF2B5EF4-FFF2-40B4-BE49-F238E27FC236}">
                    <a16:creationId xmlns:a16="http://schemas.microsoft.com/office/drawing/2014/main" id="{36DA2F88-FA80-E86F-438A-EBC0053C4931}"/>
                  </a:ext>
                </a:extLst>
              </p:cNvPr>
              <p:cNvSpPr/>
              <p:nvPr/>
            </p:nvSpPr>
            <p:spPr>
              <a:xfrm>
                <a:off x="2268670" y="9446480"/>
                <a:ext cx="949193" cy="541732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pic>
          <p:nvPicPr>
            <p:cNvPr id="11" name="Εικόνα 10">
              <a:extLst>
                <a:ext uri="{FF2B5EF4-FFF2-40B4-BE49-F238E27FC236}">
                  <a16:creationId xmlns:a16="http://schemas.microsoft.com/office/drawing/2014/main" id="{F2A97970-3C9A-A0E2-E754-E096115AA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85511" y="2988914"/>
              <a:ext cx="7846065" cy="187718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3811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Ομάδα 35">
            <a:extLst>
              <a:ext uri="{FF2B5EF4-FFF2-40B4-BE49-F238E27FC236}">
                <a16:creationId xmlns:a16="http://schemas.microsoft.com/office/drawing/2014/main" id="{108A91FD-91E6-FF7F-B26E-B6E426C4785F}"/>
              </a:ext>
            </a:extLst>
          </p:cNvPr>
          <p:cNvGrpSpPr/>
          <p:nvPr/>
        </p:nvGrpSpPr>
        <p:grpSpPr>
          <a:xfrm>
            <a:off x="3832109" y="2371975"/>
            <a:ext cx="15451811" cy="3634524"/>
            <a:chOff x="3832109" y="2371975"/>
            <a:chExt cx="15451811" cy="3634524"/>
          </a:xfrm>
        </p:grpSpPr>
        <p:pic>
          <p:nvPicPr>
            <p:cNvPr id="32" name="Εικόνα 31">
              <a:extLst>
                <a:ext uri="{FF2B5EF4-FFF2-40B4-BE49-F238E27FC236}">
                  <a16:creationId xmlns:a16="http://schemas.microsoft.com/office/drawing/2014/main" id="{9FE645DB-F963-6BDC-E499-DC2DF7439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14" t="10997" r="13694" b="53672"/>
            <a:stretch/>
          </p:blipFill>
          <p:spPr>
            <a:xfrm>
              <a:off x="3832109" y="2371975"/>
              <a:ext cx="15451811" cy="363452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</p:pic>
        <p:pic>
          <p:nvPicPr>
            <p:cNvPr id="35" name="Εικόνα 34">
              <a:extLst>
                <a:ext uri="{FF2B5EF4-FFF2-40B4-BE49-F238E27FC236}">
                  <a16:creationId xmlns:a16="http://schemas.microsoft.com/office/drawing/2014/main" id="{620436CE-AA2C-5496-97DD-2DB7D4DFA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068" t="25765" r="44881" b="63839"/>
            <a:stretch/>
          </p:blipFill>
          <p:spPr>
            <a:xfrm>
              <a:off x="11189775" y="3828082"/>
              <a:ext cx="2386739" cy="1069383"/>
            </a:xfrm>
            <a:prstGeom prst="rect">
              <a:avLst/>
            </a:prstGeom>
          </p:spPr>
        </p:pic>
      </p:grpSp>
      <p:grpSp>
        <p:nvGrpSpPr>
          <p:cNvPr id="16" name="Ομάδα 15">
            <a:extLst>
              <a:ext uri="{FF2B5EF4-FFF2-40B4-BE49-F238E27FC236}">
                <a16:creationId xmlns:a16="http://schemas.microsoft.com/office/drawing/2014/main" id="{996FFCE4-7C4C-9A95-C616-49B3D82D9BDE}"/>
              </a:ext>
            </a:extLst>
          </p:cNvPr>
          <p:cNvGrpSpPr/>
          <p:nvPr/>
        </p:nvGrpSpPr>
        <p:grpSpPr>
          <a:xfrm>
            <a:off x="152400" y="152083"/>
            <a:ext cx="16047720" cy="10463092"/>
            <a:chOff x="152400" y="152083"/>
            <a:chExt cx="16047720" cy="10463092"/>
          </a:xfrm>
        </p:grpSpPr>
        <p:sp>
          <p:nvSpPr>
            <p:cNvPr id="13" name="Διαγώνια ρίγα 12">
              <a:extLst>
                <a:ext uri="{FF2B5EF4-FFF2-40B4-BE49-F238E27FC236}">
                  <a16:creationId xmlns:a16="http://schemas.microsoft.com/office/drawing/2014/main" id="{FE17CC41-A834-300B-870C-4F7C5DF80D53}"/>
                </a:ext>
              </a:extLst>
            </p:cNvPr>
            <p:cNvSpPr/>
            <p:nvPr/>
          </p:nvSpPr>
          <p:spPr>
            <a:xfrm>
              <a:off x="152400" y="152083"/>
              <a:ext cx="4288790" cy="10463092"/>
            </a:xfrm>
            <a:prstGeom prst="diagStrip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12" name="Παραλληλόγραμμο 11">
              <a:extLst>
                <a:ext uri="{FF2B5EF4-FFF2-40B4-BE49-F238E27FC236}">
                  <a16:creationId xmlns:a16="http://schemas.microsoft.com/office/drawing/2014/main" id="{6FDAEBEC-2AF5-47AF-1E3C-E98C0375A6F7}"/>
                </a:ext>
              </a:extLst>
            </p:cNvPr>
            <p:cNvSpPr/>
            <p:nvPr/>
          </p:nvSpPr>
          <p:spPr>
            <a:xfrm>
              <a:off x="1828800" y="411480"/>
              <a:ext cx="14371320" cy="1615440"/>
            </a:xfrm>
            <a:prstGeom prst="parallelogram">
              <a:avLst>
                <a:gd name="adj" fmla="val 409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2400" dirty="0"/>
            </a:p>
          </p:txBody>
        </p:sp>
      </p:grpSp>
      <p:pic>
        <p:nvPicPr>
          <p:cNvPr id="33" name="Εικόνα 32">
            <a:hlinkClick r:id="rId4" action="ppaction://hlinksldjump"/>
            <a:extLst>
              <a:ext uri="{FF2B5EF4-FFF2-40B4-BE49-F238E27FC236}">
                <a16:creationId xmlns:a16="http://schemas.microsoft.com/office/drawing/2014/main" id="{877BDD90-5013-590D-D1E7-581138A77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7284" y="10434160"/>
            <a:ext cx="2664000" cy="730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B66833-5565-8D31-7B6F-B58801F33BDA}"/>
              </a:ext>
            </a:extLst>
          </p:cNvPr>
          <p:cNvSpPr txBox="1"/>
          <p:nvPr/>
        </p:nvSpPr>
        <p:spPr>
          <a:xfrm>
            <a:off x="3832109" y="615397"/>
            <a:ext cx="1066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ΔΕΟΣ – Διαδικασία   </a:t>
            </a:r>
            <a:r>
              <a:rPr lang="el-GR" sz="4000" b="1" dirty="0">
                <a:solidFill>
                  <a:srgbClr val="FFCC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Πώς? (2/7)</a:t>
            </a: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0C2B551-69D6-609E-EF30-770CDD327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19" y="694175"/>
            <a:ext cx="1281948" cy="937542"/>
          </a:xfrm>
          <a:prstGeom prst="rect">
            <a:avLst/>
          </a:prstGeom>
        </p:spPr>
      </p:pic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1886D42D-476E-C9F9-4036-8C9FF2AE30CC}"/>
              </a:ext>
            </a:extLst>
          </p:cNvPr>
          <p:cNvGrpSpPr/>
          <p:nvPr/>
        </p:nvGrpSpPr>
        <p:grpSpPr>
          <a:xfrm>
            <a:off x="3832109" y="6919580"/>
            <a:ext cx="13546206" cy="1546029"/>
            <a:chOff x="3832109" y="7648003"/>
            <a:chExt cx="13546206" cy="1546029"/>
          </a:xfrm>
        </p:grpSpPr>
        <p:sp>
          <p:nvSpPr>
            <p:cNvPr id="5" name="Ορθογώνιο: Στρογγύλεμα γωνιών 4">
              <a:extLst>
                <a:ext uri="{FF2B5EF4-FFF2-40B4-BE49-F238E27FC236}">
                  <a16:creationId xmlns:a16="http://schemas.microsoft.com/office/drawing/2014/main" id="{11317308-3D31-B540-EB8A-355C03A118CB}"/>
                </a:ext>
              </a:extLst>
            </p:cNvPr>
            <p:cNvSpPr/>
            <p:nvPr/>
          </p:nvSpPr>
          <p:spPr>
            <a:xfrm>
              <a:off x="3832109" y="7648003"/>
              <a:ext cx="13546206" cy="154602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noFill/>
            </a:ln>
            <a:effectLst>
              <a:glow rad="228600">
                <a:schemeClr val="bg1">
                  <a:alpha val="40000"/>
                </a:scheme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</a:t>
              </a:r>
              <a:r>
                <a:rPr lang="el-GR" sz="280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Έτος &amp; Τρίμηνο 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του δελτίου καθορίζεται από τον ΦΥ</a:t>
              </a:r>
            </a:p>
            <a:p>
              <a:pPr marL="72000" algn="ctr">
                <a:lnSpc>
                  <a:spcPct val="150000"/>
                </a:lnSpc>
              </a:pP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με βάση την </a:t>
              </a:r>
              <a:r>
                <a:rPr lang="el-GR" sz="28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Χρήση του Δελτίου </a:t>
              </a:r>
              <a:r>
                <a:rPr lang="el-GR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και το </a:t>
              </a:r>
              <a:r>
                <a:rPr lang="el-GR" sz="2800" dirty="0">
                  <a:solidFill>
                    <a:schemeClr val="tx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Α/Α Αιτήματος ή Έκθεσης</a:t>
              </a:r>
              <a:endParaRPr lang="el-GR" sz="28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oogle Shape;901;p37">
              <a:extLst>
                <a:ext uri="{FF2B5EF4-FFF2-40B4-BE49-F238E27FC236}">
                  <a16:creationId xmlns:a16="http://schemas.microsoft.com/office/drawing/2014/main" id="{3CCC24C8-C524-EE9D-A697-B9F06B41A581}"/>
                </a:ext>
              </a:extLst>
            </p:cNvPr>
            <p:cNvGrpSpPr/>
            <p:nvPr/>
          </p:nvGrpSpPr>
          <p:grpSpPr>
            <a:xfrm>
              <a:off x="4141023" y="7889560"/>
              <a:ext cx="787504" cy="966153"/>
              <a:chOff x="6718575" y="2318625"/>
              <a:chExt cx="256950" cy="407375"/>
            </a:xfrm>
          </p:grpSpPr>
          <p:sp>
            <p:nvSpPr>
              <p:cNvPr id="7" name="Google Shape;902;p37">
                <a:extLst>
                  <a:ext uri="{FF2B5EF4-FFF2-40B4-BE49-F238E27FC236}">
                    <a16:creationId xmlns:a16="http://schemas.microsoft.com/office/drawing/2014/main" id="{A2D83BA6-62B4-25D8-E2AA-F2533EA4C9D1}"/>
                  </a:ext>
                </a:extLst>
              </p:cNvPr>
              <p:cNvSpPr/>
              <p:nvPr/>
            </p:nvSpPr>
            <p:spPr>
              <a:xfrm>
                <a:off x="6795900" y="2673600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2"/>
                    </a:moveTo>
                    <a:lnTo>
                      <a:pt x="4092" y="1"/>
                    </a:lnTo>
                    <a:lnTo>
                      <a:pt x="0" y="1"/>
                    </a:lnTo>
                    <a:lnTo>
                      <a:pt x="0" y="902"/>
                    </a:lnTo>
                    <a:lnTo>
                      <a:pt x="4092" y="902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03;p37">
                <a:extLst>
                  <a:ext uri="{FF2B5EF4-FFF2-40B4-BE49-F238E27FC236}">
                    <a16:creationId xmlns:a16="http://schemas.microsoft.com/office/drawing/2014/main" id="{DE3E59F4-179B-AF03-28DA-962BE12E106A}"/>
                  </a:ext>
                </a:extLst>
              </p:cNvPr>
              <p:cNvSpPr/>
              <p:nvPr/>
            </p:nvSpPr>
            <p:spPr>
              <a:xfrm>
                <a:off x="6795900" y="2650475"/>
                <a:ext cx="102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902" fill="none" extrusionOk="0">
                    <a:moveTo>
                      <a:pt x="4092" y="901"/>
                    </a:moveTo>
                    <a:lnTo>
                      <a:pt x="4092" y="0"/>
                    </a:lnTo>
                    <a:lnTo>
                      <a:pt x="0" y="0"/>
                    </a:lnTo>
                    <a:lnTo>
                      <a:pt x="0" y="901"/>
                    </a:lnTo>
                    <a:lnTo>
                      <a:pt x="4092" y="90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04;p37">
                <a:extLst>
                  <a:ext uri="{FF2B5EF4-FFF2-40B4-BE49-F238E27FC236}">
                    <a16:creationId xmlns:a16="http://schemas.microsoft.com/office/drawing/2014/main" id="{33D78903-F1C1-F316-B611-F347AA661979}"/>
                  </a:ext>
                </a:extLst>
              </p:cNvPr>
              <p:cNvSpPr/>
              <p:nvPr/>
            </p:nvSpPr>
            <p:spPr>
              <a:xfrm>
                <a:off x="6795900" y="2696125"/>
                <a:ext cx="10230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195" fill="none" extrusionOk="0">
                    <a:moveTo>
                      <a:pt x="0" y="1"/>
                    </a:moveTo>
                    <a:lnTo>
                      <a:pt x="0" y="171"/>
                    </a:lnTo>
                    <a:lnTo>
                      <a:pt x="0" y="171"/>
                    </a:lnTo>
                    <a:lnTo>
                      <a:pt x="24" y="318"/>
                    </a:lnTo>
                    <a:lnTo>
                      <a:pt x="98" y="464"/>
                    </a:lnTo>
                    <a:lnTo>
                      <a:pt x="195" y="585"/>
                    </a:lnTo>
                    <a:lnTo>
                      <a:pt x="341" y="659"/>
                    </a:lnTo>
                    <a:lnTo>
                      <a:pt x="1875" y="1170"/>
                    </a:lnTo>
                    <a:lnTo>
                      <a:pt x="1875" y="1170"/>
                    </a:lnTo>
                    <a:lnTo>
                      <a:pt x="2046" y="1194"/>
                    </a:lnTo>
                    <a:lnTo>
                      <a:pt x="2046" y="1194"/>
                    </a:lnTo>
                    <a:lnTo>
                      <a:pt x="2216" y="1170"/>
                    </a:lnTo>
                    <a:lnTo>
                      <a:pt x="3751" y="659"/>
                    </a:lnTo>
                    <a:lnTo>
                      <a:pt x="3751" y="659"/>
                    </a:lnTo>
                    <a:lnTo>
                      <a:pt x="3897" y="585"/>
                    </a:lnTo>
                    <a:lnTo>
                      <a:pt x="3994" y="464"/>
                    </a:lnTo>
                    <a:lnTo>
                      <a:pt x="4067" y="318"/>
                    </a:lnTo>
                    <a:lnTo>
                      <a:pt x="4092" y="171"/>
                    </a:lnTo>
                    <a:lnTo>
                      <a:pt x="4092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05;p37">
                <a:extLst>
                  <a:ext uri="{FF2B5EF4-FFF2-40B4-BE49-F238E27FC236}">
                    <a16:creationId xmlns:a16="http://schemas.microsoft.com/office/drawing/2014/main" id="{6D89B90C-D0B5-831F-1050-DA39B362C2A5}"/>
                  </a:ext>
                </a:extLst>
              </p:cNvPr>
              <p:cNvSpPr/>
              <p:nvPr/>
            </p:nvSpPr>
            <p:spPr>
              <a:xfrm>
                <a:off x="67849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6674"/>
                    </a:moveTo>
                    <a:lnTo>
                      <a:pt x="1413" y="6674"/>
                    </a:lnTo>
                    <a:lnTo>
                      <a:pt x="585" y="2850"/>
                    </a:lnTo>
                    <a:lnTo>
                      <a:pt x="1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06;p37">
                <a:extLst>
                  <a:ext uri="{FF2B5EF4-FFF2-40B4-BE49-F238E27FC236}">
                    <a16:creationId xmlns:a16="http://schemas.microsoft.com/office/drawing/2014/main" id="{6982D8D3-77DA-1B77-6274-F49C1219D81B}"/>
                  </a:ext>
                </a:extLst>
              </p:cNvPr>
              <p:cNvSpPr/>
              <p:nvPr/>
            </p:nvSpPr>
            <p:spPr>
              <a:xfrm>
                <a:off x="6718575" y="2318625"/>
                <a:ext cx="256950" cy="307525"/>
              </a:xfrm>
              <a:custGeom>
                <a:avLst/>
                <a:gdLst/>
                <a:ahLst/>
                <a:cxnLst/>
                <a:rect l="l" t="t" r="r" b="b"/>
                <a:pathLst>
                  <a:path w="10278" h="12301" fill="none" extrusionOk="0">
                    <a:moveTo>
                      <a:pt x="7185" y="12300"/>
                    </a:moveTo>
                    <a:lnTo>
                      <a:pt x="7185" y="12300"/>
                    </a:lnTo>
                    <a:lnTo>
                      <a:pt x="7307" y="11764"/>
                    </a:lnTo>
                    <a:lnTo>
                      <a:pt x="7477" y="11253"/>
                    </a:lnTo>
                    <a:lnTo>
                      <a:pt x="7672" y="10766"/>
                    </a:lnTo>
                    <a:lnTo>
                      <a:pt x="7891" y="10327"/>
                    </a:lnTo>
                    <a:lnTo>
                      <a:pt x="8135" y="9913"/>
                    </a:lnTo>
                    <a:lnTo>
                      <a:pt x="8378" y="9499"/>
                    </a:lnTo>
                    <a:lnTo>
                      <a:pt x="8914" y="8720"/>
                    </a:lnTo>
                    <a:lnTo>
                      <a:pt x="9182" y="8330"/>
                    </a:lnTo>
                    <a:lnTo>
                      <a:pt x="9425" y="7941"/>
                    </a:lnTo>
                    <a:lnTo>
                      <a:pt x="9645" y="7551"/>
                    </a:lnTo>
                    <a:lnTo>
                      <a:pt x="9864" y="7113"/>
                    </a:lnTo>
                    <a:lnTo>
                      <a:pt x="10034" y="6674"/>
                    </a:lnTo>
                    <a:lnTo>
                      <a:pt x="10156" y="6187"/>
                    </a:lnTo>
                    <a:lnTo>
                      <a:pt x="10229" y="5676"/>
                    </a:lnTo>
                    <a:lnTo>
                      <a:pt x="10253" y="5408"/>
                    </a:lnTo>
                    <a:lnTo>
                      <a:pt x="10278" y="5140"/>
                    </a:lnTo>
                    <a:lnTo>
                      <a:pt x="10278" y="5140"/>
                    </a:lnTo>
                    <a:lnTo>
                      <a:pt x="10229" y="4604"/>
                    </a:lnTo>
                    <a:lnTo>
                      <a:pt x="10156" y="4093"/>
                    </a:lnTo>
                    <a:lnTo>
                      <a:pt x="10034" y="3605"/>
                    </a:lnTo>
                    <a:lnTo>
                      <a:pt x="9864" y="3143"/>
                    </a:lnTo>
                    <a:lnTo>
                      <a:pt x="9645" y="2680"/>
                    </a:lnTo>
                    <a:lnTo>
                      <a:pt x="9401" y="2266"/>
                    </a:lnTo>
                    <a:lnTo>
                      <a:pt x="9084" y="1876"/>
                    </a:lnTo>
                    <a:lnTo>
                      <a:pt x="8768" y="1511"/>
                    </a:lnTo>
                    <a:lnTo>
                      <a:pt x="8402" y="1170"/>
                    </a:lnTo>
                    <a:lnTo>
                      <a:pt x="8013" y="878"/>
                    </a:lnTo>
                    <a:lnTo>
                      <a:pt x="7574" y="634"/>
                    </a:lnTo>
                    <a:lnTo>
                      <a:pt x="7136" y="415"/>
                    </a:lnTo>
                    <a:lnTo>
                      <a:pt x="6673" y="244"/>
                    </a:lnTo>
                    <a:lnTo>
                      <a:pt x="6162" y="98"/>
                    </a:lnTo>
                    <a:lnTo>
                      <a:pt x="5675" y="25"/>
                    </a:lnTo>
                    <a:lnTo>
                      <a:pt x="5139" y="1"/>
                    </a:lnTo>
                    <a:lnTo>
                      <a:pt x="5139" y="1"/>
                    </a:lnTo>
                    <a:lnTo>
                      <a:pt x="4603" y="25"/>
                    </a:lnTo>
                    <a:lnTo>
                      <a:pt x="4116" y="98"/>
                    </a:lnTo>
                    <a:lnTo>
                      <a:pt x="3605" y="244"/>
                    </a:lnTo>
                    <a:lnTo>
                      <a:pt x="3142" y="415"/>
                    </a:lnTo>
                    <a:lnTo>
                      <a:pt x="2703" y="634"/>
                    </a:lnTo>
                    <a:lnTo>
                      <a:pt x="2265" y="878"/>
                    </a:lnTo>
                    <a:lnTo>
                      <a:pt x="1875" y="1170"/>
                    </a:lnTo>
                    <a:lnTo>
                      <a:pt x="1510" y="1511"/>
                    </a:lnTo>
                    <a:lnTo>
                      <a:pt x="1193" y="1876"/>
                    </a:lnTo>
                    <a:lnTo>
                      <a:pt x="877" y="2266"/>
                    </a:lnTo>
                    <a:lnTo>
                      <a:pt x="633" y="2680"/>
                    </a:lnTo>
                    <a:lnTo>
                      <a:pt x="414" y="3143"/>
                    </a:lnTo>
                    <a:lnTo>
                      <a:pt x="244" y="3605"/>
                    </a:lnTo>
                    <a:lnTo>
                      <a:pt x="122" y="4093"/>
                    </a:lnTo>
                    <a:lnTo>
                      <a:pt x="49" y="4604"/>
                    </a:lnTo>
                    <a:lnTo>
                      <a:pt x="0" y="5140"/>
                    </a:lnTo>
                    <a:lnTo>
                      <a:pt x="0" y="5140"/>
                    </a:lnTo>
                    <a:lnTo>
                      <a:pt x="24" y="5408"/>
                    </a:lnTo>
                    <a:lnTo>
                      <a:pt x="49" y="5676"/>
                    </a:lnTo>
                    <a:lnTo>
                      <a:pt x="122" y="6187"/>
                    </a:lnTo>
                    <a:lnTo>
                      <a:pt x="244" y="6674"/>
                    </a:lnTo>
                    <a:lnTo>
                      <a:pt x="414" y="7113"/>
                    </a:lnTo>
                    <a:lnTo>
                      <a:pt x="633" y="7551"/>
                    </a:lnTo>
                    <a:lnTo>
                      <a:pt x="852" y="7941"/>
                    </a:lnTo>
                    <a:lnTo>
                      <a:pt x="1096" y="8330"/>
                    </a:lnTo>
                    <a:lnTo>
                      <a:pt x="1364" y="8720"/>
                    </a:lnTo>
                    <a:lnTo>
                      <a:pt x="1900" y="9499"/>
                    </a:lnTo>
                    <a:lnTo>
                      <a:pt x="2143" y="9913"/>
                    </a:lnTo>
                    <a:lnTo>
                      <a:pt x="2387" y="10327"/>
                    </a:lnTo>
                    <a:lnTo>
                      <a:pt x="2606" y="10766"/>
                    </a:lnTo>
                    <a:lnTo>
                      <a:pt x="2801" y="11253"/>
                    </a:lnTo>
                    <a:lnTo>
                      <a:pt x="2971" y="11764"/>
                    </a:lnTo>
                    <a:lnTo>
                      <a:pt x="3093" y="12300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07;p37">
                <a:extLst>
                  <a:ext uri="{FF2B5EF4-FFF2-40B4-BE49-F238E27FC236}">
                    <a16:creationId xmlns:a16="http://schemas.microsoft.com/office/drawing/2014/main" id="{ED3751A6-A70B-BDF4-9335-F125C2A6A96B}"/>
                  </a:ext>
                </a:extLst>
              </p:cNvPr>
              <p:cNvSpPr/>
              <p:nvPr/>
            </p:nvSpPr>
            <p:spPr>
              <a:xfrm>
                <a:off x="6873825" y="2459275"/>
                <a:ext cx="35350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675" fill="none" extrusionOk="0">
                    <a:moveTo>
                      <a:pt x="1413" y="1"/>
                    </a:moveTo>
                    <a:lnTo>
                      <a:pt x="1413" y="1"/>
                    </a:lnTo>
                    <a:lnTo>
                      <a:pt x="829" y="2850"/>
                    </a:lnTo>
                    <a:lnTo>
                      <a:pt x="1" y="6674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08;p37">
                <a:extLst>
                  <a:ext uri="{FF2B5EF4-FFF2-40B4-BE49-F238E27FC236}">
                    <a16:creationId xmlns:a16="http://schemas.microsoft.com/office/drawing/2014/main" id="{78123522-BAC0-019A-199B-AB000F49399E}"/>
                  </a:ext>
                </a:extLst>
              </p:cNvPr>
              <p:cNvSpPr/>
              <p:nvPr/>
            </p:nvSpPr>
            <p:spPr>
              <a:xfrm>
                <a:off x="6801975" y="2453200"/>
                <a:ext cx="90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780" fill="none" extrusionOk="0">
                    <a:moveTo>
                      <a:pt x="1" y="73"/>
                    </a:moveTo>
                    <a:lnTo>
                      <a:pt x="829" y="780"/>
                    </a:lnTo>
                    <a:lnTo>
                      <a:pt x="1657" y="73"/>
                    </a:lnTo>
                    <a:lnTo>
                      <a:pt x="1657" y="73"/>
                    </a:lnTo>
                    <a:lnTo>
                      <a:pt x="1730" y="25"/>
                    </a:lnTo>
                    <a:lnTo>
                      <a:pt x="1803" y="0"/>
                    </a:lnTo>
                    <a:lnTo>
                      <a:pt x="1876" y="25"/>
                    </a:lnTo>
                    <a:lnTo>
                      <a:pt x="1949" y="73"/>
                    </a:lnTo>
                    <a:lnTo>
                      <a:pt x="2777" y="780"/>
                    </a:lnTo>
                    <a:lnTo>
                      <a:pt x="3605" y="73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09;p37">
                <a:extLst>
                  <a:ext uri="{FF2B5EF4-FFF2-40B4-BE49-F238E27FC236}">
                    <a16:creationId xmlns:a16="http://schemas.microsoft.com/office/drawing/2014/main" id="{E725B494-54D4-1E80-FA2A-248578FD9931}"/>
                  </a:ext>
                </a:extLst>
              </p:cNvPr>
              <p:cNvSpPr/>
              <p:nvPr/>
            </p:nvSpPr>
            <p:spPr>
              <a:xfrm>
                <a:off x="6795900" y="2628550"/>
                <a:ext cx="102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" fill="none" extrusionOk="0">
                    <a:moveTo>
                      <a:pt x="0" y="1"/>
                    </a:moveTo>
                    <a:lnTo>
                      <a:pt x="4092" y="1"/>
                    </a:lnTo>
                  </a:path>
                </a:pathLst>
              </a:custGeom>
              <a:noFill/>
              <a:ln w="12175" cap="rnd" cmpd="sng">
                <a:solidFill>
                  <a:srgbClr val="FF98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A8D06694-958A-08E3-23F7-71F57DC34A40}"/>
              </a:ext>
            </a:extLst>
          </p:cNvPr>
          <p:cNvSpPr/>
          <p:nvPr/>
        </p:nvSpPr>
        <p:spPr>
          <a:xfrm>
            <a:off x="5858886" y="3322200"/>
            <a:ext cx="789887" cy="50588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Ορθογώνιο: Στρογγύλεμα γωνιών 39">
            <a:extLst>
              <a:ext uri="{FF2B5EF4-FFF2-40B4-BE49-F238E27FC236}">
                <a16:creationId xmlns:a16="http://schemas.microsoft.com/office/drawing/2014/main" id="{AFB0F01F-0727-4304-02BE-4D6F536A2E18}"/>
              </a:ext>
            </a:extLst>
          </p:cNvPr>
          <p:cNvSpPr/>
          <p:nvPr/>
        </p:nvSpPr>
        <p:spPr>
          <a:xfrm>
            <a:off x="9579616" y="3293146"/>
            <a:ext cx="959233" cy="50588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74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5FC49BE89C6E4A826D83F157C169C4" ma:contentTypeVersion="17" ma:contentTypeDescription="Create a new document." ma:contentTypeScope="" ma:versionID="a0833715a0fcc0593de46d2658eec5d6">
  <xsd:schema xmlns:xsd="http://www.w3.org/2001/XMLSchema" xmlns:xs="http://www.w3.org/2001/XMLSchema" xmlns:p="http://schemas.microsoft.com/office/2006/metadata/properties" xmlns:ns2="8c3bcdc1-c190-419f-b8bb-e9c01c02fd16" xmlns:ns3="d0c2ee5f-5b3d-417f-8b50-85f3a7bc0220" targetNamespace="http://schemas.microsoft.com/office/2006/metadata/properties" ma:root="true" ma:fieldsID="477b3dbb143ef9aa776638f4c4b74906" ns2:_="" ns3:_="">
    <xsd:import namespace="8c3bcdc1-c190-419f-b8bb-e9c01c02fd16"/>
    <xsd:import namespace="d0c2ee5f-5b3d-417f-8b50-85f3a7bc022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3bcdc1-c190-419f-b8bb-e9c01c02fd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aa95e8f-b355-46d0-87bd-c21dd9f7e3d2}" ma:internalName="TaxCatchAll" ma:showField="CatchAllData" ma:web="8c3bcdc1-c190-419f-b8bb-e9c01c02fd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c2ee5f-5b3d-417f-8b50-85f3a7bc02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2322d0e-1daf-4d02-a8d2-52a75c6557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c2ee5f-5b3d-417f-8b50-85f3a7bc0220">
      <Terms xmlns="http://schemas.microsoft.com/office/infopath/2007/PartnerControls"/>
    </lcf76f155ced4ddcb4097134ff3c332f>
    <TaxCatchAll xmlns="8c3bcdc1-c190-419f-b8bb-e9c01c02fd16" xsi:nil="true"/>
  </documentManagement>
</p:properties>
</file>

<file path=customXml/itemProps1.xml><?xml version="1.0" encoding="utf-8"?>
<ds:datastoreItem xmlns:ds="http://schemas.openxmlformats.org/officeDocument/2006/customXml" ds:itemID="{A78E032C-4E1E-406B-BD0C-EA2D917D74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3bcdc1-c190-419f-b8bb-e9c01c02fd16"/>
    <ds:schemaRef ds:uri="d0c2ee5f-5b3d-417f-8b50-85f3a7bc02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A480AC-8DAC-4484-B899-E0DBE50C75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0565EF-D906-4CC5-95E9-8355C4D0C169}">
  <ds:schemaRefs>
    <ds:schemaRef ds:uri="8c3bcdc1-c190-419f-b8bb-e9c01c02fd16"/>
    <ds:schemaRef ds:uri="d0c2ee5f-5b3d-417f-8b50-85f3a7bc0220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7941</TotalTime>
  <Words>4960</Words>
  <Application>Microsoft Office PowerPoint</Application>
  <PresentationFormat>Προσαρμογή</PresentationFormat>
  <Paragraphs>917</Paragraphs>
  <Slides>109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109</vt:i4>
      </vt:variant>
    </vt:vector>
  </HeadingPairs>
  <TitlesOfParts>
    <vt:vector size="117" baseType="lpstr">
      <vt:lpstr>Arial</vt:lpstr>
      <vt:lpstr>Arial Black</vt:lpstr>
      <vt:lpstr>Calibri</vt:lpstr>
      <vt:lpstr>PF Highway Gothic</vt:lpstr>
      <vt:lpstr>Roboto Condensed</vt:lpstr>
      <vt:lpstr>Roboto Condensed Light</vt:lpstr>
      <vt:lpstr>Segoe UI Black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2</dc:title>
  <dc:creator>ΣΤΑΜΑΤΙΝΑ ΧΑΡΑΛΑΜΠΟΠΟΥΛΟΥ</dc:creator>
  <cp:lastModifiedBy>Ορέστης Αντωνίου</cp:lastModifiedBy>
  <cp:revision>4</cp:revision>
  <dcterms:created xsi:type="dcterms:W3CDTF">2021-06-16T15:22:06Z</dcterms:created>
  <dcterms:modified xsi:type="dcterms:W3CDTF">2023-12-12T10:16:49Z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2021-06-16T00:00:00Z</vt:filetime>
  </property>
  <property fmtid="{D5CDD505-2E9C-101B-9397-08002B2CF9AE}" pid="3" name="Creator">
    <vt:lpwstr>Adobe Illustrator 25.2 (Macintosh)</vt:lpwstr>
  </property>
  <property fmtid="{D5CDD505-2E9C-101B-9397-08002B2CF9AE}" pid="4" name="LastSaved">
    <vt:filetime>2021-06-16T00:00:00Z</vt:filetime>
  </property>
  <property fmtid="{D5CDD505-2E9C-101B-9397-08002B2CF9AE}" pid="5" name="ContentTypeId">
    <vt:lpwstr>0x010100855FC49BE89C6E4A826D83F157C169C4</vt:lpwstr>
  </property>
  <property fmtid="{D5CDD505-2E9C-101B-9397-08002B2CF9AE}" pid="6" name="MediaServiceImageTags">
    <vt:lpwstr/>
  </property>
</Properties>
</file>