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389" r:id="rId3"/>
    <p:sldId id="361" r:id="rId4"/>
    <p:sldId id="387" r:id="rId5"/>
    <p:sldId id="304" r:id="rId6"/>
    <p:sldId id="379" r:id="rId7"/>
    <p:sldId id="378" r:id="rId8"/>
    <p:sldId id="373" r:id="rId9"/>
    <p:sldId id="382" r:id="rId10"/>
    <p:sldId id="383" r:id="rId11"/>
    <p:sldId id="384" r:id="rId12"/>
    <p:sldId id="38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άγδα Τσιρώνη" initials="ΜΤ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A169"/>
    <a:srgbClr val="013476"/>
    <a:srgbClr val="EEF0D0"/>
    <a:srgbClr val="F3A36D"/>
    <a:srgbClr val="F7C09B"/>
    <a:srgbClr val="8DD6C1"/>
    <a:srgbClr val="387960"/>
    <a:srgbClr val="8FD785"/>
    <a:srgbClr val="C1B49B"/>
    <a:srgbClr val="549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78" d="100"/>
          <a:sy n="78" d="100"/>
        </p:scale>
        <p:origin x="150" y="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theme" Target="theme/theme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commentAuthors" Target="commentAuthors.xml" /><Relationship Id="rId10" Type="http://schemas.openxmlformats.org/officeDocument/2006/relationships/slide" Target="slides/slide8.xml" /><Relationship Id="rId19" Type="http://schemas.openxmlformats.org/officeDocument/2006/relationships/tableStyles" Target="tableStyles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0A020-CC39-4018-877A-F148B1A8357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CBFF5-2878-4F42-A2A0-FBDC778B28C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7400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DCBFF5-2878-4F42-A2A0-FBDC778B28C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8186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DCBFF5-2878-4F42-A2A0-FBDC778B28C7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187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6710-3D50-4633-BD19-A9D4C70F348A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E5DC-CB90-4D77-A43E-B67986FEDF57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8F8E-D36C-4194-ABD0-D1B554CF557A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D68E7A-45F5-4718-AD18-CE61492BB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472C440-6BFB-4E9D-9992-5389BECE9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8774887-B0E7-47E0-A4FF-0FAF3B050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E560C7-0AB7-447C-A7D0-025EB546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96B087B-B0CB-457C-A915-63462D21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8935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D73949-FBDB-4997-B658-F949FB1FC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4216AF-5ED2-49F4-AF8E-2EB6134BF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81FADD3-6FE9-41F3-BE01-7BCF0EB6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8F611C0-C9DB-4AEE-9C15-C48A5701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33640A-C437-4621-8324-705FD4FE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2261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622C08-E145-4B29-A8E2-665B7CDBE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D6DC80F-9C36-4074-AB31-17722C90B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C94430-9D67-4B33-B5EA-CB21E455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4DDC2C-E916-4CD6-9723-5DFDFC42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B56C7C6-6F9A-47B7-824E-C745C7D4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4617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FE8662-2B59-46AB-B6DE-F527A36CE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9E5646-DAF2-46AB-9201-86FA3F450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6222F44-7801-4834-A0B3-D096EEFE1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D0E72F5-3BF7-4BCD-9369-68F67ADA7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B69414-2A56-423D-AC7E-4BDA4DF59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37C579E-6791-4A67-843C-A63463C7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3547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879D19-F031-4381-B965-126352D80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BB1EA51-34A4-4A3C-BF07-9C7DD32C3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73FE2E0-260E-4A72-9E80-5CE62ACF0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EC4EF83-5F9E-443C-B1B9-5477E3105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02274C5-F166-46C5-B7E4-363B162540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24B8FE8-C067-45AE-B65F-8CE9D13E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C03E617-2B41-4DFF-83CD-CBBF165D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812F307-E812-46B2-B7DD-1120E8722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9177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B7D05E-3003-4CAA-BCBD-25387567E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6534703-34AF-4704-BBE6-124CD487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1F7C882-2630-4315-8746-300CBF884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BDA4A41-E517-45CD-A6E7-57C3DFAB3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4392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EF90431-90B1-45DD-8CF8-CC5CC734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280F716-BB2C-497F-A5E6-5F20120F6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5EDDDC7-8387-461A-B886-20057689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5297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0B069E-D7F9-4BA7-9AF6-B2E4EC66A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31145C-B343-4440-927D-C7B9852F5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E8290C5-0C02-40A7-AF94-9B2E89DAF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93D74CC-7329-465E-BE3C-4595CF60B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C42BC5F-73E8-493D-81A9-0671001AE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AE7BEA9-8749-4D50-9456-9D273C0C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86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D84-7A7B-4420-ACC1-16FF826FDA97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E97F1F-8BED-448C-AAB9-8346A8EB4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D748D08-4FFD-45F2-81A6-3852A785A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54BAEF8-488D-4CD3-90FB-B115DF8C6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C6FF0BA-07BC-4618-AAFB-C6752F4F8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79C8FA7-065D-465E-9199-3FCD14B0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95890B4-E94B-4D12-AE43-21FB9231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798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361077-5BB2-4D11-845F-514DC6DEE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A340119-11E7-4BB2-8D36-4F76C8FD9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AAE3A5B-B07F-4FD2-84CB-A84C9F19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F6AC83-CC98-4FDD-9632-119F94010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84889C-AE1A-4783-A822-40C53F506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7407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6005FDD-1290-4487-928F-4FD42D22E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E59D628-7565-4F1F-B2AE-B51ED1455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79BC29-767C-4BBE-A4A3-A348E30E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BF712DC-8F37-491B-862F-E57581F0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DE86D43-1708-4677-891D-79AC65E6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457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D2C1B-366A-43A8-9CC6-F7CD2E1FC2B5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1913-CA98-4EBE-93CE-F59D6939EDFE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87BF-4F03-4F49-8574-606A85A34215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5E51-C376-4CB5-A657-FC837B4FACC5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9780-F878-4155-AB5B-9712E618C9F7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12A6-FC99-4B0D-AE28-611EFA25EDA8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6286D-0359-486F-A0DE-C879D783D7E6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E44BB-616F-4FAA-862E-BB36D28DBDAC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FD659CE-013F-4E57-AD9C-962B34373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8F2A2BB-3A10-4D81-A603-6698AA0D6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E30E68-E35C-4A83-A161-7B19A9D5C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6B8CE54-087D-4B4F-AEA5-EAD8A7897C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2FBFE14-1865-4360-90CE-1A3DC4718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059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7" Type="http://schemas.openxmlformats.org/officeDocument/2006/relationships/image" Target="../media/image12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.png" /><Relationship Id="rId5" Type="http://schemas.openxmlformats.org/officeDocument/2006/relationships/image" Target="../media/image11.png" /><Relationship Id="rId4" Type="http://schemas.openxmlformats.org/officeDocument/2006/relationships/image" Target="../media/image10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3.xml" /><Relationship Id="rId4" Type="http://schemas.openxmlformats.org/officeDocument/2006/relationships/image" Target="../media/image6.pn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7" Type="http://schemas.openxmlformats.org/officeDocument/2006/relationships/image" Target="../media/image12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.png" /><Relationship Id="rId5" Type="http://schemas.openxmlformats.org/officeDocument/2006/relationships/image" Target="../media/image11.png" /><Relationship Id="rId4" Type="http://schemas.openxmlformats.org/officeDocument/2006/relationships/image" Target="../media/image10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7" Type="http://schemas.openxmlformats.org/officeDocument/2006/relationships/image" Target="../media/image12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.png" /><Relationship Id="rId5" Type="http://schemas.openxmlformats.org/officeDocument/2006/relationships/image" Target="../media/image11.png" /><Relationship Id="rId4" Type="http://schemas.openxmlformats.org/officeDocument/2006/relationships/image" Target="../media/image10.pn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7" Type="http://schemas.openxmlformats.org/officeDocument/2006/relationships/image" Target="../media/image12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.png" /><Relationship Id="rId5" Type="http://schemas.openxmlformats.org/officeDocument/2006/relationships/image" Target="../media/image11.png" /><Relationship Id="rId4" Type="http://schemas.openxmlformats.org/officeDocument/2006/relationships/image" Target="../media/image10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46EF9A8-B7F7-AF84-4295-58B5E99C3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8" y="0"/>
            <a:ext cx="12192000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1424" y="3068960"/>
            <a:ext cx="7200800" cy="1944216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bg1"/>
                </a:solidFill>
              </a:rPr>
              <a:t>Συνδυασμός Αναπτυξιακών Εργαλείων</a:t>
            </a:r>
            <a:br>
              <a:rPr lang="el-GR" sz="2800" b="1" dirty="0">
                <a:solidFill>
                  <a:schemeClr val="bg1"/>
                </a:solidFill>
              </a:rPr>
            </a:br>
            <a:br>
              <a:rPr lang="el-GR" sz="2800" b="1" dirty="0">
                <a:solidFill>
                  <a:srgbClr val="002060"/>
                </a:solidFill>
              </a:rPr>
            </a:br>
            <a:r>
              <a:rPr lang="el-GR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Αναπτυξιακός Νόμος &amp; Δάνεια Ταμείου Ανάκαμψης</a:t>
            </a:r>
            <a:r>
              <a:rPr lang="en-GB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l-GR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και Ανθεκτικότητας </a:t>
            </a:r>
            <a:endParaRPr lang="el-GR" sz="3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DAEFEB9-5EE9-43D6-B0B6-660294D8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1</a:t>
            </a:fld>
            <a:endParaRPr lang="el-G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627A2-3CEB-82B6-A958-7BAC1B6536DD}"/>
              </a:ext>
            </a:extLst>
          </p:cNvPr>
          <p:cNvSpPr/>
          <p:nvPr/>
        </p:nvSpPr>
        <p:spPr>
          <a:xfrm>
            <a:off x="191344" y="312661"/>
            <a:ext cx="6534270" cy="1998558"/>
          </a:xfrm>
          <a:prstGeom prst="rect">
            <a:avLst/>
          </a:prstGeom>
          <a:solidFill>
            <a:srgbClr val="013476"/>
          </a:solidFill>
          <a:ln>
            <a:solidFill>
              <a:srgbClr val="0134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CF6D55-B8A4-2FA0-160E-3BCE4F24F2B9}"/>
              </a:ext>
            </a:extLst>
          </p:cNvPr>
          <p:cNvSpPr txBox="1"/>
          <p:nvPr/>
        </p:nvSpPr>
        <p:spPr>
          <a:xfrm>
            <a:off x="5159896" y="1672115"/>
            <a:ext cx="4896544" cy="307777"/>
          </a:xfrm>
          <a:prstGeom prst="rect">
            <a:avLst/>
          </a:prstGeom>
          <a:solidFill>
            <a:srgbClr val="013476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1400" kern="0" dirty="0">
                <a:solidFill>
                  <a:schemeClr val="bg1"/>
                </a:solidFill>
              </a:rPr>
              <a:t>Υπουργείο Ανάπτυξης και Επενδύσεων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9B41F8C-4123-E156-3829-E86F99946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848" y="60985"/>
            <a:ext cx="1189974" cy="11899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EB6EF5-0D84-D0BC-72FF-14ECED2E113F}"/>
              </a:ext>
            </a:extLst>
          </p:cNvPr>
          <p:cNvSpPr txBox="1"/>
          <p:nvPr/>
        </p:nvSpPr>
        <p:spPr>
          <a:xfrm>
            <a:off x="2855640" y="1672115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1400" kern="0" dirty="0">
                <a:solidFill>
                  <a:schemeClr val="bg1"/>
                </a:solidFill>
              </a:rPr>
              <a:t>Υπουργείο Οικονομικών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8EFBCF-63A1-2E48-5B5D-D8C10B3AB664}"/>
              </a:ext>
            </a:extLst>
          </p:cNvPr>
          <p:cNvSpPr txBox="1"/>
          <p:nvPr/>
        </p:nvSpPr>
        <p:spPr>
          <a:xfrm>
            <a:off x="3791744" y="119418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ΕΛΛΗΝΙΚΗ ΔΗΜΟΚΡΑΤΙΑ</a:t>
            </a:r>
          </a:p>
        </p:txBody>
      </p:sp>
    </p:spTree>
    <p:extLst>
      <p:ext uri="{BB962C8B-B14F-4D97-AF65-F5344CB8AC3E}">
        <p14:creationId xmlns:p14="http://schemas.microsoft.com/office/powerpoint/2010/main" val="273860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5A2469-8DF8-0181-20D6-44DCE7DD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BDB89AD0-5E52-43D0-8D21-B78DFF691991}" type="slidenum">
              <a:rPr lang="el-GR">
                <a:solidFill>
                  <a:srgbClr val="002060"/>
                </a:solidFill>
              </a:rPr>
              <a:pPr/>
              <a:t>10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2B77E6A-2A0A-DB10-3081-8165E1AECDED}"/>
              </a:ext>
            </a:extLst>
          </p:cNvPr>
          <p:cNvSpPr/>
          <p:nvPr/>
        </p:nvSpPr>
        <p:spPr>
          <a:xfrm>
            <a:off x="1775520" y="1496048"/>
            <a:ext cx="2808312" cy="73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0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Περιφέρεια </a:t>
            </a:r>
            <a:r>
              <a:rPr lang="el-GR" b="1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Νοτίου Αιγαίου</a:t>
            </a:r>
            <a:endParaRPr lang="el-GR" b="1" dirty="0">
              <a:solidFill>
                <a:srgbClr val="3879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76489D-3C97-E074-2DEB-495013209F9C}"/>
              </a:ext>
            </a:extLst>
          </p:cNvPr>
          <p:cNvSpPr txBox="1"/>
          <p:nvPr/>
        </p:nvSpPr>
        <p:spPr>
          <a:xfrm>
            <a:off x="1991544" y="188640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4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l-GR" dirty="0"/>
              <a:t>Παράδειγμα</a:t>
            </a:r>
            <a:endParaRPr lang="en-US" dirty="0"/>
          </a:p>
          <a:p>
            <a:r>
              <a:rPr lang="el-GR" b="0" dirty="0"/>
              <a:t>Μικρή επιχείρηση – Επιχορήγηση (80 % του ΧΠΕ)</a:t>
            </a:r>
          </a:p>
        </p:txBody>
      </p:sp>
      <p:pic>
        <p:nvPicPr>
          <p:cNvPr id="7" name="Picture 2" descr="Επίπεδη, Σχεδιασμός, Εικονίδιο, Www, Internet, Gui">
            <a:extLst>
              <a:ext uri="{FF2B5EF4-FFF2-40B4-BE49-F238E27FC236}">
                <a16:creationId xmlns:a16="http://schemas.microsoft.com/office/drawing/2014/main" id="{A25C1F51-D630-9C82-BA2F-086CEEE4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7" y="1440367"/>
            <a:ext cx="720079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5628320B-A009-A7CB-6BD5-C2A53415BDEB}"/>
              </a:ext>
            </a:extLst>
          </p:cNvPr>
          <p:cNvSpPr/>
          <p:nvPr/>
        </p:nvSpPr>
        <p:spPr>
          <a:xfrm>
            <a:off x="1775520" y="2444238"/>
            <a:ext cx="2808312" cy="739856"/>
          </a:xfrm>
          <a:prstGeom prst="roundRect">
            <a:avLst/>
          </a:prstGeom>
          <a:solidFill>
            <a:srgbClr val="F3A16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ΧΠΕ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50</a:t>
            </a:r>
            <a:r>
              <a:rPr lang="el-GR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% μικρές</a:t>
            </a:r>
          </a:p>
        </p:txBody>
      </p:sp>
      <p:pic>
        <p:nvPicPr>
          <p:cNvPr id="9" name="Picture 14" descr="Coins currency euro financial money price icon - Currency Euro Vol 1">
            <a:extLst>
              <a:ext uri="{FF2B5EF4-FFF2-40B4-BE49-F238E27FC236}">
                <a16:creationId xmlns:a16="http://schemas.microsoft.com/office/drawing/2014/main" id="{63D06B9E-4C7E-001D-8B16-2C8257751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5" y="352269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17DD05B2-7A36-2A62-0CEE-09CA953B92F5}"/>
              </a:ext>
            </a:extLst>
          </p:cNvPr>
          <p:cNvSpPr/>
          <p:nvPr/>
        </p:nvSpPr>
        <p:spPr>
          <a:xfrm>
            <a:off x="1775520" y="3465808"/>
            <a:ext cx="2808312" cy="771256"/>
          </a:xfrm>
          <a:prstGeom prst="roundRect">
            <a:avLst/>
          </a:prstGeom>
          <a:solidFill>
            <a:srgbClr val="8FD7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ΑΝ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8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.000.000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E08B0B21-1D8E-DD9B-C1BD-BFBBEFD360E9}"/>
              </a:ext>
            </a:extLst>
          </p:cNvPr>
          <p:cNvSpPr/>
          <p:nvPr/>
        </p:nvSpPr>
        <p:spPr>
          <a:xfrm>
            <a:off x="884436" y="3475193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16" descr="Symbol Percent Icon | IconExperience - Professional Icons » O-Collection">
            <a:extLst>
              <a:ext uri="{FF2B5EF4-FFF2-40B4-BE49-F238E27FC236}">
                <a16:creationId xmlns:a16="http://schemas.microsoft.com/office/drawing/2014/main" id="{DA7EA7E7-07E2-1729-7E32-7A9AF82F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13" y="2615083"/>
            <a:ext cx="504056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</p:pic>
      <p:sp>
        <p:nvSpPr>
          <p:cNvPr id="13" name="Οβάλ 12">
            <a:extLst>
              <a:ext uri="{FF2B5EF4-FFF2-40B4-BE49-F238E27FC236}">
                <a16:creationId xmlns:a16="http://schemas.microsoft.com/office/drawing/2014/main" id="{6022CF25-F7C7-2354-32FE-CFC1F68DF0B1}"/>
              </a:ext>
            </a:extLst>
          </p:cNvPr>
          <p:cNvSpPr/>
          <p:nvPr/>
        </p:nvSpPr>
        <p:spPr>
          <a:xfrm>
            <a:off x="884435" y="2470329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Διάσημα 13">
            <a:extLst>
              <a:ext uri="{FF2B5EF4-FFF2-40B4-BE49-F238E27FC236}">
                <a16:creationId xmlns:a16="http://schemas.microsoft.com/office/drawing/2014/main" id="{277011B7-8736-8FF3-681F-35ACEA9177C5}"/>
              </a:ext>
            </a:extLst>
          </p:cNvPr>
          <p:cNvSpPr/>
          <p:nvPr/>
        </p:nvSpPr>
        <p:spPr>
          <a:xfrm>
            <a:off x="4855825" y="2620806"/>
            <a:ext cx="792088" cy="1491666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6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00E8BFB6-130D-A091-586B-9E93733E8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552" y="180040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232FC7F9-582A-5737-997C-8F07E1DB7D6B}"/>
              </a:ext>
            </a:extLst>
          </p:cNvPr>
          <p:cNvSpPr/>
          <p:nvPr/>
        </p:nvSpPr>
        <p:spPr>
          <a:xfrm>
            <a:off x="5807968" y="1340767"/>
            <a:ext cx="5913581" cy="5015584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B0FC45-AAD3-23AC-ED4A-65EE37FAFA93}"/>
              </a:ext>
            </a:extLst>
          </p:cNvPr>
          <p:cNvSpPr txBox="1"/>
          <p:nvPr/>
        </p:nvSpPr>
        <p:spPr>
          <a:xfrm>
            <a:off x="6358606" y="1827350"/>
            <a:ext cx="54125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Επιχορήγηση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80% x 50% =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40% </a:t>
            </a:r>
          </a:p>
          <a:p>
            <a:pPr algn="ctr"/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8.000.000 € Χ 40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% =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3.200.000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κατέρχεται σε 3.000.000 € άρα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37,5 %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προσαρμογή ΧΠΕ</a:t>
            </a:r>
          </a:p>
        </p:txBody>
      </p:sp>
      <p:pic>
        <p:nvPicPr>
          <p:cNvPr id="2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976DF54-C717-C8D4-3ACA-8D780A8FC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55" y="2637165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FB76B7E8-555E-CF39-765C-B6E90E76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346580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9632CBF-66A0-AFC4-50C3-B61AC0EA1AEC}"/>
              </a:ext>
            </a:extLst>
          </p:cNvPr>
          <p:cNvSpPr txBox="1"/>
          <p:nvPr/>
        </p:nvSpPr>
        <p:spPr>
          <a:xfrm>
            <a:off x="839416" y="625519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2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C837F19B-9497-961E-DDB8-F4A188619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Ορθογώνιο: Στρογγύλεμα γωνιών 9">
            <a:extLst>
              <a:ext uri="{FF2B5EF4-FFF2-40B4-BE49-F238E27FC236}">
                <a16:creationId xmlns:a16="http://schemas.microsoft.com/office/drawing/2014/main" id="{22E2429F-BD26-8955-5741-B548E9CCB86C}"/>
              </a:ext>
            </a:extLst>
          </p:cNvPr>
          <p:cNvSpPr/>
          <p:nvPr/>
        </p:nvSpPr>
        <p:spPr>
          <a:xfrm>
            <a:off x="1775520" y="4509120"/>
            <a:ext cx="2808312" cy="7368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ΤΑΑ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10.4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E01A48-481D-7766-2076-551F583FCB7F}"/>
              </a:ext>
            </a:extLst>
          </p:cNvPr>
          <p:cNvSpPr txBox="1"/>
          <p:nvPr/>
        </p:nvSpPr>
        <p:spPr>
          <a:xfrm>
            <a:off x="6554022" y="2727683"/>
            <a:ext cx="541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Μέγιστο δάνειο ΤΑΑ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10.4</a:t>
            </a:r>
            <a:r>
              <a:rPr lang="el-G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00.000/2 – 3.000.000 = </a:t>
            </a:r>
          </a:p>
          <a:p>
            <a:pPr algn="ctr"/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2.200.000 €</a:t>
            </a:r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8D7BD7-981E-C282-259C-8A561263CF44}"/>
              </a:ext>
            </a:extLst>
          </p:cNvPr>
          <p:cNvSpPr txBox="1"/>
          <p:nvPr/>
        </p:nvSpPr>
        <p:spPr>
          <a:xfrm>
            <a:off x="6485253" y="3337084"/>
            <a:ext cx="5412576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σοδύναμο ενίσχυσης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δάνειο ΤΑΑ σε βάθος </a:t>
            </a:r>
          </a:p>
          <a:p>
            <a:pPr lvl="0" algn="ctr">
              <a:lnSpc>
                <a:spcPct val="107000"/>
              </a:lnSpc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10ετίας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ανέρχεται σε 16 %, δηλαδή: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352.000 €</a:t>
            </a:r>
          </a:p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Κρατική ενίσχυση: 4,4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κόστους της επένδυσης.</a:t>
            </a:r>
          </a:p>
        </p:txBody>
      </p:sp>
      <p:pic>
        <p:nvPicPr>
          <p:cNvPr id="33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CE5EFBBA-8D8A-1D21-C961-23B74E455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437351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0A75BA3-7191-A3FE-E9C9-C43E1EF6A676}"/>
              </a:ext>
            </a:extLst>
          </p:cNvPr>
          <p:cNvSpPr txBox="1"/>
          <p:nvPr/>
        </p:nvSpPr>
        <p:spPr>
          <a:xfrm>
            <a:off x="6428658" y="4382200"/>
            <a:ext cx="5412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 Σύνολο κρατικής ενίσχυσης </a:t>
            </a:r>
          </a:p>
          <a:p>
            <a:pPr algn="ctr"/>
            <a:r>
              <a:rPr lang="el-GR" dirty="0"/>
              <a:t>Επιχορήγηση + Επιδότηση Δανείου από ΤΑΑ:</a:t>
            </a:r>
          </a:p>
          <a:p>
            <a:pPr algn="ctr"/>
            <a:r>
              <a:rPr lang="el-GR" b="1" dirty="0"/>
              <a:t>37,5 % + 4,4 % = 41,5 </a:t>
            </a:r>
            <a:r>
              <a:rPr lang="el-GR" sz="1800" b="1" dirty="0"/>
              <a:t>% &lt; 50 %</a:t>
            </a:r>
          </a:p>
          <a:p>
            <a:pPr algn="ctr"/>
            <a:endParaRPr lang="en-US" b="1" dirty="0"/>
          </a:p>
        </p:txBody>
      </p:sp>
      <p:sp>
        <p:nvSpPr>
          <p:cNvPr id="36" name="Οβάλ 10">
            <a:extLst>
              <a:ext uri="{FF2B5EF4-FFF2-40B4-BE49-F238E27FC236}">
                <a16:creationId xmlns:a16="http://schemas.microsoft.com/office/drawing/2014/main" id="{4B7C19E3-786A-DBF4-4603-017647741C8D}"/>
              </a:ext>
            </a:extLst>
          </p:cNvPr>
          <p:cNvSpPr/>
          <p:nvPr/>
        </p:nvSpPr>
        <p:spPr>
          <a:xfrm>
            <a:off x="878998" y="4480057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Picture 2" descr="Business, currency, euro, finance, hand, loan, money icon - Download on  Iconfinder">
            <a:extLst>
              <a:ext uri="{FF2B5EF4-FFF2-40B4-BE49-F238E27FC236}">
                <a16:creationId xmlns:a16="http://schemas.microsoft.com/office/drawing/2014/main" id="{738B1ED8-EC2D-9B60-1421-D1797667F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18" y="4608891"/>
            <a:ext cx="462410" cy="46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081FBDB-3E8C-E4A8-A0F9-33E73639E666}"/>
              </a:ext>
            </a:extLst>
          </p:cNvPr>
          <p:cNvSpPr txBox="1"/>
          <p:nvPr/>
        </p:nvSpPr>
        <p:spPr>
          <a:xfrm>
            <a:off x="839416" y="5538471"/>
            <a:ext cx="609322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Ανώτατο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ύψος επιχορήγησης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3.000.000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el-G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C82BC1D-3E48-17DE-5E25-76EA214D4DF2}"/>
              </a:ext>
            </a:extLst>
          </p:cNvPr>
          <p:cNvSpPr txBox="1"/>
          <p:nvPr/>
        </p:nvSpPr>
        <p:spPr>
          <a:xfrm>
            <a:off x="6548728" y="5387756"/>
            <a:ext cx="5208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Πραγματική ωφέλεια δανείου ΤΑΑ σε σχέση με δάνειο συμβατικού επιτοκίου 6 % σε βάθος 10ετίας </a:t>
            </a:r>
            <a:r>
              <a:rPr lang="el-GR" b="1" dirty="0"/>
              <a:t>699.600 €</a:t>
            </a:r>
            <a:endParaRPr lang="en-US" b="1" dirty="0"/>
          </a:p>
        </p:txBody>
      </p:sp>
      <p:pic>
        <p:nvPicPr>
          <p:cNvPr id="3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44BAA1DD-91AC-EEBC-5EB8-6F9F55BEB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08" y="539987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06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46EF9A8-B7F7-AF84-4295-58B5E99C3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8" y="0"/>
            <a:ext cx="12192000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1424" y="3068960"/>
            <a:ext cx="7200800" cy="1944216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bg1"/>
                </a:solidFill>
              </a:rPr>
              <a:t>Συνδυασμός Αναπτυξιακών Εργαλείων</a:t>
            </a:r>
            <a:br>
              <a:rPr lang="el-GR" sz="2800" b="1" dirty="0">
                <a:solidFill>
                  <a:schemeClr val="bg1"/>
                </a:solidFill>
              </a:rPr>
            </a:br>
            <a:br>
              <a:rPr lang="el-GR" sz="2800" b="1" dirty="0">
                <a:solidFill>
                  <a:srgbClr val="002060"/>
                </a:solidFill>
              </a:rPr>
            </a:br>
            <a:r>
              <a:rPr lang="el-GR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Αναπτυξιακός Νόμος &amp; Δάνεια Ταμείου Ανάκαμψης</a:t>
            </a:r>
            <a:r>
              <a:rPr lang="en-GB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l-GR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και Ανθεκτικότητας </a:t>
            </a:r>
            <a:endParaRPr lang="el-GR" sz="3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DAEFEB9-5EE9-43D6-B0B6-660294D8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11</a:t>
            </a:fld>
            <a:endParaRPr lang="el-G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627A2-3CEB-82B6-A958-7BAC1B6536DD}"/>
              </a:ext>
            </a:extLst>
          </p:cNvPr>
          <p:cNvSpPr/>
          <p:nvPr/>
        </p:nvSpPr>
        <p:spPr>
          <a:xfrm>
            <a:off x="191344" y="312661"/>
            <a:ext cx="6534270" cy="1998558"/>
          </a:xfrm>
          <a:prstGeom prst="rect">
            <a:avLst/>
          </a:prstGeom>
          <a:solidFill>
            <a:srgbClr val="013476"/>
          </a:solidFill>
          <a:ln>
            <a:solidFill>
              <a:srgbClr val="0134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CF6D55-B8A4-2FA0-160E-3BCE4F24F2B9}"/>
              </a:ext>
            </a:extLst>
          </p:cNvPr>
          <p:cNvSpPr txBox="1"/>
          <p:nvPr/>
        </p:nvSpPr>
        <p:spPr>
          <a:xfrm>
            <a:off x="5159896" y="1672115"/>
            <a:ext cx="4896544" cy="307777"/>
          </a:xfrm>
          <a:prstGeom prst="rect">
            <a:avLst/>
          </a:prstGeom>
          <a:solidFill>
            <a:srgbClr val="013476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1400" kern="0" dirty="0">
                <a:solidFill>
                  <a:schemeClr val="bg1"/>
                </a:solidFill>
              </a:rPr>
              <a:t>Υπουργείο Ανάπτυξης και Επενδύσεων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9B41F8C-4123-E156-3829-E86F99946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848" y="60985"/>
            <a:ext cx="1189974" cy="11899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EB6EF5-0D84-D0BC-72FF-14ECED2E113F}"/>
              </a:ext>
            </a:extLst>
          </p:cNvPr>
          <p:cNvSpPr txBox="1"/>
          <p:nvPr/>
        </p:nvSpPr>
        <p:spPr>
          <a:xfrm>
            <a:off x="2855640" y="1672115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1400" kern="0" dirty="0">
                <a:solidFill>
                  <a:schemeClr val="bg1"/>
                </a:solidFill>
              </a:rPr>
              <a:t>Υπουργείο Οικονομικών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8EFBCF-63A1-2E48-5B5D-D8C10B3AB664}"/>
              </a:ext>
            </a:extLst>
          </p:cNvPr>
          <p:cNvSpPr txBox="1"/>
          <p:nvPr/>
        </p:nvSpPr>
        <p:spPr>
          <a:xfrm>
            <a:off x="3791744" y="119418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ΕΛΛΗΝΙΚΗ ΔΗΜΟΚΡΑΤΙΑ</a:t>
            </a:r>
          </a:p>
        </p:txBody>
      </p:sp>
    </p:spTree>
    <p:extLst>
      <p:ext uri="{BB962C8B-B14F-4D97-AF65-F5344CB8AC3E}">
        <p14:creationId xmlns:p14="http://schemas.microsoft.com/office/powerpoint/2010/main" val="273707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6794EBCA-025F-2198-C9C9-2396239E482D}"/>
              </a:ext>
            </a:extLst>
          </p:cNvPr>
          <p:cNvSpPr/>
          <p:nvPr/>
        </p:nvSpPr>
        <p:spPr>
          <a:xfrm>
            <a:off x="1486226" y="1359529"/>
            <a:ext cx="9219548" cy="74645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7934FA8-234D-85A8-34D8-249CF34C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>
                <a:solidFill>
                  <a:srgbClr val="002060"/>
                </a:solidFill>
              </a:rPr>
              <a:pPr/>
              <a:t>2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7AF435-CC97-034E-73E8-CAA63111E538}"/>
              </a:ext>
            </a:extLst>
          </p:cNvPr>
          <p:cNvSpPr txBox="1"/>
          <p:nvPr/>
        </p:nvSpPr>
        <p:spPr>
          <a:xfrm>
            <a:off x="839416" y="6207695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6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046B4D55-1867-B124-AEF1-B46AACF4D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30561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E3214D-9B43-AB04-9382-221CB48EB3BF}"/>
              </a:ext>
            </a:extLst>
          </p:cNvPr>
          <p:cNvSpPr txBox="1"/>
          <p:nvPr/>
        </p:nvSpPr>
        <p:spPr>
          <a:xfrm>
            <a:off x="1813685" y="50669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Κανόνες Εφαρμογής</a:t>
            </a:r>
          </a:p>
        </p:txBody>
      </p:sp>
      <p:pic>
        <p:nvPicPr>
          <p:cNvPr id="1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7A5F8344-FDB5-F455-CB5D-2AB0CB43D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370" y="1124744"/>
            <a:ext cx="637158" cy="63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8335BFC-42D5-C378-0B67-C166A44BE355}"/>
              </a:ext>
            </a:extLst>
          </p:cNvPr>
          <p:cNvSpPr txBox="1"/>
          <p:nvPr/>
        </p:nvSpPr>
        <p:spPr>
          <a:xfrm>
            <a:off x="1775520" y="1572763"/>
            <a:ext cx="8821905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25 % του χρηματοδοτικού σχήματος ίδια συμμετοχή χωρίς κρατική ενίσχυση (ίδια κεφάλαια, δάνειο)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338389-E12B-2766-E229-A76ADB614FC7}"/>
              </a:ext>
            </a:extLst>
          </p:cNvPr>
          <p:cNvSpPr txBox="1"/>
          <p:nvPr/>
        </p:nvSpPr>
        <p:spPr>
          <a:xfrm>
            <a:off x="1823528" y="2396543"/>
            <a:ext cx="8882245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μη υπέρβαση ποσοστού Χάρτη Περιφερειακών Ενισχύσεων για το σύνολο της ενίσχυσης α</a:t>
            </a: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νάλογα με το μέγεθος της επιχείρησης (μεγάλη-μεσαία-μικρή) </a:t>
            </a: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D1D513E-3121-8CE9-0409-B066756CB210}"/>
              </a:ext>
            </a:extLst>
          </p:cNvPr>
          <p:cNvSpPr/>
          <p:nvPr/>
        </p:nvSpPr>
        <p:spPr>
          <a:xfrm>
            <a:off x="1485263" y="2366555"/>
            <a:ext cx="9219556" cy="67491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 dirty="0"/>
          </a:p>
        </p:txBody>
      </p:sp>
      <p:sp>
        <p:nvSpPr>
          <p:cNvPr id="25" name="Ορθογώνιο 15">
            <a:extLst>
              <a:ext uri="{FF2B5EF4-FFF2-40B4-BE49-F238E27FC236}">
                <a16:creationId xmlns:a16="http://schemas.microsoft.com/office/drawing/2014/main" id="{B783AB82-647C-6121-8533-CCD2C811E4C4}"/>
              </a:ext>
            </a:extLst>
          </p:cNvPr>
          <p:cNvSpPr/>
          <p:nvPr/>
        </p:nvSpPr>
        <p:spPr>
          <a:xfrm>
            <a:off x="1699832" y="3872784"/>
            <a:ext cx="8905760" cy="591274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397405-5749-9996-53A8-419F6E72FF58}"/>
              </a:ext>
            </a:extLst>
          </p:cNvPr>
          <p:cNvSpPr txBox="1"/>
          <p:nvPr/>
        </p:nvSpPr>
        <p:spPr>
          <a:xfrm>
            <a:off x="2018410" y="3993710"/>
            <a:ext cx="8830118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Μέγιστο δάνειο ΤΑΑ</a:t>
            </a:r>
            <a:r>
              <a:rPr lang="en-GB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l-GR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Επενδυτικό κόστος ΤΑΑ/2 – Ενίσχυση Αναπτυξιακού νόμου </a:t>
            </a:r>
          </a:p>
        </p:txBody>
      </p:sp>
      <p:sp>
        <p:nvSpPr>
          <p:cNvPr id="20" name="Ορθογώνιο 12">
            <a:extLst>
              <a:ext uri="{FF2B5EF4-FFF2-40B4-BE49-F238E27FC236}">
                <a16:creationId xmlns:a16="http://schemas.microsoft.com/office/drawing/2014/main" id="{7F856D36-495D-42FC-F453-7D2BE8692B7F}"/>
              </a:ext>
            </a:extLst>
          </p:cNvPr>
          <p:cNvSpPr/>
          <p:nvPr/>
        </p:nvSpPr>
        <p:spPr>
          <a:xfrm>
            <a:off x="1689988" y="4720841"/>
            <a:ext cx="8930707" cy="591274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5E37F0-45FC-B010-EF29-19B887340065}"/>
              </a:ext>
            </a:extLst>
          </p:cNvPr>
          <p:cNvSpPr txBox="1"/>
          <p:nvPr/>
        </p:nvSpPr>
        <p:spPr>
          <a:xfrm>
            <a:off x="3060365" y="4828878"/>
            <a:ext cx="5174733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20 % του χρηματοδοτικού σχήματος με ίδια κεφάλαια 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4FE3E0-7312-F099-3586-FF6A0E161BA2}"/>
              </a:ext>
            </a:extLst>
          </p:cNvPr>
          <p:cNvSpPr txBox="1"/>
          <p:nvPr/>
        </p:nvSpPr>
        <p:spPr>
          <a:xfrm>
            <a:off x="1647080" y="5625260"/>
            <a:ext cx="890576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30 % του χρηματοδοτικού σχήματος με τραπεζικό δάνειο χωρίς κρατική στήριξη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Ορθογώνιο 15">
            <a:extLst>
              <a:ext uri="{FF2B5EF4-FFF2-40B4-BE49-F238E27FC236}">
                <a16:creationId xmlns:a16="http://schemas.microsoft.com/office/drawing/2014/main" id="{8B1DFF3A-1C6B-86D4-3154-68672744749A}"/>
              </a:ext>
            </a:extLst>
          </p:cNvPr>
          <p:cNvSpPr/>
          <p:nvPr/>
        </p:nvSpPr>
        <p:spPr>
          <a:xfrm>
            <a:off x="1696163" y="5533059"/>
            <a:ext cx="8915251" cy="560237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29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E727CF2A-39A2-0F70-E8DE-39D86C4EB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154" y="3671141"/>
            <a:ext cx="627315" cy="62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E8CEB42C-F554-A517-C690-3D8B0288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095" y="4543403"/>
            <a:ext cx="627315" cy="62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588C738-C2F6-1DD6-C45F-A4EAD14FA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409" y="5384130"/>
            <a:ext cx="637158" cy="63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DA50D305-43CC-E517-5C00-64A82F18B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370" y="2164280"/>
            <a:ext cx="637158" cy="63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C89781-1210-FDCB-8B88-8614B67E2C20}"/>
              </a:ext>
            </a:extLst>
          </p:cNvPr>
          <p:cNvSpPr txBox="1"/>
          <p:nvPr/>
        </p:nvSpPr>
        <p:spPr>
          <a:xfrm>
            <a:off x="3719736" y="82225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>
                <a:solidFill>
                  <a:srgbClr val="002060"/>
                </a:solidFill>
              </a:rPr>
              <a:t>Αναπτυξιακός Νόμος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CD6DC4-7992-6787-ABAC-D4DDB24FFD42}"/>
              </a:ext>
            </a:extLst>
          </p:cNvPr>
          <p:cNvSpPr txBox="1"/>
          <p:nvPr/>
        </p:nvSpPr>
        <p:spPr>
          <a:xfrm>
            <a:off x="3719736" y="3339527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>
                <a:solidFill>
                  <a:srgbClr val="002060"/>
                </a:solidFill>
              </a:rPr>
              <a:t>Ταμείο Ανάκαμψης και Ανθεκτικότητας </a:t>
            </a:r>
          </a:p>
        </p:txBody>
      </p:sp>
    </p:spTree>
    <p:extLst>
      <p:ext uri="{BB962C8B-B14F-4D97-AF65-F5344CB8AC3E}">
        <p14:creationId xmlns:p14="http://schemas.microsoft.com/office/powerpoint/2010/main" val="9688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6794EBCA-025F-2198-C9C9-2396239E482D}"/>
              </a:ext>
            </a:extLst>
          </p:cNvPr>
          <p:cNvSpPr/>
          <p:nvPr/>
        </p:nvSpPr>
        <p:spPr>
          <a:xfrm>
            <a:off x="1486226" y="1561672"/>
            <a:ext cx="9219548" cy="1080375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7934FA8-234D-85A8-34D8-249CF34C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>
                <a:solidFill>
                  <a:srgbClr val="002060"/>
                </a:solidFill>
              </a:rPr>
              <a:pPr/>
              <a:t>3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7AF435-CC97-034E-73E8-CAA63111E538}"/>
              </a:ext>
            </a:extLst>
          </p:cNvPr>
          <p:cNvSpPr txBox="1"/>
          <p:nvPr/>
        </p:nvSpPr>
        <p:spPr>
          <a:xfrm>
            <a:off x="839416" y="6207695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6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046B4D55-1867-B124-AEF1-B46AACF4D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30561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E3214D-9B43-AB04-9382-221CB48EB3BF}"/>
              </a:ext>
            </a:extLst>
          </p:cNvPr>
          <p:cNvSpPr txBox="1"/>
          <p:nvPr/>
        </p:nvSpPr>
        <p:spPr>
          <a:xfrm>
            <a:off x="1820558" y="314838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Υποθέσεις Εργασίας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338389-E12B-2766-E229-A76ADB614FC7}"/>
              </a:ext>
            </a:extLst>
          </p:cNvPr>
          <p:cNvSpPr txBox="1"/>
          <p:nvPr/>
        </p:nvSpPr>
        <p:spPr>
          <a:xfrm>
            <a:off x="1406191" y="3052808"/>
            <a:ext cx="9219556" cy="1605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228600" algn="ctr"/>
            <a:r>
              <a:rPr lang="el-G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Ο υπολογισμός της ωφέλειας των τόκων έχει γίνει με αναγωγή του βασικού επιτοκίου επιχειρηματικών δανείων στο επιτόκιο αναφοράς που ορίζεται στην ανακοίνωση της Επιτροπής σχετικά με τα επιτόκια αναφοράς (2008 / C 14/02)</a:t>
            </a:r>
          </a:p>
          <a:p>
            <a:pPr marL="457200" indent="-228600" algn="ctr"/>
            <a:r>
              <a:rPr lang="el-G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Επιτόκιο αναφοράς</a:t>
            </a:r>
            <a:r>
              <a:rPr lang="el-G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3,5 % - Επιτόκιο ΤΑΑ: 0,35 % - Τραπεζικό επιτόκιο: 6 %</a:t>
            </a:r>
            <a:endParaRPr lang="el-GR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228600" algn="ctr"/>
            <a:r>
              <a:rPr lang="el-G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l-GR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l-GR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D1D513E-3121-8CE9-0409-B066756CB210}"/>
              </a:ext>
            </a:extLst>
          </p:cNvPr>
          <p:cNvSpPr/>
          <p:nvPr/>
        </p:nvSpPr>
        <p:spPr>
          <a:xfrm>
            <a:off x="1486226" y="2998423"/>
            <a:ext cx="9219556" cy="118342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194B69-7A37-3FE6-B5E3-015BB20D6ED3}"/>
              </a:ext>
            </a:extLst>
          </p:cNvPr>
          <p:cNvSpPr txBox="1"/>
          <p:nvPr/>
        </p:nvSpPr>
        <p:spPr>
          <a:xfrm>
            <a:off x="1803842" y="1780809"/>
            <a:ext cx="8821905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επενδυτικό κόστος ΤΑΑ είναι αυξημένο κατά 30 % σε σχέση με το επενδυτικό κόστος ΑΝ              (πχ. κεφάλαιο κίνησης, ΦΠΑ κλπ.)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Ορθογώνιο 12">
            <a:extLst>
              <a:ext uri="{FF2B5EF4-FFF2-40B4-BE49-F238E27FC236}">
                <a16:creationId xmlns:a16="http://schemas.microsoft.com/office/drawing/2014/main" id="{8E10C6F5-6AC8-5CF4-B8DA-496E57A6481C}"/>
              </a:ext>
            </a:extLst>
          </p:cNvPr>
          <p:cNvSpPr/>
          <p:nvPr/>
        </p:nvSpPr>
        <p:spPr>
          <a:xfrm>
            <a:off x="1482921" y="4597689"/>
            <a:ext cx="9219548" cy="883072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C74DADA-7203-3B17-4F64-3F1ABF375C2A}"/>
              </a:ext>
            </a:extLst>
          </p:cNvPr>
          <p:cNvSpPr txBox="1"/>
          <p:nvPr/>
        </p:nvSpPr>
        <p:spPr>
          <a:xfrm>
            <a:off x="1681742" y="4735455"/>
            <a:ext cx="8821905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έναρξη εργασιών λαμβάνει χώρα κατόπιν της υποβολής των οριστικών αιτήσεων και στους               2 φορείς υποδοχής (ΑΝ και ΤΑΑ)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49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: Στρογγύλεμα γωνιών 16">
            <a:extLst>
              <a:ext uri="{FF2B5EF4-FFF2-40B4-BE49-F238E27FC236}">
                <a16:creationId xmlns:a16="http://schemas.microsoft.com/office/drawing/2014/main" id="{2298580B-0AC5-414E-83EF-2245175B3FCE}"/>
              </a:ext>
            </a:extLst>
          </p:cNvPr>
          <p:cNvSpPr/>
          <p:nvPr/>
        </p:nvSpPr>
        <p:spPr>
          <a:xfrm>
            <a:off x="6840316" y="3931513"/>
            <a:ext cx="4358626" cy="124052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05D0EA0B-D2A5-42BD-B1B7-74A3E25E96F1}"/>
              </a:ext>
            </a:extLst>
          </p:cNvPr>
          <p:cNvSpPr/>
          <p:nvPr/>
        </p:nvSpPr>
        <p:spPr>
          <a:xfrm>
            <a:off x="6840316" y="2423725"/>
            <a:ext cx="4358626" cy="124052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8D011A6-523E-400F-B8CE-D70BD134E7B1}"/>
              </a:ext>
            </a:extLst>
          </p:cNvPr>
          <p:cNvSpPr/>
          <p:nvPr/>
        </p:nvSpPr>
        <p:spPr>
          <a:xfrm>
            <a:off x="7113439" y="2385084"/>
            <a:ext cx="4085503" cy="1317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Για τα επενδυτικά σχέδια με επιλέξιμες δαπάνες κάτω των 50.000.000 ευρώ, τα όρια προσαυξάνονται κατά 10 % για τις μεσαίου μεγέθους επιχειρήσεις και κατά 20% για τις μικρές.  </a:t>
            </a:r>
          </a:p>
        </p:txBody>
      </p:sp>
      <p:sp>
        <p:nvSpPr>
          <p:cNvPr id="4" name="1 - Τίτλος">
            <a:extLst>
              <a:ext uri="{FF2B5EF4-FFF2-40B4-BE49-F238E27FC236}">
                <a16:creationId xmlns:a16="http://schemas.microsoft.com/office/drawing/2014/main" id="{27DD6D4B-8DB5-4067-8598-9C2F039FE1B4}"/>
              </a:ext>
            </a:extLst>
          </p:cNvPr>
          <p:cNvSpPr txBox="1">
            <a:spLocks/>
          </p:cNvSpPr>
          <p:nvPr/>
        </p:nvSpPr>
        <p:spPr>
          <a:xfrm>
            <a:off x="664308" y="142775"/>
            <a:ext cx="10972800" cy="1143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marR="0" lvl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Ανώτατα ποσοστά περιφερειακής ενίσχυσης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βάσει του νέου ΧΠΕ 2022-2027</a:t>
            </a:r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A2E2D80C-9245-49AA-AB69-94E34D0F06DB}"/>
              </a:ext>
            </a:extLst>
          </p:cNvPr>
          <p:cNvGraphicFramePr>
            <a:graphicFrameLocks noGrp="1"/>
          </p:cNvGraphicFramePr>
          <p:nvPr/>
        </p:nvGraphicFramePr>
        <p:xfrm>
          <a:off x="560758" y="1308641"/>
          <a:ext cx="5368094" cy="49377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08961">
                  <a:extLst>
                    <a:ext uri="{9D8B030D-6E8A-4147-A177-3AD203B41FA5}">
                      <a16:colId xmlns:a16="http://schemas.microsoft.com/office/drawing/2014/main" val="1234415391"/>
                    </a:ext>
                  </a:extLst>
                </a:gridCol>
                <a:gridCol w="1959133">
                  <a:extLst>
                    <a:ext uri="{9D8B030D-6E8A-4147-A177-3AD203B41FA5}">
                      <a16:colId xmlns:a16="http://schemas.microsoft.com/office/drawing/2014/main" val="1238015414"/>
                    </a:ext>
                  </a:extLst>
                </a:gridCol>
              </a:tblGrid>
              <a:tr h="368103">
                <a:tc>
                  <a:txBody>
                    <a:bodyPr/>
                    <a:lstStyle/>
                    <a:p>
                      <a:r>
                        <a:rPr lang="el-GR" sz="1500" dirty="0"/>
                        <a:t>Περιφέρειες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Μέγιστες Εντάσεις Ενίσχυσης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633322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1. Βόρειο Αιγαίο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065392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2. Νότιο Αιγαίο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30 %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720206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3. Κρήτη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779962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4. Ανατολική Μακεδονία - Θράκη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397193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5. Κεντρική Μακεδονία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31523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6. Δυτική Μακεδονία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122559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7. Ήπειρος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550154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8. Θεσσαλία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805584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9.  Ιόνια Νησιά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756954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10.Δυτική Ελλάδα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58332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11. Στερεά Ελλάδα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807081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12. Πελοπόννησος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227147"/>
                  </a:ext>
                </a:extLst>
              </a:tr>
              <a:tr h="214727">
                <a:tc gridSpan="2">
                  <a:txBody>
                    <a:bodyPr/>
                    <a:lstStyle/>
                    <a:p>
                      <a:r>
                        <a:rPr lang="el-GR" sz="1500" dirty="0">
                          <a:solidFill>
                            <a:schemeClr val="tx1"/>
                          </a:solidFill>
                        </a:rPr>
                        <a:t>13. Δυτικός Τομέας Αθηνών (15%), Ανατολική Αττική (25%),  Δυτική Αττική (25%), Πειραιάς, Νήσοι (25%)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32954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F90DDF-A117-46D5-9944-B13251AFCA60}"/>
              </a:ext>
            </a:extLst>
          </p:cNvPr>
          <p:cNvSpPr txBox="1"/>
          <p:nvPr/>
        </p:nvSpPr>
        <p:spPr>
          <a:xfrm>
            <a:off x="839416" y="6271346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Ελληνική Δημοκρατία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Υπουργείο Ανάπτυξης και Επενδύσεων</a:t>
            </a:r>
          </a:p>
        </p:txBody>
      </p:sp>
      <p:pic>
        <p:nvPicPr>
          <p:cNvPr id="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F6512EA0-2311-4C64-9090-57C89529D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94212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4" descr="check4you - Your New Life In Switzerland, On Easy Mode!">
            <a:extLst>
              <a:ext uri="{FF2B5EF4-FFF2-40B4-BE49-F238E27FC236}">
                <a16:creationId xmlns:a16="http://schemas.microsoft.com/office/drawing/2014/main" id="{CFC49192-384C-482D-A4E2-BF157448B7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421147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04" name="Picture 8">
            <a:extLst>
              <a:ext uri="{FF2B5EF4-FFF2-40B4-BE49-F238E27FC236}">
                <a16:creationId xmlns:a16="http://schemas.microsoft.com/office/drawing/2014/main" id="{01E28C2B-4EA6-444B-9B57-0ECCB635B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4" y="2682140"/>
            <a:ext cx="648304" cy="64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4E776875-38B7-4AF3-9129-F4C5AD82234A}"/>
              </a:ext>
            </a:extLst>
          </p:cNvPr>
          <p:cNvSpPr/>
          <p:nvPr/>
        </p:nvSpPr>
        <p:spPr>
          <a:xfrm>
            <a:off x="7091738" y="3901704"/>
            <a:ext cx="4007863" cy="12405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Οι εντάσεις ενίσχυσης </a:t>
            </a:r>
            <a:r>
              <a:rPr kumimoji="0" lang="el-GR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αυξά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νονται</a:t>
            </a: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κατά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10%</a:t>
            </a: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στις περιοχές που προσδιορίζονται για στήριξη από το Ταμείο Δίκαιης Μετάβασης, μετά την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οριστικοποίηση των ΕΣΔΙΜ με την έγκριση του Προγράμματος ΔΑΜ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8">
            <a:extLst>
              <a:ext uri="{FF2B5EF4-FFF2-40B4-BE49-F238E27FC236}">
                <a16:creationId xmlns:a16="http://schemas.microsoft.com/office/drawing/2014/main" id="{4E0DB0DE-5DA4-4BCC-BC6F-8090C05C8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564" y="4192981"/>
            <a:ext cx="604684" cy="60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Θέση αριθμού διαφάνειας 4">
            <a:extLst>
              <a:ext uri="{FF2B5EF4-FFF2-40B4-BE49-F238E27FC236}">
                <a16:creationId xmlns:a16="http://schemas.microsoft.com/office/drawing/2014/main" id="{D6BAFEE1-8876-4ACB-981D-EC8F90F4A033}"/>
              </a:ext>
            </a:extLst>
          </p:cNvPr>
          <p:cNvSpPr txBox="1">
            <a:spLocks/>
          </p:cNvSpPr>
          <p:nvPr/>
        </p:nvSpPr>
        <p:spPr>
          <a:xfrm>
            <a:off x="8782290" y="636811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89AD0-5E52-43D0-8D21-B78DFF691991}" type="slidenum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4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AD27-9DBA-111D-5C3D-08E1D782A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>
                <a:solidFill>
                  <a:srgbClr val="002060"/>
                </a:solidFill>
                <a:latin typeface="+mn-lt"/>
              </a:rPr>
              <a:t>Γενικό Παράδειγμα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03F42-5B6E-9AF8-9712-B748FDB0D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5</a:t>
            </a:fld>
            <a:endParaRPr lang="el-GR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2DEC124-EF00-22EB-22EF-AB9C7D38B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64617"/>
              </p:ext>
            </p:extLst>
          </p:nvPr>
        </p:nvGraphicFramePr>
        <p:xfrm>
          <a:off x="1055440" y="1600200"/>
          <a:ext cx="10081119" cy="4691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388">
                  <a:extLst>
                    <a:ext uri="{9D8B030D-6E8A-4147-A177-3AD203B41FA5}">
                      <a16:colId xmlns:a16="http://schemas.microsoft.com/office/drawing/2014/main" val="1775504886"/>
                    </a:ext>
                  </a:extLst>
                </a:gridCol>
                <a:gridCol w="5125653">
                  <a:extLst>
                    <a:ext uri="{9D8B030D-6E8A-4147-A177-3AD203B41FA5}">
                      <a16:colId xmlns:a16="http://schemas.microsoft.com/office/drawing/2014/main" val="2524000170"/>
                    </a:ext>
                  </a:extLst>
                </a:gridCol>
                <a:gridCol w="1228546">
                  <a:extLst>
                    <a:ext uri="{9D8B030D-6E8A-4147-A177-3AD203B41FA5}">
                      <a16:colId xmlns:a16="http://schemas.microsoft.com/office/drawing/2014/main" val="4030609281"/>
                    </a:ext>
                  </a:extLst>
                </a:gridCol>
                <a:gridCol w="1127844">
                  <a:extLst>
                    <a:ext uri="{9D8B030D-6E8A-4147-A177-3AD203B41FA5}">
                      <a16:colId xmlns:a16="http://schemas.microsoft.com/office/drawing/2014/main" val="3013229411"/>
                    </a:ext>
                  </a:extLst>
                </a:gridCol>
                <a:gridCol w="1127844">
                  <a:extLst>
                    <a:ext uri="{9D8B030D-6E8A-4147-A177-3AD203B41FA5}">
                      <a16:colId xmlns:a16="http://schemas.microsoft.com/office/drawing/2014/main" val="1533350604"/>
                    </a:ext>
                  </a:extLst>
                </a:gridCol>
                <a:gridCol w="1127844">
                  <a:extLst>
                    <a:ext uri="{9D8B030D-6E8A-4147-A177-3AD203B41FA5}">
                      <a16:colId xmlns:a16="http://schemas.microsoft.com/office/drawing/2014/main" val="4137317718"/>
                    </a:ext>
                  </a:extLst>
                </a:gridCol>
              </a:tblGrid>
              <a:tr h="225479">
                <a:tc gridSpan="2"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ΠΑΡΑΔΕΙΓΜΑ Ι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67684739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ΤΑΑ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93102120"/>
                  </a:ext>
                </a:extLst>
              </a:tr>
              <a:tr h="571887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α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Ύψος επενδυτικού κόστους ΤΑΑ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>
                          <a:effectLst/>
                          <a:latin typeface="+mn-lt"/>
                        </a:rPr>
                        <a:t>   </a:t>
                      </a:r>
                      <a:r>
                        <a:rPr lang="en-US" sz="1600">
                          <a:effectLst/>
                          <a:latin typeface="+mn-lt"/>
                        </a:rPr>
                        <a:t>13,000,000 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84324783"/>
                  </a:ext>
                </a:extLst>
              </a:tr>
              <a:tr h="901917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β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r>
                        <a:rPr lang="el-GR" sz="1600" dirty="0">
                          <a:effectLst/>
                          <a:latin typeface="+mn-lt"/>
                        </a:rPr>
                        <a:t>Μέγιστο ύψος δανείου ΤΑΑ χωρίς κρατική ενίσχυση από Αναπτυξιακό Νόμο (α *50%)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>
                          <a:effectLst/>
                          <a:latin typeface="+mn-lt"/>
                        </a:rPr>
                        <a:t>     </a:t>
                      </a:r>
                      <a:r>
                        <a:rPr lang="en-US" sz="1600">
                          <a:effectLst/>
                          <a:latin typeface="+mn-lt"/>
                        </a:rPr>
                        <a:t>6,500,000 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04055739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37668246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ΑΝΑΠΤΥΞΙΑΚΟΣ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ΝΟΜΟΣ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60584843"/>
                  </a:ext>
                </a:extLst>
              </a:tr>
              <a:tr h="571887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γ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Ύψος επενδυτικού κόστους Αναπτυξιακού νόμου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   10,000,000 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91827603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δ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Ποσοστό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ενίσχυσης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Αναπτυξιακού Νόμου (ΧΠΕ)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>
                          <a:effectLst/>
                          <a:latin typeface="+mn-lt"/>
                        </a:rPr>
                        <a:t>15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%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>
                          <a:effectLst/>
                          <a:latin typeface="+mn-lt"/>
                        </a:rPr>
                        <a:t>25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%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0%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>
                          <a:effectLst/>
                          <a:latin typeface="+mn-lt"/>
                        </a:rPr>
                        <a:t>4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0%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48302839"/>
                  </a:ext>
                </a:extLst>
              </a:tr>
              <a:tr h="45095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ε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Ποσό ενίσχυσης Αναπτυξιακού Νόμου (γ 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x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 δ)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     1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,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5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2,5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,000,000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4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,000,000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45495409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63360810"/>
                  </a:ext>
                </a:extLst>
              </a:tr>
              <a:tr h="45095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ζ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>
                          <a:effectLst/>
                          <a:latin typeface="+mn-lt"/>
                        </a:rPr>
                        <a:t>Τελικός ύψος δανείου ΤΑΑ (β-ε)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     5.0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  4,000,000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,500,000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 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            2.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500,000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976045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171085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174D223-5D2D-E079-22F7-CE7023228DAD}"/>
              </a:ext>
            </a:extLst>
          </p:cNvPr>
          <p:cNvSpPr txBox="1"/>
          <p:nvPr/>
        </p:nvSpPr>
        <p:spPr>
          <a:xfrm>
            <a:off x="944960" y="1142331"/>
            <a:ext cx="11247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Στο παρακάτω παράδειγμα δεν έχει εφαρμοστεί η ποσόστωση του 80 % επί του ποσοστού του ΧΠΕ και τα ποσοστά εμφανίζονται στο 100 %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42EF4-390E-2B09-769C-7EAE9666B72E}"/>
              </a:ext>
            </a:extLst>
          </p:cNvPr>
          <p:cNvSpPr txBox="1"/>
          <p:nvPr/>
        </p:nvSpPr>
        <p:spPr>
          <a:xfrm>
            <a:off x="839416" y="6330405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6B3A918E-CB62-A1E4-BEDD-F3CDE7A50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94212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01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309938-C218-4A42-802D-CF206D406C7C}"/>
              </a:ext>
            </a:extLst>
          </p:cNvPr>
          <p:cNvSpPr txBox="1"/>
          <p:nvPr/>
        </p:nvSpPr>
        <p:spPr>
          <a:xfrm>
            <a:off x="1823864" y="2648739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sz="2800" dirty="0"/>
              <a:t>Ειδικότερα </a:t>
            </a:r>
          </a:p>
          <a:p>
            <a:r>
              <a:rPr lang="el-GR" sz="2800" dirty="0"/>
              <a:t>Παραδείγματα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290B6D-B29E-7B30-A489-C9B5FC32CA4D}"/>
              </a:ext>
            </a:extLst>
          </p:cNvPr>
          <p:cNvSpPr txBox="1"/>
          <p:nvPr/>
        </p:nvSpPr>
        <p:spPr>
          <a:xfrm>
            <a:off x="839416" y="6237312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FA984FAF-2E88-5FC2-1E0F-D402B2553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Θέση αριθμού διαφάνειας 3">
            <a:extLst>
              <a:ext uri="{FF2B5EF4-FFF2-40B4-BE49-F238E27FC236}">
                <a16:creationId xmlns:a16="http://schemas.microsoft.com/office/drawing/2014/main" id="{399F2025-E7A5-FC2B-7EA0-391048C591C2}"/>
              </a:ext>
            </a:extLst>
          </p:cNvPr>
          <p:cNvSpPr txBox="1">
            <a:spLocks/>
          </p:cNvSpPr>
          <p:nvPr/>
        </p:nvSpPr>
        <p:spPr>
          <a:xfrm>
            <a:off x="8832304" y="63160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B89AD0-5E52-43D0-8D21-B78DFF691991}" type="slidenum">
              <a:rPr lang="el-GR" smtClean="0">
                <a:solidFill>
                  <a:srgbClr val="002060"/>
                </a:solidFill>
              </a:rPr>
              <a:pPr/>
              <a:t>6</a:t>
            </a:fld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9" name="Picture 6" descr="Μεγεθυντικό Φακό, Lupe Γυαλί, Γυαλί, Μεγέθυνση">
            <a:extLst>
              <a:ext uri="{FF2B5EF4-FFF2-40B4-BE49-F238E27FC236}">
                <a16:creationId xmlns:a16="http://schemas.microsoft.com/office/drawing/2014/main" id="{E0A7BFF5-B7EB-5E41-514D-AC2D4BADD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2780927"/>
            <a:ext cx="576064" cy="56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47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5A2469-8DF8-0181-20D6-44DCE7DD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BDB89AD0-5E52-43D0-8D21-B78DFF691991}" type="slidenum">
              <a:rPr lang="el-GR">
                <a:solidFill>
                  <a:srgbClr val="002060"/>
                </a:solidFill>
              </a:rPr>
              <a:pPr/>
              <a:t>7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2B77E6A-2A0A-DB10-3081-8165E1AECDED}"/>
              </a:ext>
            </a:extLst>
          </p:cNvPr>
          <p:cNvSpPr/>
          <p:nvPr/>
        </p:nvSpPr>
        <p:spPr>
          <a:xfrm>
            <a:off x="1775520" y="1496048"/>
            <a:ext cx="2808312" cy="73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0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Περιφέρεια </a:t>
            </a:r>
            <a:r>
              <a:rPr lang="el-GR" b="1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Ανατολικής Αττικής</a:t>
            </a:r>
            <a:endParaRPr lang="el-GR" b="1" dirty="0">
              <a:solidFill>
                <a:srgbClr val="3879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76489D-3C97-E074-2DEB-495013209F9C}"/>
              </a:ext>
            </a:extLst>
          </p:cNvPr>
          <p:cNvSpPr txBox="1"/>
          <p:nvPr/>
        </p:nvSpPr>
        <p:spPr>
          <a:xfrm>
            <a:off x="1991544" y="188640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1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l-GR" dirty="0"/>
              <a:t>Παράδειγμα</a:t>
            </a:r>
            <a:endParaRPr lang="en-US" dirty="0"/>
          </a:p>
          <a:p>
            <a:r>
              <a:rPr lang="el-GR" b="0" dirty="0"/>
              <a:t>Μεσαία επιχείρηση – Φορολογική Απαλλαγή (80 % του ΧΠΕ)</a:t>
            </a:r>
          </a:p>
        </p:txBody>
      </p:sp>
      <p:pic>
        <p:nvPicPr>
          <p:cNvPr id="7" name="Picture 2" descr="Επίπεδη, Σχεδιασμός, Εικονίδιο, Www, Internet, Gui">
            <a:extLst>
              <a:ext uri="{FF2B5EF4-FFF2-40B4-BE49-F238E27FC236}">
                <a16:creationId xmlns:a16="http://schemas.microsoft.com/office/drawing/2014/main" id="{A25C1F51-D630-9C82-BA2F-086CEEE4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7" y="1440367"/>
            <a:ext cx="720079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5628320B-A009-A7CB-6BD5-C2A53415BDEB}"/>
              </a:ext>
            </a:extLst>
          </p:cNvPr>
          <p:cNvSpPr/>
          <p:nvPr/>
        </p:nvSpPr>
        <p:spPr>
          <a:xfrm>
            <a:off x="1775520" y="2444238"/>
            <a:ext cx="2808312" cy="739856"/>
          </a:xfrm>
          <a:prstGeom prst="roundRect">
            <a:avLst/>
          </a:prstGeom>
          <a:solidFill>
            <a:srgbClr val="F3A16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ΧΠΕ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35</a:t>
            </a:r>
            <a:r>
              <a:rPr lang="el-GR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% μεσαίες</a:t>
            </a:r>
          </a:p>
        </p:txBody>
      </p:sp>
      <p:pic>
        <p:nvPicPr>
          <p:cNvPr id="9" name="Picture 14" descr="Coins currency euro financial money price icon - Currency Euro Vol 1">
            <a:extLst>
              <a:ext uri="{FF2B5EF4-FFF2-40B4-BE49-F238E27FC236}">
                <a16:creationId xmlns:a16="http://schemas.microsoft.com/office/drawing/2014/main" id="{63D06B9E-4C7E-001D-8B16-2C8257751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5" y="352269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17DD05B2-7A36-2A62-0CEE-09CA953B92F5}"/>
              </a:ext>
            </a:extLst>
          </p:cNvPr>
          <p:cNvSpPr/>
          <p:nvPr/>
        </p:nvSpPr>
        <p:spPr>
          <a:xfrm>
            <a:off x="1775520" y="3465808"/>
            <a:ext cx="2808312" cy="771256"/>
          </a:xfrm>
          <a:prstGeom prst="roundRect">
            <a:avLst/>
          </a:prstGeom>
          <a:solidFill>
            <a:srgbClr val="8FD7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ΑΝ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7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.000.000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E08B0B21-1D8E-DD9B-C1BD-BFBBEFD360E9}"/>
              </a:ext>
            </a:extLst>
          </p:cNvPr>
          <p:cNvSpPr/>
          <p:nvPr/>
        </p:nvSpPr>
        <p:spPr>
          <a:xfrm>
            <a:off x="884436" y="3475193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16" descr="Symbol Percent Icon | IconExperience - Professional Icons » O-Collection">
            <a:extLst>
              <a:ext uri="{FF2B5EF4-FFF2-40B4-BE49-F238E27FC236}">
                <a16:creationId xmlns:a16="http://schemas.microsoft.com/office/drawing/2014/main" id="{DA7EA7E7-07E2-1729-7E32-7A9AF82F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13" y="2615083"/>
            <a:ext cx="504056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</p:pic>
      <p:sp>
        <p:nvSpPr>
          <p:cNvPr id="13" name="Οβάλ 12">
            <a:extLst>
              <a:ext uri="{FF2B5EF4-FFF2-40B4-BE49-F238E27FC236}">
                <a16:creationId xmlns:a16="http://schemas.microsoft.com/office/drawing/2014/main" id="{6022CF25-F7C7-2354-32FE-CFC1F68DF0B1}"/>
              </a:ext>
            </a:extLst>
          </p:cNvPr>
          <p:cNvSpPr/>
          <p:nvPr/>
        </p:nvSpPr>
        <p:spPr>
          <a:xfrm>
            <a:off x="884435" y="2470329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Διάσημα 13">
            <a:extLst>
              <a:ext uri="{FF2B5EF4-FFF2-40B4-BE49-F238E27FC236}">
                <a16:creationId xmlns:a16="http://schemas.microsoft.com/office/drawing/2014/main" id="{277011B7-8736-8FF3-681F-35ACEA9177C5}"/>
              </a:ext>
            </a:extLst>
          </p:cNvPr>
          <p:cNvSpPr/>
          <p:nvPr/>
        </p:nvSpPr>
        <p:spPr>
          <a:xfrm>
            <a:off x="4855825" y="2620806"/>
            <a:ext cx="792088" cy="1491666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6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00E8BFB6-130D-A091-586B-9E93733E8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552" y="180040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232FC7F9-582A-5737-997C-8F07E1DB7D6B}"/>
              </a:ext>
            </a:extLst>
          </p:cNvPr>
          <p:cNvSpPr/>
          <p:nvPr/>
        </p:nvSpPr>
        <p:spPr>
          <a:xfrm>
            <a:off x="5807968" y="1340768"/>
            <a:ext cx="5913581" cy="5015584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B0FC45-AAD3-23AC-ED4A-65EE37FAFA93}"/>
              </a:ext>
            </a:extLst>
          </p:cNvPr>
          <p:cNvSpPr txBox="1"/>
          <p:nvPr/>
        </p:nvSpPr>
        <p:spPr>
          <a:xfrm>
            <a:off x="6358606" y="1827350"/>
            <a:ext cx="54125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Φορολογική Απαλλαγή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80% x 35% =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28% </a:t>
            </a:r>
          </a:p>
          <a:p>
            <a:pPr algn="ctr"/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7.000.000 € Χ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28 % =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1.960.000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el-GR" sz="20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976DF54-C717-C8D4-3ACA-8D780A8FC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55" y="2637165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FB76B7E8-555E-CF39-765C-B6E90E76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346580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9632CBF-66A0-AFC4-50C3-B61AC0EA1AEC}"/>
              </a:ext>
            </a:extLst>
          </p:cNvPr>
          <p:cNvSpPr txBox="1"/>
          <p:nvPr/>
        </p:nvSpPr>
        <p:spPr>
          <a:xfrm>
            <a:off x="839416" y="625519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2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C837F19B-9497-961E-DDB8-F4A188619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Ορθογώνιο: Στρογγύλεμα γωνιών 9">
            <a:extLst>
              <a:ext uri="{FF2B5EF4-FFF2-40B4-BE49-F238E27FC236}">
                <a16:creationId xmlns:a16="http://schemas.microsoft.com/office/drawing/2014/main" id="{22E2429F-BD26-8955-5741-B548E9CCB86C}"/>
              </a:ext>
            </a:extLst>
          </p:cNvPr>
          <p:cNvSpPr/>
          <p:nvPr/>
        </p:nvSpPr>
        <p:spPr>
          <a:xfrm>
            <a:off x="1775520" y="4509120"/>
            <a:ext cx="2808312" cy="7368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ΤΑΑ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E01A48-481D-7766-2076-551F583FCB7F}"/>
              </a:ext>
            </a:extLst>
          </p:cNvPr>
          <p:cNvSpPr txBox="1"/>
          <p:nvPr/>
        </p:nvSpPr>
        <p:spPr>
          <a:xfrm>
            <a:off x="6533484" y="2661091"/>
            <a:ext cx="541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Μέγιστο δάνειο ΤΑΑ = </a:t>
            </a:r>
            <a:r>
              <a:rPr lang="el-G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.100.000/2 –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.960.000 =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59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0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.000 €</a:t>
            </a:r>
            <a:endParaRPr lang="el-GR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8D7BD7-981E-C282-259C-8A561263CF44}"/>
              </a:ext>
            </a:extLst>
          </p:cNvPr>
          <p:cNvSpPr txBox="1"/>
          <p:nvPr/>
        </p:nvSpPr>
        <p:spPr>
          <a:xfrm>
            <a:off x="6485253" y="3337084"/>
            <a:ext cx="5412576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σοδύναμο ενίσχυσης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δάνειο ΤΑΑ σε βάθος </a:t>
            </a:r>
          </a:p>
          <a:p>
            <a:pPr lvl="0" algn="ctr">
              <a:lnSpc>
                <a:spcPct val="107000"/>
              </a:lnSpc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10ετίας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ανέρχεται σε 16 %, δηλαδή: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414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.400 €</a:t>
            </a:r>
          </a:p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Κρατική ενίσχυση: 5,9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κόστους της επένδυσης.</a:t>
            </a:r>
          </a:p>
        </p:txBody>
      </p:sp>
      <p:pic>
        <p:nvPicPr>
          <p:cNvPr id="33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CE5EFBBA-8D8A-1D21-C961-23B74E455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437351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0A75BA3-7191-A3FE-E9C9-C43E1EF6A676}"/>
              </a:ext>
            </a:extLst>
          </p:cNvPr>
          <p:cNvSpPr txBox="1"/>
          <p:nvPr/>
        </p:nvSpPr>
        <p:spPr>
          <a:xfrm>
            <a:off x="6428658" y="4382200"/>
            <a:ext cx="5412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/>
              <a:t> Σύνολο κρατικής ενίσχυσης </a:t>
            </a:r>
          </a:p>
          <a:p>
            <a:pPr algn="ctr"/>
            <a:r>
              <a:rPr lang="el-GR" dirty="0"/>
              <a:t>Επιχορήγηση + Επιδότηση Δανείου από ΤΑΑ:</a:t>
            </a:r>
          </a:p>
          <a:p>
            <a:pPr algn="ctr"/>
            <a:r>
              <a:rPr lang="el-GR" b="1" dirty="0"/>
              <a:t>28 % + 5,9 % = 33,9 %</a:t>
            </a:r>
            <a:r>
              <a:rPr lang="en-US" b="1" dirty="0"/>
              <a:t> </a:t>
            </a:r>
            <a:r>
              <a:rPr lang="el-GR" b="1" dirty="0"/>
              <a:t>&lt; 35 % </a:t>
            </a:r>
            <a:endParaRPr lang="en-US" b="1" dirty="0"/>
          </a:p>
        </p:txBody>
      </p:sp>
      <p:sp>
        <p:nvSpPr>
          <p:cNvPr id="36" name="Οβάλ 10">
            <a:extLst>
              <a:ext uri="{FF2B5EF4-FFF2-40B4-BE49-F238E27FC236}">
                <a16:creationId xmlns:a16="http://schemas.microsoft.com/office/drawing/2014/main" id="{4B7C19E3-786A-DBF4-4603-017647741C8D}"/>
              </a:ext>
            </a:extLst>
          </p:cNvPr>
          <p:cNvSpPr/>
          <p:nvPr/>
        </p:nvSpPr>
        <p:spPr>
          <a:xfrm>
            <a:off x="878998" y="4480057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Picture 2" descr="Business, currency, euro, finance, hand, loan, money icon - Download on  Iconfinder">
            <a:extLst>
              <a:ext uri="{FF2B5EF4-FFF2-40B4-BE49-F238E27FC236}">
                <a16:creationId xmlns:a16="http://schemas.microsoft.com/office/drawing/2014/main" id="{738B1ED8-EC2D-9B60-1421-D1797667F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18" y="4608891"/>
            <a:ext cx="462410" cy="46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2DC8C0BF-263D-544E-3E88-92F3F55A8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5386395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A8DDBF26-9D04-082E-F15F-D8F3FA063F7B}"/>
              </a:ext>
            </a:extLst>
          </p:cNvPr>
          <p:cNvSpPr txBox="1"/>
          <p:nvPr/>
        </p:nvSpPr>
        <p:spPr>
          <a:xfrm>
            <a:off x="6485178" y="5369275"/>
            <a:ext cx="5208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Πραγματική ωφέλεια δανείου ΤΑΑ σε σχέση με δάνειο συμβατικού επιτοκίου 6 % σε βάθος 10ετίας </a:t>
            </a:r>
            <a:r>
              <a:rPr lang="el-GR" b="1" dirty="0"/>
              <a:t>823.620 €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5575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5A2469-8DF8-0181-20D6-44DCE7DD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BDB89AD0-5E52-43D0-8D21-B78DFF691991}" type="slidenum">
              <a:rPr lang="el-GR">
                <a:solidFill>
                  <a:srgbClr val="002060"/>
                </a:solidFill>
              </a:rPr>
              <a:pPr/>
              <a:t>8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2B77E6A-2A0A-DB10-3081-8165E1AECDED}"/>
              </a:ext>
            </a:extLst>
          </p:cNvPr>
          <p:cNvSpPr/>
          <p:nvPr/>
        </p:nvSpPr>
        <p:spPr>
          <a:xfrm>
            <a:off x="1775520" y="1496048"/>
            <a:ext cx="2808312" cy="73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0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Περιφέρεια </a:t>
            </a:r>
            <a:r>
              <a:rPr lang="el-GR" b="1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Ηπείρου</a:t>
            </a:r>
            <a:endParaRPr lang="el-GR" b="1" dirty="0">
              <a:solidFill>
                <a:srgbClr val="3879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76489D-3C97-E074-2DEB-495013209F9C}"/>
              </a:ext>
            </a:extLst>
          </p:cNvPr>
          <p:cNvSpPr txBox="1"/>
          <p:nvPr/>
        </p:nvSpPr>
        <p:spPr>
          <a:xfrm>
            <a:off x="1991544" y="188640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2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l-GR" dirty="0"/>
              <a:t>Παράδειγμα</a:t>
            </a:r>
            <a:endParaRPr lang="en-US" dirty="0"/>
          </a:p>
          <a:p>
            <a:r>
              <a:rPr lang="el-GR" b="0" dirty="0"/>
              <a:t>Μεγάλη επιχείρηση – Φορολογική Απαλλαγή (80 % του ΧΠΕ)</a:t>
            </a:r>
          </a:p>
        </p:txBody>
      </p:sp>
      <p:pic>
        <p:nvPicPr>
          <p:cNvPr id="7" name="Picture 2" descr="Επίπεδη, Σχεδιασμός, Εικονίδιο, Www, Internet, Gui">
            <a:extLst>
              <a:ext uri="{FF2B5EF4-FFF2-40B4-BE49-F238E27FC236}">
                <a16:creationId xmlns:a16="http://schemas.microsoft.com/office/drawing/2014/main" id="{A25C1F51-D630-9C82-BA2F-086CEEE4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7" y="1440367"/>
            <a:ext cx="720079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5628320B-A009-A7CB-6BD5-C2A53415BDEB}"/>
              </a:ext>
            </a:extLst>
          </p:cNvPr>
          <p:cNvSpPr/>
          <p:nvPr/>
        </p:nvSpPr>
        <p:spPr>
          <a:xfrm>
            <a:off x="1775520" y="2444238"/>
            <a:ext cx="2808312" cy="739856"/>
          </a:xfrm>
          <a:prstGeom prst="roundRect">
            <a:avLst/>
          </a:prstGeom>
          <a:solidFill>
            <a:srgbClr val="F3A16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ΧΠΕ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50</a:t>
            </a:r>
            <a:r>
              <a:rPr lang="el-GR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% μεγάλες</a:t>
            </a:r>
          </a:p>
        </p:txBody>
      </p:sp>
      <p:pic>
        <p:nvPicPr>
          <p:cNvPr id="9" name="Picture 14" descr="Coins currency euro financial money price icon - Currency Euro Vol 1">
            <a:extLst>
              <a:ext uri="{FF2B5EF4-FFF2-40B4-BE49-F238E27FC236}">
                <a16:creationId xmlns:a16="http://schemas.microsoft.com/office/drawing/2014/main" id="{63D06B9E-4C7E-001D-8B16-2C8257751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5" y="352269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17DD05B2-7A36-2A62-0CEE-09CA953B92F5}"/>
              </a:ext>
            </a:extLst>
          </p:cNvPr>
          <p:cNvSpPr/>
          <p:nvPr/>
        </p:nvSpPr>
        <p:spPr>
          <a:xfrm>
            <a:off x="1775520" y="3465808"/>
            <a:ext cx="2808312" cy="771256"/>
          </a:xfrm>
          <a:prstGeom prst="roundRect">
            <a:avLst/>
          </a:prstGeom>
          <a:solidFill>
            <a:srgbClr val="8FD7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ΑΝ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.000.000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E08B0B21-1D8E-DD9B-C1BD-BFBBEFD360E9}"/>
              </a:ext>
            </a:extLst>
          </p:cNvPr>
          <p:cNvSpPr/>
          <p:nvPr/>
        </p:nvSpPr>
        <p:spPr>
          <a:xfrm>
            <a:off x="884436" y="3475193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16" descr="Symbol Percent Icon | IconExperience - Professional Icons » O-Collection">
            <a:extLst>
              <a:ext uri="{FF2B5EF4-FFF2-40B4-BE49-F238E27FC236}">
                <a16:creationId xmlns:a16="http://schemas.microsoft.com/office/drawing/2014/main" id="{DA7EA7E7-07E2-1729-7E32-7A9AF82F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13" y="2615083"/>
            <a:ext cx="504056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</p:pic>
      <p:sp>
        <p:nvSpPr>
          <p:cNvPr id="13" name="Οβάλ 12">
            <a:extLst>
              <a:ext uri="{FF2B5EF4-FFF2-40B4-BE49-F238E27FC236}">
                <a16:creationId xmlns:a16="http://schemas.microsoft.com/office/drawing/2014/main" id="{6022CF25-F7C7-2354-32FE-CFC1F68DF0B1}"/>
              </a:ext>
            </a:extLst>
          </p:cNvPr>
          <p:cNvSpPr/>
          <p:nvPr/>
        </p:nvSpPr>
        <p:spPr>
          <a:xfrm>
            <a:off x="884435" y="2470329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Διάσημα 13">
            <a:extLst>
              <a:ext uri="{FF2B5EF4-FFF2-40B4-BE49-F238E27FC236}">
                <a16:creationId xmlns:a16="http://schemas.microsoft.com/office/drawing/2014/main" id="{277011B7-8736-8FF3-681F-35ACEA9177C5}"/>
              </a:ext>
            </a:extLst>
          </p:cNvPr>
          <p:cNvSpPr/>
          <p:nvPr/>
        </p:nvSpPr>
        <p:spPr>
          <a:xfrm>
            <a:off x="4855825" y="2620806"/>
            <a:ext cx="792088" cy="1491666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6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00E8BFB6-130D-A091-586B-9E93733E8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552" y="180040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232FC7F9-582A-5737-997C-8F07E1DB7D6B}"/>
              </a:ext>
            </a:extLst>
          </p:cNvPr>
          <p:cNvSpPr/>
          <p:nvPr/>
        </p:nvSpPr>
        <p:spPr>
          <a:xfrm>
            <a:off x="5807968" y="1340767"/>
            <a:ext cx="5913581" cy="4914431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B0FC45-AAD3-23AC-ED4A-65EE37FAFA93}"/>
              </a:ext>
            </a:extLst>
          </p:cNvPr>
          <p:cNvSpPr txBox="1"/>
          <p:nvPr/>
        </p:nvSpPr>
        <p:spPr>
          <a:xfrm>
            <a:off x="6358606" y="1827350"/>
            <a:ext cx="54125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Φορολογική Απαλλαγή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80% x 50% =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40% </a:t>
            </a:r>
          </a:p>
          <a:p>
            <a:pPr algn="ctr"/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20.000.000 € Χ 40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% =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8.000.000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 κατέρχεται σε 5.000.000 € 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άρα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25 % 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προσαρμογή ΧΠΕ</a:t>
            </a:r>
            <a:endParaRPr lang="el-GR" sz="200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976DF54-C717-C8D4-3ACA-8D780A8FC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55" y="2637165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FB76B7E8-555E-CF39-765C-B6E90E76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346580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9632CBF-66A0-AFC4-50C3-B61AC0EA1AEC}"/>
              </a:ext>
            </a:extLst>
          </p:cNvPr>
          <p:cNvSpPr txBox="1"/>
          <p:nvPr/>
        </p:nvSpPr>
        <p:spPr>
          <a:xfrm>
            <a:off x="839416" y="625519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2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C837F19B-9497-961E-DDB8-F4A188619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Ορθογώνιο: Στρογγύλεμα γωνιών 9">
            <a:extLst>
              <a:ext uri="{FF2B5EF4-FFF2-40B4-BE49-F238E27FC236}">
                <a16:creationId xmlns:a16="http://schemas.microsoft.com/office/drawing/2014/main" id="{22E2429F-BD26-8955-5741-B548E9CCB86C}"/>
              </a:ext>
            </a:extLst>
          </p:cNvPr>
          <p:cNvSpPr/>
          <p:nvPr/>
        </p:nvSpPr>
        <p:spPr>
          <a:xfrm>
            <a:off x="1775520" y="4509120"/>
            <a:ext cx="2808312" cy="7368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ΤΑΑ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26.0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E01A48-481D-7766-2076-551F583FCB7F}"/>
              </a:ext>
            </a:extLst>
          </p:cNvPr>
          <p:cNvSpPr txBox="1"/>
          <p:nvPr/>
        </p:nvSpPr>
        <p:spPr>
          <a:xfrm>
            <a:off x="6479458" y="2747788"/>
            <a:ext cx="541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Μέγιστο δάνειο ΤΑΑ = </a:t>
            </a:r>
            <a:r>
              <a:rPr lang="el-G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26.000.000/2 – 5.000.000 = </a:t>
            </a:r>
          </a:p>
          <a:p>
            <a:pPr algn="ctr"/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8.000.000 €</a:t>
            </a:r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8D7BD7-981E-C282-259C-8A561263CF44}"/>
              </a:ext>
            </a:extLst>
          </p:cNvPr>
          <p:cNvSpPr txBox="1"/>
          <p:nvPr/>
        </p:nvSpPr>
        <p:spPr>
          <a:xfrm>
            <a:off x="6485253" y="3337084"/>
            <a:ext cx="5412576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σοδύναμο ενίσχυσης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δάνειο ΤΑΑ σε βάθος </a:t>
            </a:r>
          </a:p>
          <a:p>
            <a:pPr lvl="0" algn="ctr">
              <a:lnSpc>
                <a:spcPct val="107000"/>
              </a:lnSpc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10ετίας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ανέρχεται σε 16 %, δηλαδή: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1.280.000 €</a:t>
            </a:r>
          </a:p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Κρατική ενίσχυση: 6,4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κόστους της επένδυσης.</a:t>
            </a:r>
          </a:p>
        </p:txBody>
      </p:sp>
      <p:pic>
        <p:nvPicPr>
          <p:cNvPr id="33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CE5EFBBA-8D8A-1D21-C961-23B74E455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437351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0A75BA3-7191-A3FE-E9C9-C43E1EF6A676}"/>
              </a:ext>
            </a:extLst>
          </p:cNvPr>
          <p:cNvSpPr txBox="1"/>
          <p:nvPr/>
        </p:nvSpPr>
        <p:spPr>
          <a:xfrm>
            <a:off x="6428658" y="4382200"/>
            <a:ext cx="5412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 Σύνολο κρατικής ενίσχυσης </a:t>
            </a:r>
          </a:p>
          <a:p>
            <a:pPr algn="ctr"/>
            <a:r>
              <a:rPr lang="el-GR" dirty="0"/>
              <a:t>Επιχορήγηση + Επιδότηση Δανείου από ΤΑΑ:</a:t>
            </a:r>
          </a:p>
          <a:p>
            <a:pPr algn="ctr"/>
            <a:r>
              <a:rPr lang="el-GR" b="1" dirty="0"/>
              <a:t>25 % + 6,4 % = 31,4 % </a:t>
            </a:r>
            <a:r>
              <a:rPr lang="en-US" b="1" dirty="0"/>
              <a:t> </a:t>
            </a:r>
            <a:r>
              <a:rPr lang="el-GR" b="1" dirty="0"/>
              <a:t>&lt; 50 % </a:t>
            </a:r>
            <a:endParaRPr lang="en-US" b="1" dirty="0"/>
          </a:p>
        </p:txBody>
      </p:sp>
      <p:sp>
        <p:nvSpPr>
          <p:cNvPr id="36" name="Οβάλ 10">
            <a:extLst>
              <a:ext uri="{FF2B5EF4-FFF2-40B4-BE49-F238E27FC236}">
                <a16:creationId xmlns:a16="http://schemas.microsoft.com/office/drawing/2014/main" id="{4B7C19E3-786A-DBF4-4603-017647741C8D}"/>
              </a:ext>
            </a:extLst>
          </p:cNvPr>
          <p:cNvSpPr/>
          <p:nvPr/>
        </p:nvSpPr>
        <p:spPr>
          <a:xfrm>
            <a:off x="878998" y="4480057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Picture 2" descr="Business, currency, euro, finance, hand, loan, money icon - Download on  Iconfinder">
            <a:extLst>
              <a:ext uri="{FF2B5EF4-FFF2-40B4-BE49-F238E27FC236}">
                <a16:creationId xmlns:a16="http://schemas.microsoft.com/office/drawing/2014/main" id="{738B1ED8-EC2D-9B60-1421-D1797667F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18" y="4608891"/>
            <a:ext cx="462410" cy="46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5A21FEC-BC7E-631E-DCA7-27AC3A342E7C}"/>
              </a:ext>
            </a:extLst>
          </p:cNvPr>
          <p:cNvSpPr txBox="1"/>
          <p:nvPr/>
        </p:nvSpPr>
        <p:spPr>
          <a:xfrm>
            <a:off x="839416" y="5550310"/>
            <a:ext cx="609322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Ανώτατο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ύψος φοροαπαλλαγής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.000.000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el-G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92E80C-221B-C646-1AC5-9261C80125B5}"/>
              </a:ext>
            </a:extLst>
          </p:cNvPr>
          <p:cNvSpPr txBox="1"/>
          <p:nvPr/>
        </p:nvSpPr>
        <p:spPr>
          <a:xfrm>
            <a:off x="6485178" y="5369275"/>
            <a:ext cx="5208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Πραγματική ωφέλεια δανείου ΤΑΑ σε σχέση με δάνειο συμβατικού επιτοκίου 6 % σε βάθος 10ετίας </a:t>
            </a:r>
            <a:r>
              <a:rPr lang="el-GR" b="1" dirty="0"/>
              <a:t>2.544.000 €</a:t>
            </a:r>
            <a:endParaRPr lang="en-US" b="1" dirty="0"/>
          </a:p>
        </p:txBody>
      </p:sp>
      <p:pic>
        <p:nvPicPr>
          <p:cNvPr id="3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628829B4-3AA3-61E4-71FF-818EF339D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433" y="533639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627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5A2469-8DF8-0181-20D6-44DCE7DD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BDB89AD0-5E52-43D0-8D21-B78DFF691991}" type="slidenum">
              <a:rPr lang="el-GR" sz="1800">
                <a:solidFill>
                  <a:srgbClr val="002060"/>
                </a:solidFill>
              </a:rPr>
              <a:pPr/>
              <a:t>9</a:t>
            </a:fld>
            <a:endParaRPr lang="el-GR" sz="1800">
              <a:solidFill>
                <a:srgbClr val="002060"/>
              </a:solidFill>
            </a:endParaRP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2B77E6A-2A0A-DB10-3081-8165E1AECDED}"/>
              </a:ext>
            </a:extLst>
          </p:cNvPr>
          <p:cNvSpPr/>
          <p:nvPr/>
        </p:nvSpPr>
        <p:spPr>
          <a:xfrm>
            <a:off x="1775520" y="1496048"/>
            <a:ext cx="2808312" cy="73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0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Περιφέρεια </a:t>
            </a:r>
            <a:r>
              <a:rPr lang="el-GR" b="1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Νοτίου Αιγαίου</a:t>
            </a:r>
            <a:endParaRPr lang="el-GR" b="1" dirty="0">
              <a:solidFill>
                <a:srgbClr val="3879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76489D-3C97-E074-2DEB-495013209F9C}"/>
              </a:ext>
            </a:extLst>
          </p:cNvPr>
          <p:cNvSpPr txBox="1"/>
          <p:nvPr/>
        </p:nvSpPr>
        <p:spPr>
          <a:xfrm>
            <a:off x="1991544" y="188640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3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l-GR" dirty="0"/>
              <a:t>Παράδειγμα</a:t>
            </a:r>
            <a:endParaRPr lang="en-US" dirty="0"/>
          </a:p>
          <a:p>
            <a:r>
              <a:rPr lang="el-GR" b="0" dirty="0"/>
              <a:t>Μεγάλη επιχείρηση – Φορολογική Απαλλαγή (80 % του ΧΠΕ)</a:t>
            </a:r>
          </a:p>
        </p:txBody>
      </p:sp>
      <p:pic>
        <p:nvPicPr>
          <p:cNvPr id="7" name="Picture 2" descr="Επίπεδη, Σχεδιασμός, Εικονίδιο, Www, Internet, Gui">
            <a:extLst>
              <a:ext uri="{FF2B5EF4-FFF2-40B4-BE49-F238E27FC236}">
                <a16:creationId xmlns:a16="http://schemas.microsoft.com/office/drawing/2014/main" id="{A25C1F51-D630-9C82-BA2F-086CEEE4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7" y="1440367"/>
            <a:ext cx="720079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5628320B-A009-A7CB-6BD5-C2A53415BDEB}"/>
              </a:ext>
            </a:extLst>
          </p:cNvPr>
          <p:cNvSpPr/>
          <p:nvPr/>
        </p:nvSpPr>
        <p:spPr>
          <a:xfrm>
            <a:off x="1775520" y="2444238"/>
            <a:ext cx="2808312" cy="739856"/>
          </a:xfrm>
          <a:prstGeom prst="roundRect">
            <a:avLst/>
          </a:prstGeom>
          <a:solidFill>
            <a:srgbClr val="F3A16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ΧΠΕ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30</a:t>
            </a:r>
            <a:r>
              <a:rPr lang="el-GR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% μεγάλες</a:t>
            </a:r>
          </a:p>
        </p:txBody>
      </p:sp>
      <p:pic>
        <p:nvPicPr>
          <p:cNvPr id="9" name="Picture 14" descr="Coins currency euro financial money price icon - Currency Euro Vol 1">
            <a:extLst>
              <a:ext uri="{FF2B5EF4-FFF2-40B4-BE49-F238E27FC236}">
                <a16:creationId xmlns:a16="http://schemas.microsoft.com/office/drawing/2014/main" id="{63D06B9E-4C7E-001D-8B16-2C8257751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5" y="352269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17DD05B2-7A36-2A62-0CEE-09CA953B92F5}"/>
              </a:ext>
            </a:extLst>
          </p:cNvPr>
          <p:cNvSpPr/>
          <p:nvPr/>
        </p:nvSpPr>
        <p:spPr>
          <a:xfrm>
            <a:off x="1775520" y="3465808"/>
            <a:ext cx="2808312" cy="771256"/>
          </a:xfrm>
          <a:prstGeom prst="roundRect">
            <a:avLst/>
          </a:prstGeom>
          <a:solidFill>
            <a:srgbClr val="8FD7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ΑΝ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5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.000.000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E08B0B21-1D8E-DD9B-C1BD-BFBBEFD360E9}"/>
              </a:ext>
            </a:extLst>
          </p:cNvPr>
          <p:cNvSpPr/>
          <p:nvPr/>
        </p:nvSpPr>
        <p:spPr>
          <a:xfrm>
            <a:off x="884436" y="3475193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16" descr="Symbol Percent Icon | IconExperience - Professional Icons » O-Collection">
            <a:extLst>
              <a:ext uri="{FF2B5EF4-FFF2-40B4-BE49-F238E27FC236}">
                <a16:creationId xmlns:a16="http://schemas.microsoft.com/office/drawing/2014/main" id="{DA7EA7E7-07E2-1729-7E32-7A9AF82F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13" y="2615083"/>
            <a:ext cx="504056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</p:pic>
      <p:sp>
        <p:nvSpPr>
          <p:cNvPr id="13" name="Οβάλ 12">
            <a:extLst>
              <a:ext uri="{FF2B5EF4-FFF2-40B4-BE49-F238E27FC236}">
                <a16:creationId xmlns:a16="http://schemas.microsoft.com/office/drawing/2014/main" id="{6022CF25-F7C7-2354-32FE-CFC1F68DF0B1}"/>
              </a:ext>
            </a:extLst>
          </p:cNvPr>
          <p:cNvSpPr/>
          <p:nvPr/>
        </p:nvSpPr>
        <p:spPr>
          <a:xfrm>
            <a:off x="884435" y="2470329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Διάσημα 13">
            <a:extLst>
              <a:ext uri="{FF2B5EF4-FFF2-40B4-BE49-F238E27FC236}">
                <a16:creationId xmlns:a16="http://schemas.microsoft.com/office/drawing/2014/main" id="{277011B7-8736-8FF3-681F-35ACEA9177C5}"/>
              </a:ext>
            </a:extLst>
          </p:cNvPr>
          <p:cNvSpPr/>
          <p:nvPr/>
        </p:nvSpPr>
        <p:spPr>
          <a:xfrm>
            <a:off x="4855825" y="2620806"/>
            <a:ext cx="792088" cy="1491666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6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00E8BFB6-130D-A091-586B-9E93733E8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07" y="1636381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232FC7F9-582A-5737-997C-8F07E1DB7D6B}"/>
              </a:ext>
            </a:extLst>
          </p:cNvPr>
          <p:cNvSpPr/>
          <p:nvPr/>
        </p:nvSpPr>
        <p:spPr>
          <a:xfrm>
            <a:off x="5807968" y="1340767"/>
            <a:ext cx="5913581" cy="5328593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B0FC45-AAD3-23AC-ED4A-65EE37FAFA93}"/>
              </a:ext>
            </a:extLst>
          </p:cNvPr>
          <p:cNvSpPr txBox="1"/>
          <p:nvPr/>
        </p:nvSpPr>
        <p:spPr>
          <a:xfrm>
            <a:off x="6368816" y="1596391"/>
            <a:ext cx="54125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Φορολογική Απαλλαγή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80% x 30% =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24% </a:t>
            </a:r>
          </a:p>
          <a:p>
            <a:pPr algn="ctr"/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.000.000 € Χ 24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% =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.200.000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el-GR" sz="200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976DF54-C717-C8D4-3ACA-8D780A8FC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55" y="242781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FB76B7E8-555E-CF39-765C-B6E90E76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413" y="3240392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9632CBF-66A0-AFC4-50C3-B61AC0EA1AEC}"/>
              </a:ext>
            </a:extLst>
          </p:cNvPr>
          <p:cNvSpPr txBox="1"/>
          <p:nvPr/>
        </p:nvSpPr>
        <p:spPr>
          <a:xfrm>
            <a:off x="839416" y="625519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2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C837F19B-9497-961E-DDB8-F4A188619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Ορθογώνιο: Στρογγύλεμα γωνιών 9">
            <a:extLst>
              <a:ext uri="{FF2B5EF4-FFF2-40B4-BE49-F238E27FC236}">
                <a16:creationId xmlns:a16="http://schemas.microsoft.com/office/drawing/2014/main" id="{22E2429F-BD26-8955-5741-B548E9CCB86C}"/>
              </a:ext>
            </a:extLst>
          </p:cNvPr>
          <p:cNvSpPr/>
          <p:nvPr/>
        </p:nvSpPr>
        <p:spPr>
          <a:xfrm>
            <a:off x="1775520" y="4509120"/>
            <a:ext cx="2808312" cy="7368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ΤΑΑ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.5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E01A48-481D-7766-2076-551F583FCB7F}"/>
              </a:ext>
            </a:extLst>
          </p:cNvPr>
          <p:cNvSpPr txBox="1"/>
          <p:nvPr/>
        </p:nvSpPr>
        <p:spPr>
          <a:xfrm>
            <a:off x="6533484" y="2411640"/>
            <a:ext cx="541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Μέγιστο δάνειο ΤΑΑ = </a:t>
            </a:r>
            <a:r>
              <a:rPr lang="el-G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6.500.000/2 – 1.200.000 = </a:t>
            </a:r>
          </a:p>
          <a:p>
            <a:pPr algn="ctr"/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2.050.000 €</a:t>
            </a:r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8D7BD7-981E-C282-259C-8A561263CF44}"/>
              </a:ext>
            </a:extLst>
          </p:cNvPr>
          <p:cNvSpPr txBox="1"/>
          <p:nvPr/>
        </p:nvSpPr>
        <p:spPr>
          <a:xfrm>
            <a:off x="6491253" y="3119139"/>
            <a:ext cx="5412576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σοδύναμο ενίσχυσης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δάνειο ΤΑΑ σε βάθος </a:t>
            </a:r>
          </a:p>
          <a:p>
            <a:pPr lvl="0" algn="ctr">
              <a:lnSpc>
                <a:spcPct val="107000"/>
              </a:lnSpc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10ετίας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ανέρχεται σε 16 %, δηλαδή: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328.000 €</a:t>
            </a:r>
          </a:p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Κρατική ενίσχυση: 6,56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κόστους της επένδυσης.</a:t>
            </a:r>
          </a:p>
        </p:txBody>
      </p:sp>
      <p:pic>
        <p:nvPicPr>
          <p:cNvPr id="33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CE5EFBBA-8D8A-1D21-C961-23B74E455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186" y="440854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0A75BA3-7191-A3FE-E9C9-C43E1EF6A676}"/>
              </a:ext>
            </a:extLst>
          </p:cNvPr>
          <p:cNvSpPr txBox="1"/>
          <p:nvPr/>
        </p:nvSpPr>
        <p:spPr>
          <a:xfrm>
            <a:off x="6428658" y="4129011"/>
            <a:ext cx="5412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 Σύνολο κρατικής ενίσχυσης </a:t>
            </a:r>
          </a:p>
          <a:p>
            <a:pPr algn="ctr"/>
            <a:r>
              <a:rPr lang="el-GR" dirty="0"/>
              <a:t>Επιχορήγηση + Επιδότηση Δανείου από ΤΑΑ:</a:t>
            </a:r>
          </a:p>
          <a:p>
            <a:pPr algn="ctr"/>
            <a:r>
              <a:rPr lang="el-GR" b="1" dirty="0"/>
              <a:t>24 % + 6,56 % = 30,56 % </a:t>
            </a:r>
            <a:r>
              <a:rPr lang="el-GR" sz="1800" b="1" dirty="0"/>
              <a:t>&gt;</a:t>
            </a:r>
            <a:r>
              <a:rPr lang="en-US" sz="1800" b="1" dirty="0"/>
              <a:t> </a:t>
            </a:r>
            <a:r>
              <a:rPr lang="el-GR" sz="1800" b="1" dirty="0"/>
              <a:t>30 %</a:t>
            </a:r>
          </a:p>
          <a:p>
            <a:pPr algn="ctr"/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Λόγω υπέρβασης του ποσο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στού του ΧΠΕ για 0,56 % </a:t>
            </a:r>
          </a:p>
          <a:p>
            <a:pPr algn="ctr"/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 γίνει προσαρμογή των κρατικών ενισχύσεων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l-GR" b="1" dirty="0"/>
              <a:t> </a:t>
            </a:r>
            <a:endParaRPr lang="en-US" b="1" dirty="0"/>
          </a:p>
        </p:txBody>
      </p:sp>
      <p:sp>
        <p:nvSpPr>
          <p:cNvPr id="36" name="Οβάλ 10">
            <a:extLst>
              <a:ext uri="{FF2B5EF4-FFF2-40B4-BE49-F238E27FC236}">
                <a16:creationId xmlns:a16="http://schemas.microsoft.com/office/drawing/2014/main" id="{4B7C19E3-786A-DBF4-4603-017647741C8D}"/>
              </a:ext>
            </a:extLst>
          </p:cNvPr>
          <p:cNvSpPr/>
          <p:nvPr/>
        </p:nvSpPr>
        <p:spPr>
          <a:xfrm>
            <a:off x="878998" y="4480057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Picture 2" descr="Business, currency, euro, finance, hand, loan, money icon - Download on  Iconfinder">
            <a:extLst>
              <a:ext uri="{FF2B5EF4-FFF2-40B4-BE49-F238E27FC236}">
                <a16:creationId xmlns:a16="http://schemas.microsoft.com/office/drawing/2014/main" id="{738B1ED8-EC2D-9B60-1421-D1797667F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18" y="4608891"/>
            <a:ext cx="462410" cy="46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5B31FFC-F8F8-E6BE-0116-AE5ADA314491}"/>
              </a:ext>
            </a:extLst>
          </p:cNvPr>
          <p:cNvSpPr txBox="1"/>
          <p:nvPr/>
        </p:nvSpPr>
        <p:spPr>
          <a:xfrm>
            <a:off x="6525263" y="5691188"/>
            <a:ext cx="5208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Πραγματική ωφέλεια δανείου ΤΑΑ σε σχέση με δάνειο συμβατικού επιτοκίου 6 % σε βάθος 10ετίας </a:t>
            </a:r>
            <a:r>
              <a:rPr lang="el-GR" b="1" dirty="0"/>
              <a:t>651.900 €</a:t>
            </a:r>
            <a:endParaRPr lang="en-US" b="1" dirty="0"/>
          </a:p>
        </p:txBody>
      </p:sp>
      <p:pic>
        <p:nvPicPr>
          <p:cNvPr id="3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2F10CCB4-82D1-E29F-C57E-3FED194BF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186" y="5628011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7647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Μπλε ΙΙ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Θέμα του Office">
  <a:themeElements>
    <a:clrScheme name="Προσαρμοσμένο 3">
      <a:dk1>
        <a:sysClr val="windowText" lastClr="000000"/>
      </a:dk1>
      <a:lt1>
        <a:sysClr val="window" lastClr="FFFFFF"/>
      </a:lt1>
      <a:dk2>
        <a:srgbClr val="F2F2F2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Ξυλογραφία</Template>
  <TotalTime>9961</TotalTime>
  <Words>1158</Words>
  <Application>Microsoft Office PowerPoint</Application>
  <PresentationFormat>Widescreen</PresentationFormat>
  <Paragraphs>212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Θέμα του Office</vt:lpstr>
      <vt:lpstr>1_Θέμα του Office</vt:lpstr>
      <vt:lpstr>Συνδυασμός Αναπτυξιακών Εργαλείων  Αναπτυξιακός Νόμος &amp; Δάνεια Ταμείου Ανάκαμψης και Ανθεκτικότητας </vt:lpstr>
      <vt:lpstr>PowerPoint Presentation</vt:lpstr>
      <vt:lpstr>PowerPoint Presentation</vt:lpstr>
      <vt:lpstr>PowerPoint Presentation</vt:lpstr>
      <vt:lpstr>Γενικό Παράδειγμα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Συνδυασμός Αναπτυξιακών Εργαλείων  Αναπτυξιακός Νόμος &amp; Δάνεια Ταμείου Ανάκαμψης και Ανθεκτικότητας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Γενική Γραμματεία Εμπορίου &amp; Προστασίας Καταναλωτή</dc:title>
  <dc:creator>Graspinno 3</dc:creator>
  <cp:lastModifiedBy>Christina Tseliou</cp:lastModifiedBy>
  <cp:revision>908</cp:revision>
  <dcterms:created xsi:type="dcterms:W3CDTF">2020-11-16T07:23:48Z</dcterms:created>
  <dcterms:modified xsi:type="dcterms:W3CDTF">2022-06-15T13:56:52Z</dcterms:modified>
</cp:coreProperties>
</file>